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324" r:id="rId4"/>
    <p:sldId id="280" r:id="rId5"/>
    <p:sldId id="295" r:id="rId6"/>
    <p:sldId id="296" r:id="rId7"/>
    <p:sldId id="297" r:id="rId8"/>
    <p:sldId id="277" r:id="rId9"/>
    <p:sldId id="266" r:id="rId10"/>
    <p:sldId id="281" r:id="rId11"/>
    <p:sldId id="302" r:id="rId12"/>
    <p:sldId id="307" r:id="rId13"/>
    <p:sldId id="288" r:id="rId14"/>
    <p:sldId id="267" r:id="rId15"/>
    <p:sldId id="334" r:id="rId16"/>
    <p:sldId id="268" r:id="rId17"/>
    <p:sldId id="276" r:id="rId18"/>
    <p:sldId id="306" r:id="rId19"/>
    <p:sldId id="270" r:id="rId20"/>
    <p:sldId id="271" r:id="rId21"/>
    <p:sldId id="325" r:id="rId22"/>
    <p:sldId id="326" r:id="rId23"/>
    <p:sldId id="327" r:id="rId24"/>
    <p:sldId id="328" r:id="rId25"/>
    <p:sldId id="330" r:id="rId26"/>
    <p:sldId id="331" r:id="rId27"/>
    <p:sldId id="332" r:id="rId28"/>
    <p:sldId id="33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1"/>
            <a:ext cx="8715436" cy="785819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Элементы кодификатора: 4.8-4.15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143248"/>
            <a:ext cx="8143932" cy="314327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Используемая литература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tx1"/>
                </a:solidFill>
              </a:rPr>
              <a:t>Обществознание 11 класс: </a:t>
            </a:r>
            <a:r>
              <a:rPr lang="ru-RU" sz="1800" dirty="0" err="1" smtClean="0">
                <a:solidFill>
                  <a:schemeClr val="tx1"/>
                </a:solidFill>
              </a:rPr>
              <a:t>учебн</a:t>
            </a:r>
            <a:r>
              <a:rPr lang="ru-RU" sz="1800" dirty="0" smtClean="0">
                <a:solidFill>
                  <a:schemeClr val="tx1"/>
                </a:solidFill>
              </a:rPr>
              <a:t>. для </a:t>
            </a:r>
            <a:r>
              <a:rPr lang="ru-RU" sz="1800" dirty="0" err="1" smtClean="0">
                <a:solidFill>
                  <a:schemeClr val="tx1"/>
                </a:solidFill>
              </a:rPr>
              <a:t>общеобразоват</a:t>
            </a:r>
            <a:r>
              <a:rPr lang="ru-RU" sz="1800" dirty="0" smtClean="0">
                <a:solidFill>
                  <a:schemeClr val="tx1"/>
                </a:solidFill>
              </a:rPr>
              <a:t>. организаций: базовый уровень / (Л.Н. Боголюбов); под редакцией Л.Н. Боголюбова, А.Ю. </a:t>
            </a:r>
            <a:r>
              <a:rPr lang="ru-RU" sz="1800" dirty="0" err="1" smtClean="0">
                <a:solidFill>
                  <a:schemeClr val="tx1"/>
                </a:solidFill>
              </a:rPr>
              <a:t>Лазебниковой</a:t>
            </a:r>
            <a:r>
              <a:rPr lang="ru-RU" sz="1800" dirty="0" smtClean="0">
                <a:solidFill>
                  <a:schemeClr val="tx1"/>
                </a:solidFill>
              </a:rPr>
              <a:t>.. – М.: Просвещение, 2019.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tx1"/>
                </a:solidFill>
              </a:rPr>
              <a:t>Обществознание. 11 класс: </a:t>
            </a:r>
            <a:r>
              <a:rPr lang="ru-RU" sz="1800" dirty="0" err="1" smtClean="0">
                <a:solidFill>
                  <a:schemeClr val="tx1"/>
                </a:solidFill>
              </a:rPr>
              <a:t>учебн</a:t>
            </a:r>
            <a:r>
              <a:rPr lang="ru-RU" sz="1800" dirty="0" smtClean="0">
                <a:solidFill>
                  <a:schemeClr val="tx1"/>
                </a:solidFill>
              </a:rPr>
              <a:t>. для  </a:t>
            </a:r>
            <a:r>
              <a:rPr lang="ru-RU" sz="1800" dirty="0" err="1" smtClean="0">
                <a:solidFill>
                  <a:schemeClr val="tx1"/>
                </a:solidFill>
              </a:rPr>
              <a:t>общеобразоват</a:t>
            </a:r>
            <a:r>
              <a:rPr lang="ru-RU" sz="1800" dirty="0" smtClean="0">
                <a:solidFill>
                  <a:schemeClr val="tx1"/>
                </a:solidFill>
              </a:rPr>
              <a:t>. организаций: базовый уровень/ О.А. Котова., Т.Е. </a:t>
            </a:r>
            <a:r>
              <a:rPr lang="ru-RU" sz="1800" dirty="0" err="1" smtClean="0">
                <a:solidFill>
                  <a:schemeClr val="tx1"/>
                </a:solidFill>
              </a:rPr>
              <a:t>Лискова</a:t>
            </a:r>
            <a:r>
              <a:rPr lang="ru-RU" sz="1800" dirty="0" smtClean="0">
                <a:solidFill>
                  <a:schemeClr val="tx1"/>
                </a:solidFill>
              </a:rPr>
              <a:t>. – М. : Просвещение, 2019. (Сферы)</a:t>
            </a:r>
          </a:p>
          <a:p>
            <a:pPr indent="-342900" algn="just">
              <a:spcBef>
                <a:spcPts val="0"/>
              </a:spcBef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tx1"/>
                </a:solidFill>
              </a:rPr>
              <a:t>«Я сдам ЕГЭ!» Модульный курс. Обществознание. Рабочая тетрадь . Учебное пособие для общеобразовательных организаций. Москва «Просвещение» 2016 г.</a:t>
            </a:r>
          </a:p>
          <a:p>
            <a:pPr indent="-342900" algn="just">
              <a:spcBef>
                <a:spcPts val="0"/>
              </a:spcBef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tx1"/>
                </a:solidFill>
              </a:rPr>
              <a:t>Обществознание. Школьный словарь 10-11 . Под </a:t>
            </a:r>
            <a:r>
              <a:rPr lang="ru-RU" sz="1800" dirty="0" err="1" smtClean="0">
                <a:solidFill>
                  <a:schemeClr val="tx1"/>
                </a:solidFill>
              </a:rPr>
              <a:t>ред</a:t>
            </a:r>
            <a:r>
              <a:rPr lang="ru-RU" sz="1800" dirty="0" smtClean="0">
                <a:solidFill>
                  <a:schemeClr val="tx1"/>
                </a:solidFill>
              </a:rPr>
              <a:t> Л.Н. Боголюбова, Ю.И. Аверьянова. Москва, «Просвещение» 2013.</a:t>
            </a:r>
          </a:p>
          <a:p>
            <a:pPr marL="342900" indent="-342900" algn="just">
              <a:buFont typeface="Wingdings" pitchFamily="2" charset="2"/>
              <a:buChar char="q"/>
            </a:pPr>
            <a:endParaRPr lang="ru-RU" sz="1600" dirty="0" smtClean="0"/>
          </a:p>
          <a:p>
            <a:pPr marL="342900" indent="-342900" algn="just">
              <a:buFont typeface="Wingdings" pitchFamily="2" charset="2"/>
              <a:buChar char="q"/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Wingdings" pitchFamily="2" charset="2"/>
              <a:buChar char="q"/>
            </a:pP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Wingdings" pitchFamily="2" charset="2"/>
              <a:buChar char="q"/>
            </a:pPr>
            <a:endParaRPr lang="ru-RU" sz="1800" b="1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357166"/>
            <a:ext cx="5857916" cy="7858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ПОЛИТИКА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86874" cy="857256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4.10  Избирательная кампания в Российской Федерации</a:t>
            </a:r>
            <a:br>
              <a:rPr lang="ru-RU" sz="1800" b="1" dirty="0" smtClean="0"/>
            </a:br>
            <a:r>
              <a:rPr lang="ru-RU" sz="2800" dirty="0" smtClean="0">
                <a:solidFill>
                  <a:srgbClr val="00B050"/>
                </a:solidFill>
              </a:rPr>
              <a:t> </a:t>
            </a:r>
            <a:r>
              <a:rPr lang="ru-RU" sz="1400" dirty="0" smtClean="0">
                <a:solidFill>
                  <a:srgbClr val="00B050"/>
                </a:solidFill>
              </a:rPr>
              <a:t>Боголюбов 11 </a:t>
            </a:r>
            <a:r>
              <a:rPr lang="ru-RU" sz="1400" dirty="0" err="1" smtClean="0">
                <a:solidFill>
                  <a:srgbClr val="00B050"/>
                </a:solidFill>
              </a:rPr>
              <a:t>кл</a:t>
            </a:r>
            <a:r>
              <a:rPr lang="ru-RU" sz="1400" dirty="0" smtClean="0">
                <a:solidFill>
                  <a:srgbClr val="00B050"/>
                </a:solidFill>
              </a:rPr>
              <a:t>. §22. . Котова - </a:t>
            </a:r>
            <a:r>
              <a:rPr lang="ru-RU" sz="1400" dirty="0" err="1" smtClean="0">
                <a:solidFill>
                  <a:srgbClr val="00B050"/>
                </a:solidFill>
              </a:rPr>
              <a:t>Лискова</a:t>
            </a:r>
            <a:r>
              <a:rPr lang="ru-RU" sz="1400" dirty="0" smtClean="0">
                <a:solidFill>
                  <a:srgbClr val="00B050"/>
                </a:solidFill>
              </a:rPr>
              <a:t>  11 </a:t>
            </a:r>
            <a:r>
              <a:rPr lang="ru-RU" sz="1400" dirty="0" err="1" smtClean="0">
                <a:solidFill>
                  <a:srgbClr val="00B050"/>
                </a:solidFill>
              </a:rPr>
              <a:t>кл</a:t>
            </a:r>
            <a:r>
              <a:rPr lang="ru-RU" sz="1400" dirty="0" smtClean="0">
                <a:solidFill>
                  <a:srgbClr val="00B050"/>
                </a:solidFill>
              </a:rPr>
              <a:t>. §9.  «Я сдам ЕГЭ!»стр. 96</a:t>
            </a:r>
            <a:endParaRPr lang="ru-RU" sz="1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928669"/>
          <a:ext cx="8786874" cy="5482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4925"/>
                <a:gridCol w="3074608"/>
                <a:gridCol w="3317341"/>
              </a:tblGrid>
              <a:tr h="460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Мажоритарная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Пропорциональная</a:t>
                      </a:r>
                      <a:endParaRPr lang="ru-RU" dirty="0"/>
                    </a:p>
                  </a:txBody>
                  <a:tcPr/>
                </a:tc>
              </a:tr>
              <a:tr h="795399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 Narrow" pitchFamily="34" charset="0"/>
                        </a:rPr>
                        <a:t>Избирательный округ</a:t>
                      </a:r>
                      <a:endParaRPr lang="ru-RU" sz="14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 Narrow" pitchFamily="34" charset="0"/>
                        </a:rPr>
                        <a:t>Множество избирательных округов (чаще одномандатные иногда  </a:t>
                      </a:r>
                      <a:r>
                        <a:rPr lang="ru-RU" sz="1400" dirty="0" err="1" smtClean="0">
                          <a:latin typeface="Arial Narrow" pitchFamily="34" charset="0"/>
                        </a:rPr>
                        <a:t>многомандатные</a:t>
                      </a:r>
                      <a:r>
                        <a:rPr lang="ru-RU" sz="1400" dirty="0" smtClean="0">
                          <a:latin typeface="Arial Narrow" pitchFamily="34" charset="0"/>
                        </a:rPr>
                        <a:t>)</a:t>
                      </a:r>
                      <a:endParaRPr lang="ru-RU" sz="1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 Narrow" pitchFamily="34" charset="0"/>
                        </a:rPr>
                        <a:t>Единый избирательный округ</a:t>
                      </a:r>
                      <a:endParaRPr lang="ru-RU" sz="1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460826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 Narrow" pitchFamily="34" charset="0"/>
                        </a:rPr>
                        <a:t>За кого голосуют</a:t>
                      </a:r>
                      <a:endParaRPr lang="ru-RU" sz="14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 Narrow" pitchFamily="34" charset="0"/>
                        </a:rPr>
                        <a:t>За конкретную личность</a:t>
                      </a:r>
                      <a:endParaRPr lang="ru-RU" sz="1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 Narrow" pitchFamily="34" charset="0"/>
                        </a:rPr>
                        <a:t>За партии (списки партий)</a:t>
                      </a:r>
                      <a:endParaRPr lang="ru-RU" sz="1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97035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 Narrow" pitchFamily="34" charset="0"/>
                        </a:rPr>
                        <a:t>Кто одерживает победу и как распределяются места в парламенте</a:t>
                      </a:r>
                      <a:endParaRPr lang="ru-RU" sz="14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 Narrow" pitchFamily="34" charset="0"/>
                        </a:rPr>
                        <a:t>Побеждает тот, кто набрал больший процент голосов</a:t>
                      </a:r>
                      <a:endParaRPr lang="ru-RU" sz="1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 Narrow" pitchFamily="34" charset="0"/>
                        </a:rPr>
                        <a:t>Места в представительном органе распределяются пропорционально голосам,  полученным партиями на выборах</a:t>
                      </a:r>
                      <a:endParaRPr lang="ru-RU" sz="1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027376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 Narrow" pitchFamily="34" charset="0"/>
                        </a:rPr>
                        <a:t>Плюсы</a:t>
                      </a:r>
                      <a:endParaRPr lang="ru-RU" sz="14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 Narrow" pitchFamily="34" charset="0"/>
                        </a:rPr>
                        <a:t>Избиратели конкретно знают, за кого голосуют. Устанавливаются связи между кандидатом( в дальнейшем депутатом) и избирателями</a:t>
                      </a:r>
                      <a:endParaRPr lang="ru-RU" sz="1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 Narrow" pitchFamily="34" charset="0"/>
                        </a:rPr>
                        <a:t>Более справедливое соотношение между полученными голосами и местами в парламенте</a:t>
                      </a:r>
                      <a:endParaRPr lang="ru-RU" sz="1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123798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 Narrow" pitchFamily="34" charset="0"/>
                        </a:rPr>
                        <a:t>Минусы</a:t>
                      </a:r>
                      <a:endParaRPr lang="ru-RU" sz="14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 Narrow" pitchFamily="34" charset="0"/>
                        </a:rPr>
                        <a:t>Возможно голосование в 2 тура</a:t>
                      </a:r>
                    </a:p>
                    <a:p>
                      <a:r>
                        <a:rPr lang="ru-RU" sz="1400" dirty="0" smtClean="0">
                          <a:latin typeface="Arial Narrow" pitchFamily="34" charset="0"/>
                        </a:rPr>
                        <a:t>Победитель имеет поддержку  иногда явного меньшинства. Голоса части избирателей пропадают</a:t>
                      </a:r>
                      <a:endParaRPr lang="ru-RU" sz="1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 Narrow" pitchFamily="34" charset="0"/>
                        </a:rPr>
                        <a:t>Избиратель голосует как бы за абстрактных лиц</a:t>
                      </a:r>
                      <a:endParaRPr lang="ru-RU" sz="1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643894">
                <a:tc>
                  <a:txBody>
                    <a:bodyPr/>
                    <a:lstStyle/>
                    <a:p>
                      <a:endParaRPr lang="ru-RU" sz="1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 Narrow" pitchFamily="34" charset="0"/>
                        </a:rPr>
                        <a:t>Существует избирательный барьер</a:t>
                      </a:r>
                    </a:p>
                    <a:p>
                      <a:r>
                        <a:rPr lang="ru-RU" sz="1400" dirty="0" smtClean="0">
                          <a:latin typeface="Arial Narrow" pitchFamily="34" charset="0"/>
                        </a:rPr>
                        <a:t> 5%</a:t>
                      </a:r>
                      <a:endParaRPr lang="ru-RU" sz="1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атьяна\Desktop\og_og_1474483794228977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2844" y="3500438"/>
            <a:ext cx="4738804" cy="2479974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</p:pic>
      <p:pic>
        <p:nvPicPr>
          <p:cNvPr id="1027" name="Picture 3" descr="C:\Users\Татьяна\Downloads\71g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785794"/>
            <a:ext cx="3553755" cy="4025897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5.5 Законодательство РФ о выборах</a:t>
            </a:r>
            <a:br>
              <a:rPr lang="ru-RU" sz="2000" b="1" dirty="0" smtClean="0"/>
            </a:br>
            <a:r>
              <a:rPr lang="ru-RU" sz="1600" dirty="0" smtClean="0">
                <a:solidFill>
                  <a:srgbClr val="00B050"/>
                </a:solidFill>
              </a:rPr>
              <a:t>А.Ф. Никитин, Т.И. Никитина. Право. 10-11 классы. Москва «Дрофа» 2014 стр. 210</a:t>
            </a:r>
            <a:endParaRPr lang="ru-RU" sz="16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Конституция РФ</a:t>
            </a:r>
          </a:p>
          <a:p>
            <a:r>
              <a:rPr lang="ru-RU" dirty="0" smtClean="0"/>
              <a:t>Федеральный закон «Об основных гарантиях избирательных прав граждан РФ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Федеральный</a:t>
            </a:r>
            <a:r>
              <a:rPr lang="ru-RU" dirty="0" smtClean="0"/>
              <a:t> закон «О выборах Президента РФ»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Федеральный</a:t>
            </a:r>
            <a:r>
              <a:rPr lang="ru-RU" dirty="0" smtClean="0"/>
              <a:t> закон «О выборах депутатов Государственной думы Федерального собрания РФ»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Федеральный</a:t>
            </a:r>
            <a:r>
              <a:rPr lang="ru-RU" dirty="0" smtClean="0"/>
              <a:t> закон «О порядке формирования Совета Федерации Федерального Собрания РФ»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Федеральный</a:t>
            </a:r>
            <a:r>
              <a:rPr lang="ru-RU" dirty="0" smtClean="0"/>
              <a:t> закон «О референдуме РФ»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Законодательные акты субъектов РФ о выборах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857232"/>
            <a:ext cx="4038600" cy="5857916"/>
          </a:xfrm>
        </p:spPr>
        <p:txBody>
          <a:bodyPr>
            <a:normAutofit fontScale="62500" lnSpcReduction="20000"/>
          </a:bodyPr>
          <a:lstStyle/>
          <a:p>
            <a:pPr marL="0">
              <a:spcBef>
                <a:spcPts val="0"/>
              </a:spcBef>
            </a:pPr>
            <a:r>
              <a:rPr lang="ru-RU" dirty="0" smtClean="0"/>
              <a:t>В демократическом государстве</a:t>
            </a:r>
            <a:r>
              <a:rPr lang="ru-RU" b="1" dirty="0" smtClean="0"/>
              <a:t> </a:t>
            </a:r>
            <a:r>
              <a:rPr lang="ru-RU" dirty="0" smtClean="0"/>
              <a:t>Z в ходе реформы избирательной системы выборов в парламент был осуществлён переход </a:t>
            </a:r>
            <a:r>
              <a:rPr lang="ru-RU" dirty="0" smtClean="0">
                <a:solidFill>
                  <a:srgbClr val="FF0000"/>
                </a:solidFill>
              </a:rPr>
              <a:t>от пропорциональной </a:t>
            </a:r>
            <a:r>
              <a:rPr lang="ru-RU" dirty="0" smtClean="0"/>
              <a:t>избирательной системы </a:t>
            </a:r>
            <a:r>
              <a:rPr lang="ru-RU" dirty="0" smtClean="0">
                <a:solidFill>
                  <a:srgbClr val="FF0000"/>
                </a:solidFill>
              </a:rPr>
              <a:t>к мажоритарной</a:t>
            </a:r>
            <a:r>
              <a:rPr lang="ru-RU" dirty="0" smtClean="0"/>
              <a:t>. Что из перечисленного осталось </a:t>
            </a:r>
            <a:r>
              <a:rPr lang="ru-RU" u="sng" dirty="0" smtClean="0"/>
              <a:t>неизменным</a:t>
            </a:r>
            <a:r>
              <a:rPr lang="ru-RU" dirty="0" smtClean="0"/>
              <a:t> в ходе этой избирательной реформы? Запишите соответствующие </a:t>
            </a:r>
            <a:r>
              <a:rPr lang="ru-RU" b="1" u="sng" dirty="0" smtClean="0"/>
              <a:t>цифры</a:t>
            </a:r>
            <a:r>
              <a:rPr lang="ru-RU" dirty="0" smtClean="0"/>
              <a:t>.</a:t>
            </a:r>
          </a:p>
          <a:p>
            <a:pPr marL="0">
              <a:spcBef>
                <a:spcPts val="0"/>
              </a:spcBef>
            </a:pPr>
            <a:r>
              <a:rPr lang="ru-RU" dirty="0" smtClean="0"/>
              <a:t>  </a:t>
            </a:r>
            <a:r>
              <a:rPr lang="ru-RU" b="1" dirty="0" smtClean="0"/>
              <a:t>1)</a:t>
            </a:r>
            <a:r>
              <a:rPr lang="ru-RU" dirty="0" smtClean="0"/>
              <a:t> наличие этапа предвыборной агитации</a:t>
            </a:r>
          </a:p>
          <a:p>
            <a:pPr marL="0">
              <a:spcBef>
                <a:spcPts val="0"/>
              </a:spcBef>
            </a:pPr>
            <a:r>
              <a:rPr lang="ru-RU" dirty="0" smtClean="0"/>
              <a:t>  </a:t>
            </a:r>
            <a:r>
              <a:rPr lang="ru-RU" b="1" dirty="0" smtClean="0"/>
              <a:t>2)</a:t>
            </a:r>
            <a:r>
              <a:rPr lang="ru-RU" dirty="0" smtClean="0"/>
              <a:t> голосование по одномандатным округам</a:t>
            </a:r>
          </a:p>
          <a:p>
            <a:pPr marL="0">
              <a:spcBef>
                <a:spcPts val="0"/>
              </a:spcBef>
            </a:pPr>
            <a:r>
              <a:rPr lang="ru-RU" dirty="0" smtClean="0"/>
              <a:t>   </a:t>
            </a:r>
            <a:r>
              <a:rPr lang="ru-RU" b="1" dirty="0" smtClean="0"/>
              <a:t>3)</a:t>
            </a:r>
            <a:r>
              <a:rPr lang="ru-RU" dirty="0" smtClean="0"/>
              <a:t> свободное и добровольное участие граждан в выборах</a:t>
            </a:r>
          </a:p>
          <a:p>
            <a:pPr marL="0">
              <a:spcBef>
                <a:spcPts val="0"/>
              </a:spcBef>
            </a:pPr>
            <a:r>
              <a:rPr lang="ru-RU" dirty="0" smtClean="0"/>
              <a:t>   </a:t>
            </a:r>
            <a:r>
              <a:rPr lang="ru-RU" b="1" dirty="0" smtClean="0"/>
              <a:t>4)</a:t>
            </a:r>
            <a:r>
              <a:rPr lang="ru-RU" dirty="0" smtClean="0"/>
              <a:t> процедура тайного голосования</a:t>
            </a:r>
          </a:p>
          <a:p>
            <a:pPr marL="0">
              <a:spcBef>
                <a:spcPts val="0"/>
              </a:spcBef>
            </a:pPr>
            <a:r>
              <a:rPr lang="ru-RU" dirty="0" smtClean="0"/>
              <a:t>   </a:t>
            </a:r>
            <a:r>
              <a:rPr lang="ru-RU" b="1" dirty="0" smtClean="0"/>
              <a:t>5)</a:t>
            </a:r>
            <a:r>
              <a:rPr lang="ru-RU" dirty="0" smtClean="0"/>
              <a:t> возможность выдвижения независимых беспартийных кандидатов</a:t>
            </a:r>
          </a:p>
          <a:p>
            <a:pPr marL="0">
              <a:spcBef>
                <a:spcPts val="0"/>
              </a:spcBef>
            </a:pPr>
            <a:r>
              <a:rPr lang="ru-RU" dirty="0" smtClean="0"/>
              <a:t>   </a:t>
            </a:r>
            <a:r>
              <a:rPr lang="ru-RU" b="1" dirty="0" smtClean="0"/>
              <a:t>6)</a:t>
            </a:r>
            <a:r>
              <a:rPr lang="ru-RU" dirty="0" smtClean="0"/>
              <a:t> зависимость количества депутатских мандатов, полученных партией, </a:t>
            </a:r>
            <a:br>
              <a:rPr lang="ru-RU" dirty="0" smtClean="0"/>
            </a:br>
            <a:r>
              <a:rPr lang="ru-RU" dirty="0" smtClean="0"/>
              <a:t>от количества голосов избирателей</a:t>
            </a:r>
          </a:p>
          <a:p>
            <a:pPr marL="0">
              <a:spcBef>
                <a:spcPts val="0"/>
              </a:spcBef>
            </a:pPr>
            <a:r>
              <a:rPr lang="ru-RU" dirty="0" smtClean="0">
                <a:solidFill>
                  <a:srgbClr val="FF0000"/>
                </a:solidFill>
              </a:rPr>
              <a:t>Ответ 134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785794"/>
            <a:ext cx="4038600" cy="6072206"/>
          </a:xfrm>
        </p:spPr>
        <p:txBody>
          <a:bodyPr>
            <a:normAutofit fontScale="62500" lnSpcReduction="20000"/>
          </a:bodyPr>
          <a:lstStyle/>
          <a:p>
            <a:pPr marL="0">
              <a:spcBef>
                <a:spcPts val="0"/>
              </a:spcBef>
            </a:pPr>
            <a:r>
              <a:rPr lang="ru-RU" dirty="0" smtClean="0"/>
              <a:t>В стране Z прошли парламентские выборы. Какие из приведённых фактов свидетельствуют о том, что выборы проходили по </a:t>
            </a:r>
            <a:r>
              <a:rPr lang="ru-RU" dirty="0" smtClean="0">
                <a:solidFill>
                  <a:srgbClr val="FF0000"/>
                </a:solidFill>
              </a:rPr>
              <a:t>пропорциональной системе</a:t>
            </a:r>
            <a:r>
              <a:rPr lang="ru-RU" dirty="0" smtClean="0"/>
              <a:t>? Запишите </a:t>
            </a:r>
            <a:r>
              <a:rPr lang="ru-RU" b="1" u="sng" dirty="0" smtClean="0"/>
              <a:t>цифры</a:t>
            </a:r>
            <a:r>
              <a:rPr lang="ru-RU" dirty="0" smtClean="0"/>
              <a:t>, под которыми они указаны.</a:t>
            </a:r>
          </a:p>
          <a:p>
            <a:pPr marL="0">
              <a:spcBef>
                <a:spcPts val="0"/>
              </a:spcBef>
            </a:pPr>
            <a:r>
              <a:rPr lang="ru-RU" dirty="0" smtClean="0"/>
              <a:t>   </a:t>
            </a:r>
            <a:r>
              <a:rPr lang="ru-RU" b="1" dirty="0" smtClean="0"/>
              <a:t>1)</a:t>
            </a:r>
            <a:r>
              <a:rPr lang="ru-RU" dirty="0" smtClean="0"/>
              <a:t> В выборах принимают участие независимые беспартийные кандидаты.</a:t>
            </a:r>
          </a:p>
          <a:p>
            <a:pPr marL="0">
              <a:spcBef>
                <a:spcPts val="0"/>
              </a:spcBef>
            </a:pPr>
            <a:r>
              <a:rPr lang="ru-RU" dirty="0" smtClean="0"/>
              <a:t>   </a:t>
            </a:r>
            <a:r>
              <a:rPr lang="ru-RU" b="1" dirty="0" smtClean="0"/>
              <a:t>2)</a:t>
            </a:r>
            <a:r>
              <a:rPr lang="ru-RU" dirty="0" smtClean="0"/>
              <a:t> Количество мест в парламенте, полученное партией, зависит от доли голосов избирателей.</a:t>
            </a:r>
          </a:p>
          <a:p>
            <a:pPr marL="0">
              <a:spcBef>
                <a:spcPts val="0"/>
              </a:spcBef>
            </a:pPr>
            <a:r>
              <a:rPr lang="ru-RU" dirty="0" smtClean="0"/>
              <a:t>   </a:t>
            </a:r>
            <a:r>
              <a:rPr lang="ru-RU" b="1" dirty="0" smtClean="0"/>
              <a:t>3)</a:t>
            </a:r>
            <a:r>
              <a:rPr lang="ru-RU" dirty="0" smtClean="0"/>
              <a:t> Граждане голосуют прежде всего за программу партии, а не за конкретных людей.</a:t>
            </a:r>
          </a:p>
          <a:p>
            <a:pPr marL="0">
              <a:spcBef>
                <a:spcPts val="0"/>
              </a:spcBef>
            </a:pPr>
            <a:r>
              <a:rPr lang="ru-RU" dirty="0" smtClean="0"/>
              <a:t>   </a:t>
            </a:r>
            <a:r>
              <a:rPr lang="ru-RU" b="1" dirty="0" smtClean="0"/>
              <a:t>4)</a:t>
            </a:r>
            <a:r>
              <a:rPr lang="ru-RU" dirty="0" smtClean="0"/>
              <a:t> Предусмотрено голосование по одномандатным округам.</a:t>
            </a:r>
          </a:p>
          <a:p>
            <a:pPr marL="0">
              <a:spcBef>
                <a:spcPts val="0"/>
              </a:spcBef>
            </a:pPr>
            <a:r>
              <a:rPr lang="ru-RU" dirty="0" smtClean="0"/>
              <a:t>   </a:t>
            </a:r>
            <a:r>
              <a:rPr lang="ru-RU" b="1" dirty="0" smtClean="0"/>
              <a:t>5)</a:t>
            </a:r>
            <a:r>
              <a:rPr lang="ru-RU" dirty="0" smtClean="0"/>
              <a:t> В парламент проходит кандидат, получивший большинство голосов  на выборах.</a:t>
            </a:r>
          </a:p>
          <a:p>
            <a:pPr marL="0">
              <a:spcBef>
                <a:spcPts val="0"/>
              </a:spcBef>
            </a:pPr>
            <a:r>
              <a:rPr lang="ru-RU" dirty="0" smtClean="0"/>
              <a:t>   </a:t>
            </a:r>
            <a:r>
              <a:rPr lang="ru-RU" b="1" dirty="0" smtClean="0"/>
              <a:t>6)</a:t>
            </a:r>
            <a:r>
              <a:rPr lang="ru-RU" dirty="0" smtClean="0"/>
              <a:t> Чтобы пройти в парламент, партии необходимо преодолеть определённый избирательный барьер</a:t>
            </a:r>
          </a:p>
          <a:p>
            <a:pPr marL="0">
              <a:spcBef>
                <a:spcPts val="0"/>
              </a:spcBef>
            </a:pPr>
            <a:r>
              <a:rPr lang="ru-RU" dirty="0" smtClean="0">
                <a:solidFill>
                  <a:srgbClr val="FF0000"/>
                </a:solidFill>
              </a:rPr>
              <a:t>Ответ 236</a:t>
            </a:r>
          </a:p>
          <a:p>
            <a:pPr marL="0">
              <a:spcBef>
                <a:spcPts val="0"/>
              </a:spcBef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4.11  Политический процесс </a:t>
            </a:r>
            <a:br>
              <a:rPr lang="ru-RU" sz="2000" b="1" dirty="0" smtClean="0"/>
            </a:b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B050"/>
                </a:solidFill>
              </a:rPr>
              <a:t>Боголюбов Л.Н.  11 </a:t>
            </a:r>
            <a:r>
              <a:rPr lang="ru-RU" sz="1600" dirty="0" err="1" smtClean="0">
                <a:solidFill>
                  <a:srgbClr val="00B050"/>
                </a:solidFill>
              </a:rPr>
              <a:t>кл</a:t>
            </a:r>
            <a:r>
              <a:rPr lang="ru-RU" sz="1600" dirty="0" smtClean="0">
                <a:solidFill>
                  <a:srgbClr val="00B050"/>
                </a:solidFill>
              </a:rPr>
              <a:t>. §27. Котова О.А., </a:t>
            </a:r>
            <a:r>
              <a:rPr lang="ru-RU" sz="1600" dirty="0" err="1" smtClean="0">
                <a:solidFill>
                  <a:srgbClr val="00B050"/>
                </a:solidFill>
              </a:rPr>
              <a:t>Лискова</a:t>
            </a:r>
            <a:r>
              <a:rPr lang="ru-RU" sz="1600" dirty="0" smtClean="0">
                <a:solidFill>
                  <a:srgbClr val="00B050"/>
                </a:solidFill>
              </a:rPr>
              <a:t> Т.Е. 11 </a:t>
            </a:r>
            <a:r>
              <a:rPr lang="ru-RU" sz="1600" dirty="0" err="1" smtClean="0">
                <a:solidFill>
                  <a:srgbClr val="00B050"/>
                </a:solidFill>
              </a:rPr>
              <a:t>кл</a:t>
            </a:r>
            <a:r>
              <a:rPr lang="ru-RU" sz="1600" dirty="0" smtClean="0">
                <a:solidFill>
                  <a:srgbClr val="00B050"/>
                </a:solidFill>
              </a:rPr>
              <a:t>., §10  </a:t>
            </a:r>
            <a:br>
              <a:rPr lang="ru-RU" sz="1600" dirty="0" smtClean="0">
                <a:solidFill>
                  <a:srgbClr val="00B050"/>
                </a:solidFill>
              </a:rPr>
            </a:br>
            <a:r>
              <a:rPr lang="ru-RU" sz="1600" dirty="0" smtClean="0">
                <a:solidFill>
                  <a:srgbClr val="00B050"/>
                </a:solidFill>
              </a:rPr>
              <a:t>«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543956" cy="5715040"/>
          </a:xfrm>
        </p:spPr>
        <p:txBody>
          <a:bodyPr>
            <a:normAutofit fontScale="92500" lnSpcReduction="20000"/>
          </a:bodyPr>
          <a:lstStyle/>
          <a:p>
            <a:pPr marL="0">
              <a:spcBef>
                <a:spcPts val="0"/>
              </a:spcBef>
            </a:pPr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Политический процесс </a:t>
            </a:r>
            <a:r>
              <a:rPr lang="ru-RU" sz="1800" b="1" dirty="0" smtClean="0">
                <a:latin typeface="Arial Narrow" pitchFamily="34" charset="0"/>
              </a:rPr>
              <a:t>- </a:t>
            </a:r>
            <a:r>
              <a:rPr lang="ru-RU" sz="1800" dirty="0" smtClean="0">
                <a:latin typeface="Arial Narrow" pitchFamily="34" charset="0"/>
              </a:rPr>
              <a:t>функционирование политической системы общества во времени  и пространстве, деятельность по принятию и осуществлению политических решений</a:t>
            </a:r>
          </a:p>
          <a:p>
            <a:pPr marL="0">
              <a:spcBef>
                <a:spcPts val="0"/>
              </a:spcBef>
            </a:pPr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Классификация политических процессов</a:t>
            </a:r>
          </a:p>
          <a:p>
            <a:pPr marL="0">
              <a:spcBef>
                <a:spcPts val="0"/>
              </a:spcBef>
            </a:pPr>
            <a:r>
              <a:rPr lang="ru-RU" sz="1800" b="1" dirty="0" smtClean="0">
                <a:latin typeface="Arial Narrow" pitchFamily="34" charset="0"/>
              </a:rPr>
              <a:t>По масштабам</a:t>
            </a:r>
            <a:r>
              <a:rPr lang="ru-RU" sz="1800" dirty="0" smtClean="0">
                <a:latin typeface="Arial Narrow" pitchFamily="34" charset="0"/>
              </a:rPr>
              <a:t>: внутриполитические и внешнеполитические</a:t>
            </a:r>
          </a:p>
          <a:p>
            <a:pPr marL="0">
              <a:spcBef>
                <a:spcPts val="0"/>
              </a:spcBef>
            </a:pPr>
            <a:r>
              <a:rPr lang="ru-RU" sz="1800" dirty="0" smtClean="0">
                <a:latin typeface="Arial Narrow" pitchFamily="34" charset="0"/>
              </a:rPr>
              <a:t>Внутриполитические  : общегосударственные ,региональные  , местные</a:t>
            </a:r>
          </a:p>
          <a:p>
            <a:pPr marL="0">
              <a:spcBef>
                <a:spcPts val="0"/>
              </a:spcBef>
            </a:pPr>
            <a:r>
              <a:rPr lang="ru-RU" sz="1800" b="1" dirty="0" smtClean="0">
                <a:latin typeface="Arial Narrow" pitchFamily="34" charset="0"/>
              </a:rPr>
              <a:t>По значимости для общества</a:t>
            </a:r>
            <a:r>
              <a:rPr lang="ru-RU" sz="1800" dirty="0" smtClean="0">
                <a:latin typeface="Arial Narrow" pitchFamily="34" charset="0"/>
              </a:rPr>
              <a:t>: базовые и частные (периферийные)</a:t>
            </a:r>
          </a:p>
          <a:p>
            <a:pPr marL="0">
              <a:spcBef>
                <a:spcPts val="0"/>
              </a:spcBef>
            </a:pPr>
            <a:r>
              <a:rPr lang="ru-RU" sz="1800" i="1" dirty="0" smtClean="0">
                <a:latin typeface="Arial Narrow" pitchFamily="34" charset="0"/>
              </a:rPr>
              <a:t>Локально-региональные и глобальные</a:t>
            </a:r>
          </a:p>
          <a:p>
            <a:pPr marL="0">
              <a:spcBef>
                <a:spcPts val="0"/>
              </a:spcBef>
            </a:pPr>
            <a:r>
              <a:rPr lang="ru-RU" sz="1800" i="1" dirty="0" smtClean="0">
                <a:latin typeface="Arial Narrow" pitchFamily="34" charset="0"/>
              </a:rPr>
              <a:t>Открытые и теневые</a:t>
            </a:r>
          </a:p>
          <a:p>
            <a:pPr marL="0">
              <a:spcBef>
                <a:spcPts val="0"/>
              </a:spcBef>
            </a:pPr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Субъекты политического процесса</a:t>
            </a:r>
            <a:r>
              <a:rPr lang="ru-RU" sz="1800" dirty="0" smtClean="0">
                <a:latin typeface="Arial Narrow" pitchFamily="34" charset="0"/>
              </a:rPr>
              <a:t>: государство, социальные группы, политические институты, граждане как индивидуальные граждане, так и совокупность избирателей (электорат), политическая элита</a:t>
            </a:r>
          </a:p>
          <a:p>
            <a:pPr marL="0">
              <a:spcBef>
                <a:spcPts val="0"/>
              </a:spcBef>
            </a:pPr>
            <a:r>
              <a:rPr lang="ru-RU" sz="1800" b="1" dirty="0" smtClean="0">
                <a:solidFill>
                  <a:srgbClr val="7030A0"/>
                </a:solidFill>
                <a:latin typeface="Arial Narrow" pitchFamily="34" charset="0"/>
              </a:rPr>
              <a:t>Политический процесс всегда направлен на решение какой-либо политической проблемы</a:t>
            </a:r>
          </a:p>
          <a:p>
            <a:pPr marL="0">
              <a:spcBef>
                <a:spcPts val="0"/>
              </a:spcBef>
            </a:pPr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Этапы политического процесса</a:t>
            </a:r>
          </a:p>
          <a:p>
            <a:pPr marL="0">
              <a:spcBef>
                <a:spcPts val="0"/>
              </a:spcBef>
            </a:pPr>
            <a:r>
              <a:rPr lang="ru-RU" sz="1800" dirty="0" smtClean="0">
                <a:latin typeface="Arial Narrow" pitchFamily="34" charset="0"/>
              </a:rPr>
              <a:t>1.Подготовительный(формирование круга проблем, которые нужно решить)</a:t>
            </a:r>
          </a:p>
          <a:p>
            <a:pPr marL="0">
              <a:spcBef>
                <a:spcPts val="0"/>
              </a:spcBef>
            </a:pPr>
            <a:r>
              <a:rPr lang="ru-RU" sz="1800" dirty="0" smtClean="0">
                <a:latin typeface="Arial Narrow" pitchFamily="34" charset="0"/>
              </a:rPr>
              <a:t>2. Принятие решений (лица, наделенные  конкретными полномочиями , формулируют цели политического развития )</a:t>
            </a:r>
          </a:p>
          <a:p>
            <a:pPr marL="0">
              <a:spcBef>
                <a:spcPts val="0"/>
              </a:spcBef>
            </a:pPr>
            <a:r>
              <a:rPr lang="ru-RU" sz="1800" dirty="0" smtClean="0">
                <a:latin typeface="Arial Narrow" pitchFamily="34" charset="0"/>
              </a:rPr>
              <a:t>3.Реализация политических решений(связан с деятельностью органов власти различных уровней)</a:t>
            </a:r>
          </a:p>
          <a:p>
            <a:pPr marL="0">
              <a:spcBef>
                <a:spcPts val="0"/>
              </a:spcBef>
            </a:pPr>
            <a:r>
              <a:rPr lang="ru-RU" sz="1800" dirty="0" smtClean="0">
                <a:latin typeface="Arial Narrow" pitchFamily="34" charset="0"/>
              </a:rPr>
              <a:t>4.Контроль и арбитраж ( осуществляют институты конституционного и судебного надзора) </a:t>
            </a:r>
          </a:p>
          <a:p>
            <a:pPr marL="0">
              <a:spcBef>
                <a:spcPts val="0"/>
              </a:spcBef>
            </a:pPr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Тенденции политической жизни в современной России</a:t>
            </a:r>
          </a:p>
          <a:p>
            <a:pPr marL="0">
              <a:spcBef>
                <a:spcPts val="0"/>
              </a:spcBef>
            </a:pPr>
            <a:r>
              <a:rPr lang="ru-RU" sz="1800" dirty="0" smtClean="0">
                <a:latin typeface="Arial Narrow" pitchFamily="34" charset="0"/>
              </a:rPr>
              <a:t>Вместо жестко оформленных политических партий граждане отдают предпочтение общественно-политическим движениям</a:t>
            </a:r>
          </a:p>
          <a:p>
            <a:pPr marL="0">
              <a:spcBef>
                <a:spcPts val="0"/>
              </a:spcBef>
            </a:pPr>
            <a:r>
              <a:rPr lang="ru-RU" sz="1800" dirty="0" smtClean="0">
                <a:latin typeface="Arial Narrow" pitchFamily="34" charset="0"/>
              </a:rPr>
              <a:t>Чаще объединяются не вокруг партии, а вокруг проблемы</a:t>
            </a:r>
          </a:p>
          <a:p>
            <a:pPr marL="0">
              <a:spcBef>
                <a:spcPts val="0"/>
              </a:spcBef>
            </a:pPr>
            <a:r>
              <a:rPr lang="ru-RU" sz="1800" dirty="0" smtClean="0">
                <a:latin typeface="Arial Narrow" pitchFamily="34" charset="0"/>
              </a:rPr>
              <a:t>Стремление к независимой политизации</a:t>
            </a:r>
          </a:p>
          <a:p>
            <a:pPr marL="0">
              <a:spcBef>
                <a:spcPts val="0"/>
              </a:spcBef>
            </a:pPr>
            <a:endParaRPr lang="ru-RU" sz="1800" dirty="0" smtClean="0">
              <a:latin typeface="Arial Narrow" pitchFamily="34" charset="0"/>
            </a:endParaRPr>
          </a:p>
          <a:p>
            <a:pPr marL="0">
              <a:spcBef>
                <a:spcPts val="0"/>
              </a:spcBef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4.12  Политическое участие</a:t>
            </a:r>
            <a:r>
              <a:rPr lang="ru-RU" sz="2000" dirty="0" smtClean="0"/>
              <a:t> </a:t>
            </a:r>
            <a:r>
              <a:rPr lang="ru-RU" sz="1600" dirty="0" smtClean="0">
                <a:solidFill>
                  <a:srgbClr val="00B050"/>
                </a:solidFill>
              </a:rPr>
              <a:t>Боголюбов 11кл. § 26 стр. 302-303. </a:t>
            </a:r>
            <a:br>
              <a:rPr lang="ru-RU" sz="1600" dirty="0" smtClean="0">
                <a:solidFill>
                  <a:srgbClr val="00B050"/>
                </a:solidFill>
              </a:rPr>
            </a:br>
            <a:r>
              <a:rPr lang="ru-RU" sz="1600" dirty="0" smtClean="0">
                <a:solidFill>
                  <a:srgbClr val="00B050"/>
                </a:solidFill>
              </a:rPr>
              <a:t>Котова О.А., </a:t>
            </a:r>
            <a:r>
              <a:rPr lang="ru-RU" sz="1600" dirty="0" err="1" smtClean="0">
                <a:solidFill>
                  <a:srgbClr val="00B050"/>
                </a:solidFill>
              </a:rPr>
              <a:t>Лискова</a:t>
            </a:r>
            <a:r>
              <a:rPr lang="ru-RU" sz="1600" dirty="0" smtClean="0">
                <a:solidFill>
                  <a:srgbClr val="00B050"/>
                </a:solidFill>
              </a:rPr>
              <a:t> Т.Е. 11 </a:t>
            </a:r>
            <a:r>
              <a:rPr lang="ru-RU" sz="1600" dirty="0" err="1" smtClean="0">
                <a:solidFill>
                  <a:srgbClr val="00B050"/>
                </a:solidFill>
              </a:rPr>
              <a:t>кл</a:t>
            </a:r>
            <a:r>
              <a:rPr lang="ru-RU" sz="1600" dirty="0" smtClean="0">
                <a:solidFill>
                  <a:srgbClr val="00B050"/>
                </a:solidFill>
              </a:rPr>
              <a:t>., § 5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472518" cy="5929354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Политическое участие </a:t>
            </a:r>
            <a:r>
              <a:rPr lang="ru-RU" sz="2000" dirty="0" smtClean="0">
                <a:latin typeface="Arial Narrow" pitchFamily="34" charset="0"/>
              </a:rPr>
              <a:t>– это действие гражданина с целью повлиять на принятие и реализацию государственных решений, выбор представителей в институты власти</a:t>
            </a:r>
          </a:p>
          <a:p>
            <a:pPr marL="0" algn="just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Политическое участие</a:t>
            </a:r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sz="2000" dirty="0" smtClean="0">
                <a:latin typeface="Arial Narrow" pitchFamily="34" charset="0"/>
              </a:rPr>
              <a:t>– вовлеченность личности, социальной группы или общности в политические действия (митинги , шествия, демонстрации, собрания, дискуссии, членство в общественно-политических организациях), цель которых – влияние на политический процесс</a:t>
            </a:r>
          </a:p>
          <a:p>
            <a:pPr marL="0" algn="just">
              <a:spcBef>
                <a:spcPts val="0"/>
              </a:spcBef>
            </a:pPr>
            <a:r>
              <a:rPr lang="ru-RU" sz="2000" i="1" dirty="0" smtClean="0">
                <a:latin typeface="Arial Narrow" pitchFamily="34" charset="0"/>
              </a:rPr>
              <a:t>Степень вовлеченности в политику (по Веберу): </a:t>
            </a:r>
            <a:r>
              <a:rPr lang="ru-RU" sz="2000" dirty="0" smtClean="0">
                <a:latin typeface="Arial Narrow" pitchFamily="34" charset="0"/>
              </a:rPr>
              <a:t>«по случаю», «по совместительству», профессиональные политики</a:t>
            </a:r>
          </a:p>
          <a:p>
            <a:pPr marL="0" algn="just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Политическая психология </a:t>
            </a:r>
            <a:r>
              <a:rPr lang="ru-RU" sz="2000" dirty="0" smtClean="0">
                <a:latin typeface="Arial Narrow" pitchFamily="34" charset="0"/>
              </a:rPr>
              <a:t>– преимущественно оценочное , эмоционально окрашенное отношение  человека к политической системе, событиям политической жизни</a:t>
            </a:r>
          </a:p>
          <a:p>
            <a:pPr marL="0" algn="just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Политическое поведение </a:t>
            </a:r>
            <a:r>
              <a:rPr lang="ru-RU" sz="2000" dirty="0" smtClean="0">
                <a:latin typeface="Arial Narrow" pitchFamily="34" charset="0"/>
              </a:rPr>
              <a:t>– поступки и действия субъектов политики, характеризующие его взаимодействие с социальной средой, различными общественно-политическими силами</a:t>
            </a:r>
          </a:p>
          <a:p>
            <a:pPr marL="0" algn="ctr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Формы политического поведения</a:t>
            </a:r>
          </a:p>
          <a:p>
            <a:pPr marL="0" algn="just">
              <a:spcBef>
                <a:spcPts val="0"/>
              </a:spcBef>
            </a:pPr>
            <a:endParaRPr lang="ru-RU" sz="18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marL="0" algn="just">
              <a:spcBef>
                <a:spcPts val="0"/>
              </a:spcBef>
            </a:pPr>
            <a:endParaRPr lang="ru-RU" sz="18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marL="0" algn="just">
              <a:spcBef>
                <a:spcPts val="0"/>
              </a:spcBef>
            </a:pPr>
            <a:endParaRPr lang="ru-RU" sz="18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marL="0" algn="just">
              <a:spcBef>
                <a:spcPts val="0"/>
              </a:spcBef>
            </a:pPr>
            <a:endParaRPr lang="ru-RU" sz="18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600" dirty="0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5786454"/>
            <a:ext cx="2357454" cy="71438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Конструктивное, деструктивное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00430" y="5786454"/>
            <a:ext cx="2357454" cy="71438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Индивидуальное, групповое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9388" y="5715016"/>
            <a:ext cx="2357454" cy="71438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Организованное, стихийное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4.12  Политическое участие</a:t>
            </a:r>
            <a:r>
              <a:rPr lang="ru-RU" sz="2000" dirty="0" smtClean="0"/>
              <a:t> </a:t>
            </a:r>
            <a:r>
              <a:rPr lang="ru-RU" sz="1600" dirty="0" smtClean="0">
                <a:solidFill>
                  <a:srgbClr val="00B050"/>
                </a:solidFill>
              </a:rPr>
              <a:t>Боголюбов 11кл. § 26 стр. 302-303. </a:t>
            </a:r>
            <a:br>
              <a:rPr lang="ru-RU" sz="1600" dirty="0" smtClean="0">
                <a:solidFill>
                  <a:srgbClr val="00B050"/>
                </a:solidFill>
              </a:rPr>
            </a:br>
            <a:r>
              <a:rPr lang="ru-RU" sz="1600" dirty="0" smtClean="0">
                <a:solidFill>
                  <a:srgbClr val="00B050"/>
                </a:solidFill>
              </a:rPr>
              <a:t>Котова О.А., </a:t>
            </a:r>
            <a:r>
              <a:rPr lang="ru-RU" sz="1600" dirty="0" err="1" smtClean="0">
                <a:solidFill>
                  <a:srgbClr val="00B050"/>
                </a:solidFill>
              </a:rPr>
              <a:t>Лискова</a:t>
            </a:r>
            <a:r>
              <a:rPr lang="ru-RU" sz="1600" dirty="0" smtClean="0">
                <a:solidFill>
                  <a:srgbClr val="00B050"/>
                </a:solidFill>
              </a:rPr>
              <a:t> Т.Е. 11 </a:t>
            </a:r>
            <a:r>
              <a:rPr lang="ru-RU" sz="1600" dirty="0" err="1" smtClean="0">
                <a:solidFill>
                  <a:srgbClr val="00B050"/>
                </a:solidFill>
              </a:rPr>
              <a:t>кл</a:t>
            </a:r>
            <a:r>
              <a:rPr lang="ru-RU" sz="1600" dirty="0" smtClean="0">
                <a:solidFill>
                  <a:srgbClr val="00B050"/>
                </a:solidFill>
              </a:rPr>
              <a:t>., § 5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14356"/>
            <a:ext cx="8472518" cy="5929354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От чего зависит объем  и многообразие политического участия?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От самого гражданина 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От политического режима 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От конкретной политической ситуации</a:t>
            </a:r>
          </a:p>
          <a:p>
            <a:pPr marL="0" algn="just">
              <a:spcBef>
                <a:spcPts val="0"/>
              </a:spcBef>
            </a:pPr>
            <a:endParaRPr lang="ru-RU" sz="2000" dirty="0" smtClean="0">
              <a:latin typeface="Arial Narrow" pitchFamily="34" charset="0"/>
            </a:endParaRPr>
          </a:p>
          <a:p>
            <a:pPr marL="0" algn="just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Абсентеизм </a:t>
            </a:r>
            <a:r>
              <a:rPr lang="ru-RU" sz="2000" dirty="0" smtClean="0">
                <a:latin typeface="Arial Narrow" pitchFamily="34" charset="0"/>
              </a:rPr>
              <a:t>– сознательное уклонение граждан от участия в </a:t>
            </a:r>
            <a:r>
              <a:rPr lang="ru-RU" sz="2000" dirty="0" smtClean="0">
                <a:latin typeface="Arial Narrow" pitchFamily="34" charset="0"/>
              </a:rPr>
              <a:t>политических действиях </a:t>
            </a:r>
            <a:r>
              <a:rPr lang="ru-RU" sz="2000" dirty="0" smtClean="0">
                <a:latin typeface="Arial Narrow" pitchFamily="34" charset="0"/>
              </a:rPr>
              <a:t>(массовая неявка на выборы, референдумы)</a:t>
            </a:r>
          </a:p>
          <a:p>
            <a:pPr marL="0">
              <a:spcBef>
                <a:spcPts val="0"/>
              </a:spcBef>
            </a:pPr>
            <a:endParaRPr lang="ru-RU" sz="16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marL="0" algn="ctr">
              <a:spcBef>
                <a:spcPts val="0"/>
              </a:spcBef>
            </a:pPr>
            <a:endParaRPr lang="ru-RU" sz="16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marL="0" algn="ctr">
              <a:spcBef>
                <a:spcPts val="0"/>
              </a:spcBef>
            </a:pPr>
            <a:endParaRPr lang="ru-RU" sz="16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marL="0" algn="ctr">
              <a:spcBef>
                <a:spcPts val="0"/>
              </a:spcBef>
            </a:pPr>
            <a:endParaRPr lang="ru-RU" sz="16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marL="0" algn="ctr">
              <a:spcBef>
                <a:spcPts val="0"/>
              </a:spcBef>
            </a:pPr>
            <a:r>
              <a:rPr lang="ru-RU" sz="1600" b="1" dirty="0" smtClean="0">
                <a:solidFill>
                  <a:srgbClr val="FF0000"/>
                </a:solidFill>
                <a:latin typeface="Arial Narrow" pitchFamily="34" charset="0"/>
              </a:rPr>
              <a:t>Формы политического участия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3143248"/>
          <a:ext cx="8572560" cy="3429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2164"/>
                <a:gridCol w="3000396"/>
              </a:tblGrid>
              <a:tr h="62679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Непосредственное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(прямое) !!!!!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Опосредованное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(представительное)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832227"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600" dirty="0" smtClean="0">
                          <a:latin typeface="Arial Narrow" pitchFamily="34" charset="0"/>
                        </a:rPr>
                        <a:t>Участие в выборах, референдумах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600" dirty="0" smtClean="0">
                          <a:latin typeface="Arial Narrow" pitchFamily="34" charset="0"/>
                        </a:rPr>
                        <a:t>Членство в партиях и общественно-политических движениях, организациях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600" dirty="0" smtClean="0">
                          <a:latin typeface="Arial Narrow" pitchFamily="34" charset="0"/>
                        </a:rPr>
                        <a:t>Обращение, встречи, письма с политическими деятелями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600" dirty="0" smtClean="0">
                          <a:latin typeface="Arial Narrow" pitchFamily="34" charset="0"/>
                        </a:rPr>
                        <a:t>Участие в митингах, пикетированиях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600" dirty="0" smtClean="0">
                          <a:latin typeface="Arial Narrow" pitchFamily="34" charset="0"/>
                        </a:rPr>
                        <a:t>Деятельность политических лидеров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latin typeface="Arial Narrow" pitchFamily="34" charset="0"/>
                        </a:rPr>
                        <a:t>Осуществляется через избранных представителей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970002">
                <a:tc gridSpan="2"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ru-RU" sz="1400" b="1" dirty="0" smtClean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Формы политической активности могут быть </a:t>
                      </a:r>
                      <a:r>
                        <a:rPr lang="ru-RU" sz="1800" u="sng" dirty="0" smtClean="0">
                          <a:latin typeface="Arial Narrow" pitchFamily="34" charset="0"/>
                        </a:rPr>
                        <a:t>групповыми, массовыми, индивидуальными</a:t>
                      </a:r>
                    </a:p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1800" b="1" u="sng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Политическое участие может быть  </a:t>
                      </a:r>
                      <a:r>
                        <a:rPr lang="ru-RU" sz="1800" u="sng" dirty="0" smtClean="0">
                          <a:latin typeface="Arial Narrow" pitchFamily="34" charset="0"/>
                        </a:rPr>
                        <a:t>постоянным , периодическим и разовым</a:t>
                      </a:r>
                      <a:endParaRPr lang="ru-RU" sz="1800" u="sng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/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2" descr="C:\Documents and Settings\Сафонова Наталья\Рабочий стол\175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357694"/>
            <a:ext cx="1357322" cy="11239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4.13  Политическое лидерство 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1600" dirty="0" smtClean="0">
                <a:solidFill>
                  <a:srgbClr val="00B050"/>
                </a:solidFill>
              </a:rPr>
              <a:t>Боголюбов 11 </a:t>
            </a:r>
            <a:r>
              <a:rPr lang="ru-RU" sz="1600" dirty="0" err="1" smtClean="0">
                <a:solidFill>
                  <a:srgbClr val="00B050"/>
                </a:solidFill>
              </a:rPr>
              <a:t>кл</a:t>
            </a:r>
            <a:r>
              <a:rPr lang="ru-RU" sz="1600" dirty="0" smtClean="0">
                <a:solidFill>
                  <a:srgbClr val="00B050"/>
                </a:solidFill>
              </a:rPr>
              <a:t>. §24 . Котова О.А., </a:t>
            </a:r>
            <a:r>
              <a:rPr lang="ru-RU" sz="1600" dirty="0" err="1" smtClean="0">
                <a:solidFill>
                  <a:srgbClr val="00B050"/>
                </a:solidFill>
              </a:rPr>
              <a:t>Лискова</a:t>
            </a:r>
            <a:r>
              <a:rPr lang="ru-RU" sz="1600" dirty="0" smtClean="0">
                <a:solidFill>
                  <a:srgbClr val="00B050"/>
                </a:solidFill>
              </a:rPr>
              <a:t> Т.Е. 11 </a:t>
            </a:r>
            <a:r>
              <a:rPr lang="ru-RU" sz="1600" dirty="0" err="1" smtClean="0">
                <a:solidFill>
                  <a:srgbClr val="00B050"/>
                </a:solidFill>
              </a:rPr>
              <a:t>кл</a:t>
            </a:r>
            <a:r>
              <a:rPr lang="ru-RU" sz="1600" dirty="0" smtClean="0">
                <a:solidFill>
                  <a:srgbClr val="00B050"/>
                </a:solidFill>
              </a:rPr>
              <a:t>. § 8</a:t>
            </a:r>
            <a:br>
              <a:rPr lang="ru-RU" sz="1600" dirty="0" smtClean="0">
                <a:solidFill>
                  <a:srgbClr val="00B050"/>
                </a:solidFill>
              </a:rPr>
            </a:br>
            <a:r>
              <a:rPr lang="ru-RU" sz="1600" dirty="0" smtClean="0">
                <a:solidFill>
                  <a:srgbClr val="00B050"/>
                </a:solidFill>
              </a:rPr>
              <a:t>«Я сдам ЕГЭ!» стр.102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8572560" cy="585791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FF0000"/>
                </a:solidFill>
                <a:latin typeface="Arial Narrow" pitchFamily="34" charset="0"/>
              </a:rPr>
              <a:t>Политическое лидерство </a:t>
            </a:r>
            <a:r>
              <a:rPr lang="ru-RU" sz="1600" dirty="0">
                <a:latin typeface="Arial Narrow" pitchFamily="34" charset="0"/>
              </a:rPr>
              <a:t>— это символ общности и образец политического поведения группы (групп), способный реализовать ее (их) интересы с помощью власти. </a:t>
            </a:r>
            <a:r>
              <a:rPr lang="ru-RU" sz="1600" b="1" dirty="0">
                <a:solidFill>
                  <a:srgbClr val="FF0000"/>
                </a:solidFill>
                <a:latin typeface="Arial Narrow" pitchFamily="34" charset="0"/>
              </a:rPr>
              <a:t>Лидерство </a:t>
            </a:r>
            <a:r>
              <a:rPr lang="ru-RU" sz="1600" dirty="0">
                <a:latin typeface="Arial Narrow" pitchFamily="34" charset="0"/>
              </a:rPr>
              <a:t>– феномен власти, способность одного лица заставлять что-либо делать </a:t>
            </a:r>
            <a:r>
              <a:rPr lang="ru-RU" sz="1600" dirty="0" smtClean="0">
                <a:latin typeface="Arial Narrow" pitchFamily="34" charset="0"/>
              </a:rPr>
              <a:t>других.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Arial Narrow" pitchFamily="34" charset="0"/>
              </a:rPr>
              <a:t>Политический лидер</a:t>
            </a:r>
            <a:r>
              <a:rPr lang="ru-RU" sz="1600" dirty="0" smtClean="0">
                <a:solidFill>
                  <a:srgbClr val="FF0000"/>
                </a:solidFill>
                <a:latin typeface="Arial Narrow" pitchFamily="34" charset="0"/>
              </a:rPr>
              <a:t>-</a:t>
            </a:r>
            <a:r>
              <a:rPr lang="ru-RU" sz="1600" dirty="0" smtClean="0">
                <a:latin typeface="Arial Narrow" pitchFamily="34" charset="0"/>
              </a:rPr>
              <a:t>ведущий субъект политического процесса , осуществляющий  функции объединения и сплочения социальных сил , задающий направление деятельности государственных и общественных институтов, политических движений.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Arial Narrow" pitchFamily="34" charset="0"/>
              </a:rPr>
              <a:t>Качества политического лидера: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Arial Narrow" pitchFamily="34" charset="0"/>
              </a:rPr>
              <a:t>Способность улавливать тенденции развития общества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Arial Narrow" pitchFamily="34" charset="0"/>
              </a:rPr>
              <a:t>Управленческие способности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Arial Narrow" pitchFamily="34" charset="0"/>
              </a:rPr>
              <a:t>Образованность и компетентность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Arial Narrow" pitchFamily="34" charset="0"/>
              </a:rPr>
              <a:t>Способность аргументировано противостоять другим мнениям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Arial Narrow" pitchFamily="34" charset="0"/>
              </a:rPr>
              <a:t>Ораторское искусство, способность убеждать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Arial Narrow" pitchFamily="34" charset="0"/>
              </a:rPr>
              <a:t>Политическая мудрость и интуиция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Arial Narrow" pitchFamily="34" charset="0"/>
              </a:rPr>
              <a:t>Основные функции политического </a:t>
            </a:r>
            <a:r>
              <a:rPr lang="ru-RU" sz="1600" b="1" dirty="0">
                <a:solidFill>
                  <a:srgbClr val="FF0000"/>
                </a:solidFill>
                <a:latin typeface="Arial Narrow" pitchFamily="34" charset="0"/>
              </a:rPr>
              <a:t>лидерства </a:t>
            </a:r>
            <a:r>
              <a:rPr lang="ru-RU" sz="1600" b="1" dirty="0" smtClean="0">
                <a:solidFill>
                  <a:srgbClr val="FF0000"/>
                </a:solidFill>
                <a:latin typeface="Arial Narrow" pitchFamily="34" charset="0"/>
              </a:rPr>
              <a:t>:</a:t>
            </a:r>
            <a:endParaRPr lang="ru-RU" sz="1600" b="1" dirty="0">
              <a:solidFill>
                <a:srgbClr val="FF0000"/>
              </a:solidFill>
              <a:latin typeface="Arial Narrow" pitchFamily="34" charset="0"/>
            </a:endParaRPr>
          </a:p>
          <a:p>
            <a:pPr marL="0" fontAlgn="base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Интегративная</a:t>
            </a:r>
          </a:p>
          <a:p>
            <a:pPr marL="0" fontAlgn="base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Ориентационная</a:t>
            </a:r>
          </a:p>
          <a:p>
            <a:pPr marL="0" fontAlgn="base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Мобилизационная</a:t>
            </a:r>
          </a:p>
          <a:p>
            <a:pPr marL="0" fontAlgn="base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Коммуникативная</a:t>
            </a:r>
          </a:p>
          <a:p>
            <a:pPr marL="0" fontAlgn="base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Гарант справедливости , законности и порядка</a:t>
            </a:r>
          </a:p>
          <a:p>
            <a:pPr marL="0" indent="0" fontAlgn="base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Arial Narrow" pitchFamily="34" charset="0"/>
              </a:rPr>
              <a:t>Классификация политического лидеров:</a:t>
            </a:r>
          </a:p>
          <a:p>
            <a:pPr marL="0" fontAlgn="base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по масштабу влияния</a:t>
            </a:r>
            <a:r>
              <a:rPr lang="ru-RU" sz="1600" b="1" dirty="0" smtClean="0">
                <a:latin typeface="Arial Narrow" pitchFamily="34" charset="0"/>
              </a:rPr>
              <a:t> </a:t>
            </a:r>
            <a:r>
              <a:rPr lang="ru-RU" sz="1600" dirty="0" smtClean="0">
                <a:latin typeface="Arial Narrow" pitchFamily="34" charset="0"/>
              </a:rPr>
              <a:t> (общенациональные, региональные , местные)</a:t>
            </a:r>
          </a:p>
          <a:p>
            <a:pPr marL="0" fontAlgn="base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по способу </a:t>
            </a:r>
            <a:r>
              <a:rPr lang="ru-RU" sz="1600" dirty="0" err="1" smtClean="0">
                <a:latin typeface="Arial Narrow" pitchFamily="34" charset="0"/>
              </a:rPr>
              <a:t>законности\</a:t>
            </a:r>
            <a:r>
              <a:rPr lang="ru-RU" sz="1600" dirty="0" smtClean="0">
                <a:latin typeface="Arial Narrow" pitchFamily="34" charset="0"/>
              </a:rPr>
              <a:t> легитимации ( </a:t>
            </a:r>
            <a:r>
              <a:rPr lang="ru-RU" sz="1600" b="1" dirty="0" smtClean="0">
                <a:latin typeface="Arial Narrow" pitchFamily="34" charset="0"/>
              </a:rPr>
              <a:t>традиционное , рационально- легальное , харизматическое</a:t>
            </a:r>
          </a:p>
          <a:p>
            <a:pPr marL="0" fontAlgn="base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по  стилю отношения лидера к подчинённым (авторитарное и демократическое)</a:t>
            </a:r>
            <a:endParaRPr lang="ru-RU" sz="1600" dirty="0">
              <a:latin typeface="Arial Narrow" pitchFamily="34" charset="0"/>
            </a:endParaRPr>
          </a:p>
        </p:txBody>
      </p:sp>
      <p:pic>
        <p:nvPicPr>
          <p:cNvPr id="4" name="Picture 4" descr="C:\Users\Татьяна\Downloads\scale_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2285992"/>
            <a:ext cx="2291708" cy="14323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>
              <a:spcBef>
                <a:spcPts val="0"/>
              </a:spcBef>
            </a:pPr>
            <a:r>
              <a:rPr lang="ru-RU" sz="1800" dirty="0" smtClean="0">
                <a:latin typeface="Arial Narrow" pitchFamily="34" charset="0"/>
              </a:rPr>
              <a:t>Гражданин N был </a:t>
            </a:r>
            <a:r>
              <a:rPr lang="ru-RU" sz="1800" b="1" dirty="0" smtClean="0">
                <a:solidFill>
                  <a:srgbClr val="7030A0"/>
                </a:solidFill>
                <a:latin typeface="Arial Narrow" pitchFamily="34" charset="0"/>
              </a:rPr>
              <a:t>избран депутатом городского </a:t>
            </a:r>
            <a:r>
              <a:rPr lang="ru-RU" sz="1800" dirty="0" smtClean="0">
                <a:latin typeface="Arial Narrow" pitchFamily="34" charset="0"/>
              </a:rPr>
              <a:t>законодательного собрания. Он уделяет большое внимание работе с потенциальным электоратом (избиратели), защите прав и свобод граждан. Он стремится максимально реализовывать пожелания жителей. </a:t>
            </a:r>
          </a:p>
          <a:p>
            <a:pPr marL="0">
              <a:spcBef>
                <a:spcPts val="0"/>
              </a:spcBef>
            </a:pPr>
            <a:r>
              <a:rPr lang="ru-RU" sz="1800" dirty="0" smtClean="0">
                <a:latin typeface="Arial Narrow" pitchFamily="34" charset="0"/>
              </a:rPr>
              <a:t>Какой тип лидерства в зависимости </a:t>
            </a:r>
            <a:r>
              <a:rPr lang="ru-RU" sz="1800" b="1" dirty="0" smtClean="0">
                <a:solidFill>
                  <a:srgbClr val="7030A0"/>
                </a:solidFill>
                <a:latin typeface="Arial Narrow" pitchFamily="34" charset="0"/>
              </a:rPr>
              <a:t>от способа легитимации </a:t>
            </a:r>
            <a:r>
              <a:rPr lang="ru-RU" sz="1800" dirty="0" smtClean="0">
                <a:latin typeface="Arial Narrow" pitchFamily="34" charset="0"/>
              </a:rPr>
              <a:t>власти описан в условии задачи? Назовите </a:t>
            </a:r>
            <a:r>
              <a:rPr lang="ru-RU" sz="1800" b="1" dirty="0" smtClean="0">
                <a:latin typeface="Arial Narrow" pitchFamily="34" charset="0"/>
              </a:rPr>
              <a:t>два</a:t>
            </a:r>
            <a:r>
              <a:rPr lang="ru-RU" sz="1800" dirty="0" smtClean="0">
                <a:latin typeface="Arial Narrow" pitchFamily="34" charset="0"/>
              </a:rPr>
              <a:t> других типа лидерства, выделяемых по данному критерию, и кратко охарактеризуйте любой из них.</a:t>
            </a:r>
          </a:p>
          <a:p>
            <a:pPr marL="0">
              <a:spcBef>
                <a:spcPts val="0"/>
              </a:spcBef>
            </a:pPr>
            <a:r>
              <a:rPr lang="ru-RU" sz="1800" b="1" dirty="0" smtClean="0">
                <a:latin typeface="Arial Narrow" pitchFamily="34" charset="0"/>
              </a:rPr>
              <a:t>Ответ:</a:t>
            </a:r>
          </a:p>
          <a:p>
            <a:pPr marL="0">
              <a:spcBef>
                <a:spcPts val="0"/>
              </a:spcBef>
            </a:pPr>
            <a:r>
              <a:rPr lang="ru-RU" sz="1800" dirty="0" smtClean="0">
                <a:solidFill>
                  <a:srgbClr val="7030A0"/>
                </a:solidFill>
                <a:latin typeface="Arial Narrow" pitchFamily="34" charset="0"/>
              </a:rPr>
              <a:t>1.Рационально-легальный</a:t>
            </a:r>
          </a:p>
          <a:p>
            <a:pPr marL="0">
              <a:spcBef>
                <a:spcPts val="0"/>
              </a:spcBef>
            </a:pPr>
            <a:r>
              <a:rPr lang="ru-RU" sz="1800" dirty="0" smtClean="0">
                <a:latin typeface="Arial Narrow" pitchFamily="34" charset="0"/>
              </a:rPr>
              <a:t>2.Харизматический,традиционный</a:t>
            </a:r>
          </a:p>
          <a:p>
            <a:pPr marL="0" lvl="0">
              <a:spcBef>
                <a:spcPts val="0"/>
              </a:spcBef>
            </a:pPr>
            <a:r>
              <a:rPr lang="ru-RU" sz="1800" dirty="0" smtClean="0">
                <a:latin typeface="Arial Narrow" pitchFamily="34" charset="0"/>
              </a:rPr>
              <a:t>3.</a:t>
            </a:r>
            <a:r>
              <a:rPr lang="ru-RU" sz="1800" dirty="0" smtClean="0">
                <a:latin typeface="Arial Narrow" pitchFamily="34" charset="0"/>
                <a:cs typeface="Times New Roman" pitchFamily="18" charset="0"/>
              </a:rPr>
              <a:t>Харизматическое лидерство основывается на вере в необыкновенные, выдающиеся качества вождя. </a:t>
            </a:r>
            <a:endParaRPr lang="ru-RU" sz="1800" dirty="0" smtClean="0">
              <a:latin typeface="Arial Narrow" pitchFamily="34" charset="0"/>
            </a:endParaRPr>
          </a:p>
          <a:p>
            <a:pPr marL="0">
              <a:spcBef>
                <a:spcPts val="0"/>
              </a:spcBef>
            </a:pPr>
            <a:endParaRPr lang="ru-RU" sz="1800" dirty="0" smtClean="0">
              <a:latin typeface="Arial Narrow" pitchFamily="34" charset="0"/>
            </a:endParaRP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51115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4.14  Органы государственной власти Российской Федерации</a:t>
            </a:r>
            <a:br>
              <a:rPr lang="ru-RU" sz="2000" b="1" dirty="0" smtClean="0"/>
            </a:b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B050"/>
                </a:solidFill>
              </a:rPr>
              <a:t>«Я сдам ЕГЭ!» стр. 124-126. Конституция РФ гл.4-7</a:t>
            </a:r>
            <a:endParaRPr lang="ru-RU" sz="1600" b="1" dirty="0">
              <a:solidFill>
                <a:srgbClr val="00B05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928670"/>
          <a:ext cx="8643999" cy="5387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1333"/>
                <a:gridCol w="2881333"/>
                <a:gridCol w="2881333"/>
              </a:tblGrid>
              <a:tr h="393880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Три ветви власти в РФ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938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Законодательная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Исполнительная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Судебная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9388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Федеральное Собрание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Правительство РФ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Система судов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417620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Состоит из 2 палат:</a:t>
                      </a:r>
                    </a:p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Совет Федерации 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– </a:t>
                      </a:r>
                      <a:r>
                        <a:rPr lang="ru-RU" b="1" i="1" dirty="0" smtClean="0">
                          <a:latin typeface="Arial Narrow" pitchFamily="34" charset="0"/>
                        </a:rPr>
                        <a:t>верхняя палата.</a:t>
                      </a:r>
                      <a:r>
                        <a:rPr lang="ru-RU" i="1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sz="1400" i="1" dirty="0" smtClean="0">
                          <a:latin typeface="Arial Narrow" pitchFamily="34" charset="0"/>
                        </a:rPr>
                        <a:t>В ее состав входит  </a:t>
                      </a:r>
                    </a:p>
                    <a:p>
                      <a:r>
                        <a:rPr lang="ru-RU" sz="1400" i="1" dirty="0" smtClean="0">
                          <a:latin typeface="Arial Narrow" pitchFamily="34" charset="0"/>
                        </a:rPr>
                        <a:t>а)по 2 представителя от каждого субъекта РФ (один – от исполнительного органа, один от законодательного   (представительного) органа. б)Президент РФ, прекративший свои полномочия ,</a:t>
                      </a:r>
                    </a:p>
                    <a:p>
                      <a:r>
                        <a:rPr lang="ru-RU" sz="1400" i="1" dirty="0" smtClean="0">
                          <a:latin typeface="Arial Narrow" pitchFamily="34" charset="0"/>
                        </a:rPr>
                        <a:t>в)не более 30 представителей РФ, назначаемых Президентом.</a:t>
                      </a:r>
                    </a:p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Государственная Дума 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–</a:t>
                      </a:r>
                      <a:r>
                        <a:rPr lang="ru-RU" b="1" i="1" dirty="0" smtClean="0">
                          <a:latin typeface="Arial Narrow" pitchFamily="34" charset="0"/>
                        </a:rPr>
                        <a:t>нижняя палата. 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Состоит из 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450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 человек, которые избираются по </a:t>
                      </a:r>
                      <a:r>
                        <a:rPr lang="ru-RU" b="1" i="1" dirty="0" smtClean="0">
                          <a:latin typeface="Arial Narrow" pitchFamily="34" charset="0"/>
                        </a:rPr>
                        <a:t>смешанной 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системе на 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5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 лет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Во главе 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Председатель правительства</a:t>
                      </a:r>
                    </a:p>
                    <a:p>
                      <a:r>
                        <a:rPr lang="ru-RU" dirty="0" smtClean="0">
                          <a:latin typeface="Arial Narrow" pitchFamily="34" charset="0"/>
                        </a:rPr>
                        <a:t>Назначается 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президентом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 после 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утверждения 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его кандидатуры Государственной Думой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Конституционный суд</a:t>
                      </a:r>
                    </a:p>
                    <a:p>
                      <a:r>
                        <a:rPr lang="ru-RU" b="0" dirty="0" smtClean="0">
                          <a:latin typeface="Arial Narrow" pitchFamily="34" charset="0"/>
                        </a:rPr>
                        <a:t>Состоит из 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11 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судей , которых назначает Совет Федерации по представлению Президента РФ</a:t>
                      </a:r>
                    </a:p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Верховный суд</a:t>
                      </a:r>
                    </a:p>
                    <a:p>
                      <a:r>
                        <a:rPr lang="ru-RU" dirty="0" smtClean="0">
                          <a:latin typeface="Arial Narrow" pitchFamily="34" charset="0"/>
                        </a:rPr>
                        <a:t>назначает Совет Федерации по представлению Президента РФ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001156" cy="51115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4.8  Политические партии и движения</a:t>
            </a:r>
            <a:br>
              <a:rPr lang="ru-RU" sz="2400" b="1" dirty="0" smtClean="0"/>
            </a:br>
            <a:r>
              <a:rPr lang="ru-RU" sz="2400" b="1" dirty="0" smtClean="0"/>
              <a:t> </a:t>
            </a:r>
            <a:r>
              <a:rPr lang="ru-RU" sz="1400" dirty="0" smtClean="0">
                <a:solidFill>
                  <a:srgbClr val="00B050"/>
                </a:solidFill>
              </a:rPr>
              <a:t>Л.Н. Боголюбов 11 </a:t>
            </a:r>
            <a:r>
              <a:rPr lang="ru-RU" sz="1400" dirty="0" err="1" smtClean="0">
                <a:solidFill>
                  <a:srgbClr val="00B050"/>
                </a:solidFill>
              </a:rPr>
              <a:t>кл</a:t>
            </a:r>
            <a:r>
              <a:rPr lang="ru-RU" sz="1400" dirty="0" smtClean="0">
                <a:solidFill>
                  <a:srgbClr val="00B050"/>
                </a:solidFill>
              </a:rPr>
              <a:t>.  23 . . Котова - </a:t>
            </a:r>
            <a:r>
              <a:rPr lang="ru-RU" sz="1400" dirty="0" err="1" smtClean="0">
                <a:solidFill>
                  <a:srgbClr val="00B050"/>
                </a:solidFill>
              </a:rPr>
              <a:t>Лискова</a:t>
            </a:r>
            <a:r>
              <a:rPr lang="ru-RU" sz="1400" dirty="0" smtClean="0">
                <a:solidFill>
                  <a:srgbClr val="00B050"/>
                </a:solidFill>
              </a:rPr>
              <a:t>  11 </a:t>
            </a:r>
            <a:r>
              <a:rPr lang="ru-RU" sz="1400" dirty="0" err="1" smtClean="0">
                <a:solidFill>
                  <a:srgbClr val="00B050"/>
                </a:solidFill>
              </a:rPr>
              <a:t>кл</a:t>
            </a:r>
            <a:r>
              <a:rPr lang="ru-RU" sz="1400" dirty="0" smtClean="0">
                <a:solidFill>
                  <a:srgbClr val="00B050"/>
                </a:solidFill>
              </a:rPr>
              <a:t>. §7. «Я сдам ЕГЭ!»99</a:t>
            </a:r>
            <a:endParaRPr lang="ru-RU" sz="14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643998" cy="6000792"/>
          </a:xfrm>
        </p:spPr>
        <p:txBody>
          <a:bodyPr>
            <a:noAutofit/>
          </a:bodyPr>
          <a:lstStyle/>
          <a:p>
            <a:pPr marL="0">
              <a:spcBef>
                <a:spcPts val="0"/>
              </a:spcBef>
            </a:pPr>
            <a:r>
              <a:rPr lang="ru-RU" sz="1600" b="1" dirty="0" smtClean="0">
                <a:solidFill>
                  <a:srgbClr val="FF0000"/>
                </a:solidFill>
                <a:latin typeface="Arial Narrow" pitchFamily="34" charset="0"/>
              </a:rPr>
              <a:t>Политическая партия </a:t>
            </a:r>
            <a:r>
              <a:rPr lang="ru-RU" sz="1600" dirty="0" smtClean="0">
                <a:latin typeface="Arial Narrow" pitchFamily="34" charset="0"/>
              </a:rPr>
              <a:t>– добровольная устойчивая организация единомышленников, выражающая политические интересы определенного общественного слоя , стремящаяся к завоеванию власти</a:t>
            </a:r>
          </a:p>
          <a:p>
            <a:pPr marL="0">
              <a:spcBef>
                <a:spcPts val="0"/>
              </a:spcBef>
            </a:pPr>
            <a:r>
              <a:rPr lang="ru-RU" sz="1600" b="1" dirty="0" smtClean="0">
                <a:solidFill>
                  <a:srgbClr val="FF0000"/>
                </a:solidFill>
                <a:latin typeface="Arial Narrow" pitchFamily="34" charset="0"/>
              </a:rPr>
              <a:t>Признаки партии: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Стремление к власти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Существование  в исторически протяженном периоде времени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Наличие четкой организационной структуры, закрепленной партийным уставом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Стремление создать для себя массовую опору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Общие идеи, изложенные в партийной программе</a:t>
            </a:r>
          </a:p>
          <a:p>
            <a:pPr marL="0">
              <a:spcBef>
                <a:spcPts val="0"/>
              </a:spcBef>
            </a:pPr>
            <a:r>
              <a:rPr lang="ru-RU" sz="1600" b="1" dirty="0" smtClean="0">
                <a:solidFill>
                  <a:srgbClr val="FF0000"/>
                </a:solidFill>
                <a:latin typeface="Arial Narrow" pitchFamily="34" charset="0"/>
              </a:rPr>
              <a:t>Функции партии: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Выдвижение и пропаганда политических идей. Программ, теорий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Формирование общественного мнения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Электоральная (участие в выборах)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Политическая социализация и мобилизация граждан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Формирование \ обновление политической элиты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Обеспечение связи участников политического процесса , политического диалога</a:t>
            </a:r>
          </a:p>
          <a:p>
            <a:pPr marL="0">
              <a:spcBef>
                <a:spcPts val="0"/>
              </a:spcBef>
            </a:pPr>
            <a:r>
              <a:rPr lang="ru-RU" sz="1600" b="1" dirty="0" smtClean="0">
                <a:solidFill>
                  <a:srgbClr val="FF0000"/>
                </a:solidFill>
                <a:latin typeface="Arial Narrow" pitchFamily="34" charset="0"/>
              </a:rPr>
              <a:t>Типы политических партий: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По способу организации: </a:t>
            </a:r>
            <a:r>
              <a:rPr lang="ru-RU" sz="1600" b="1" dirty="0" smtClean="0">
                <a:latin typeface="Arial Narrow" pitchFamily="34" charset="0"/>
              </a:rPr>
              <a:t>массовые и кадровые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По отношению к закону: </a:t>
            </a:r>
            <a:r>
              <a:rPr lang="ru-RU" sz="1600" b="1" dirty="0" smtClean="0">
                <a:latin typeface="Arial Narrow" pitchFamily="34" charset="0"/>
              </a:rPr>
              <a:t>легальные и нелегальные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По отношению к власти: </a:t>
            </a:r>
            <a:r>
              <a:rPr lang="ru-RU" sz="1600" b="1" dirty="0" smtClean="0">
                <a:latin typeface="Arial Narrow" pitchFamily="34" charset="0"/>
              </a:rPr>
              <a:t>правящие и оппозиционные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По идеологии: </a:t>
            </a:r>
            <a:r>
              <a:rPr lang="ru-RU" sz="1600" b="1" dirty="0" smtClean="0">
                <a:latin typeface="Arial Narrow" pitchFamily="34" charset="0"/>
              </a:rPr>
              <a:t>консервативные, либеральные, социалистические(социал-демократические), коммунистические</a:t>
            </a:r>
            <a:endParaRPr lang="ru-RU" sz="1600" dirty="0" smtClean="0">
              <a:latin typeface="Arial Narrow" pitchFamily="34" charset="0"/>
            </a:endParaRPr>
          </a:p>
          <a:p>
            <a:pPr marL="0">
              <a:spcBef>
                <a:spcPts val="0"/>
              </a:spcBef>
            </a:pPr>
            <a:r>
              <a:rPr lang="ru-RU" sz="1600" b="1" dirty="0" smtClean="0">
                <a:solidFill>
                  <a:srgbClr val="FF0000"/>
                </a:solidFill>
                <a:latin typeface="Arial Narrow" pitchFamily="34" charset="0"/>
              </a:rPr>
              <a:t>Партийная система</a:t>
            </a:r>
            <a:r>
              <a:rPr lang="ru-RU" sz="1600" b="1" dirty="0" smtClean="0">
                <a:latin typeface="Arial Narrow" pitchFamily="34" charset="0"/>
              </a:rPr>
              <a:t> </a:t>
            </a:r>
            <a:r>
              <a:rPr lang="ru-RU" sz="1600" dirty="0" smtClean="0">
                <a:latin typeface="Arial Narrow" pitchFamily="34" charset="0"/>
              </a:rPr>
              <a:t>– </a:t>
            </a:r>
            <a:r>
              <a:rPr lang="ru-RU" sz="1600" b="1" dirty="0" smtClean="0">
                <a:latin typeface="Arial Narrow" pitchFamily="34" charset="0"/>
              </a:rPr>
              <a:t>совокупность политических партий и взаимосвязей между ними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Однопартийные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Двухпартийные</a:t>
            </a:r>
          </a:p>
          <a:p>
            <a:pPr marL="0">
              <a:spcBef>
                <a:spcPts val="0"/>
              </a:spcBef>
            </a:pPr>
            <a:r>
              <a:rPr lang="ru-RU" sz="1600" dirty="0" smtClean="0">
                <a:latin typeface="Arial Narrow" pitchFamily="34" charset="0"/>
              </a:rPr>
              <a:t>Многопартийные</a:t>
            </a:r>
            <a:endParaRPr lang="ru-RU" sz="1600" dirty="0">
              <a:latin typeface="Arial Narrow" pitchFamily="34" charset="0"/>
            </a:endParaRPr>
          </a:p>
        </p:txBody>
      </p:sp>
      <p:pic>
        <p:nvPicPr>
          <p:cNvPr id="4" name="Picture 2" descr="C:\Users\Татьяна\Downloads\партии-рф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2357430"/>
            <a:ext cx="2405805" cy="1753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4.15  Федеративное устройство Российской Федерации</a:t>
            </a:r>
            <a:br>
              <a:rPr lang="ru-RU" sz="2000" b="1" dirty="0" smtClean="0"/>
            </a:br>
            <a:r>
              <a:rPr lang="ru-RU" sz="1600" dirty="0" smtClean="0">
                <a:solidFill>
                  <a:srgbClr val="00B050"/>
                </a:solidFill>
              </a:rPr>
              <a:t> «Я сдам ЕГЭ!» стр121.  Конституция РФ гл.3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lnSpcReduction="10000"/>
          </a:bodyPr>
          <a:lstStyle/>
          <a:p>
            <a:pPr marL="0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Субъекты РФ</a:t>
            </a:r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: </a:t>
            </a:r>
            <a:r>
              <a:rPr lang="ru-RU" sz="2000" dirty="0" smtClean="0">
                <a:latin typeface="Arial Narrow" pitchFamily="34" charset="0"/>
              </a:rPr>
              <a:t>республики, края, области, автономная область, автономные округа, города федерального значения 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solidFill>
                  <a:srgbClr val="00B050"/>
                </a:solidFill>
                <a:latin typeface="Arial Narrow" pitchFamily="34" charset="0"/>
              </a:rPr>
              <a:t>Республика</a:t>
            </a:r>
            <a:r>
              <a:rPr lang="ru-RU" sz="2000" dirty="0" smtClean="0">
                <a:latin typeface="Arial Narrow" pitchFamily="34" charset="0"/>
              </a:rPr>
              <a:t> имеет свою </a:t>
            </a:r>
            <a:r>
              <a:rPr lang="ru-RU" sz="2000" dirty="0" smtClean="0">
                <a:solidFill>
                  <a:srgbClr val="00B050"/>
                </a:solidFill>
                <a:latin typeface="Arial Narrow" pitchFamily="34" charset="0"/>
              </a:rPr>
              <a:t>конституцию</a:t>
            </a:r>
            <a:r>
              <a:rPr lang="ru-RU" sz="2000" dirty="0" smtClean="0">
                <a:latin typeface="Arial Narrow" pitchFamily="34" charset="0"/>
              </a:rPr>
              <a:t> и законодательство.                             </a:t>
            </a:r>
            <a:r>
              <a:rPr lang="ru-RU" sz="2000" dirty="0" smtClean="0">
                <a:solidFill>
                  <a:srgbClr val="00B050"/>
                </a:solidFill>
                <a:latin typeface="Arial Narrow" pitchFamily="34" charset="0"/>
              </a:rPr>
              <a:t>Край, область, город федерального значения, автономная область,       автономный округ </a:t>
            </a:r>
            <a:r>
              <a:rPr lang="ru-RU" sz="2000" dirty="0" smtClean="0">
                <a:latin typeface="Arial Narrow" pitchFamily="34" charset="0"/>
              </a:rPr>
              <a:t>имеет свой </a:t>
            </a:r>
            <a:r>
              <a:rPr lang="ru-RU" sz="2000" dirty="0" smtClean="0">
                <a:solidFill>
                  <a:srgbClr val="00B050"/>
                </a:solidFill>
                <a:latin typeface="Arial Narrow" pitchFamily="34" charset="0"/>
              </a:rPr>
              <a:t>устав</a:t>
            </a:r>
            <a:r>
              <a:rPr lang="ru-RU" sz="2000" dirty="0" smtClean="0">
                <a:latin typeface="Arial Narrow" pitchFamily="34" charset="0"/>
              </a:rPr>
              <a:t> и законодательство</a:t>
            </a:r>
          </a:p>
          <a:p>
            <a:pPr marL="0">
              <a:spcBef>
                <a:spcPts val="0"/>
              </a:spcBef>
            </a:pPr>
            <a:endParaRPr lang="ru-RU" sz="2000" dirty="0" smtClean="0">
              <a:latin typeface="Arial Narrow" pitchFamily="34" charset="0"/>
            </a:endParaRPr>
          </a:p>
          <a:p>
            <a:pPr marL="0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Принципы федеративного устройства РФ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Государственная целостность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Единство государственной власти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Равноправие народов России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Равноправие субъектов РФ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Единое гражданство</a:t>
            </a:r>
          </a:p>
          <a:p>
            <a:pPr marL="0">
              <a:spcBef>
                <a:spcPts val="0"/>
              </a:spcBef>
            </a:pPr>
            <a:r>
              <a:rPr lang="ru-RU" sz="2000" u="sng" dirty="0" smtClean="0">
                <a:solidFill>
                  <a:srgbClr val="FF0000"/>
                </a:solidFill>
                <a:latin typeface="Arial Narrow" pitchFamily="34" charset="0"/>
              </a:rPr>
              <a:t>Разграничение полномочий федерального центра и субъектов РФ </a:t>
            </a:r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 :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А .Ведение РФ (ст. 71) 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Б. Совместное ведение РФ и субъектов РФ (ст.72)</a:t>
            </a:r>
          </a:p>
          <a:p>
            <a:pPr marL="0">
              <a:spcBef>
                <a:spcPts val="0"/>
              </a:spcBef>
            </a:pPr>
            <a:endParaRPr lang="ru-RU" sz="2000" dirty="0" smtClean="0">
              <a:latin typeface="Arial Narrow" pitchFamily="34" charset="0"/>
            </a:endParaRPr>
          </a:p>
          <a:p>
            <a:pPr marL="0">
              <a:spcBef>
                <a:spcPts val="0"/>
              </a:spcBef>
            </a:pPr>
            <a:r>
              <a:rPr lang="ru-RU" sz="2000" u="sng" dirty="0" smtClean="0">
                <a:latin typeface="Arial Narrow" pitchFamily="34" charset="0"/>
              </a:rPr>
              <a:t>Границы между субъектами РФ могут быть изменены только с их взаимного согласия</a:t>
            </a:r>
          </a:p>
          <a:p>
            <a:pPr marL="0">
              <a:spcBef>
                <a:spcPts val="0"/>
              </a:spcBef>
            </a:pPr>
            <a:endParaRPr lang="ru-RU" sz="2000" dirty="0" smtClean="0">
              <a:latin typeface="Arial Narrow" pitchFamily="34" charset="0"/>
            </a:endParaRPr>
          </a:p>
          <a:p>
            <a:pPr marL="0">
              <a:spcBef>
                <a:spcPts val="0"/>
              </a:spcBef>
            </a:pPr>
            <a:endParaRPr lang="ru-RU" sz="2000" dirty="0">
              <a:latin typeface="Arial Narrow" pitchFamily="34" charset="0"/>
            </a:endParaRPr>
          </a:p>
        </p:txBody>
      </p:sp>
      <p:pic>
        <p:nvPicPr>
          <p:cNvPr id="4" name="Picture 2" descr="C:\Users\Татьяна\Downloads\715b19f4fcb21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357430"/>
            <a:ext cx="2581266" cy="1720844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1285860"/>
            <a:ext cx="1456166" cy="1500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Субъекты политического процесса. Вариант 15</a:t>
            </a:r>
            <a:endParaRPr lang="ru-RU" sz="20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77500" lnSpcReduction="20000"/>
          </a:bodyPr>
          <a:lstStyle/>
          <a:p>
            <a:r>
              <a:rPr lang="ru-RU" sz="2400" b="1" dirty="0" smtClean="0">
                <a:latin typeface="Arial Narrow" pitchFamily="34" charset="0"/>
              </a:rPr>
              <a:t>1</a:t>
            </a:r>
            <a:r>
              <a:rPr lang="ru-RU" sz="2400" dirty="0" smtClean="0">
                <a:latin typeface="Arial Narrow" pitchFamily="34" charset="0"/>
              </a:rPr>
              <a:t>.Понятие субъектов политического процесса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2</a:t>
            </a:r>
            <a:r>
              <a:rPr lang="ru-RU" sz="2400" dirty="0" smtClean="0">
                <a:latin typeface="Arial Narrow" pitchFamily="34" charset="0"/>
              </a:rPr>
              <a:t>.Государство:</a:t>
            </a:r>
          </a:p>
          <a:p>
            <a:r>
              <a:rPr lang="ru-RU" sz="2400" dirty="0" smtClean="0">
                <a:latin typeface="Arial Narrow" pitchFamily="34" charset="0"/>
              </a:rPr>
              <a:t>А.Признаки государства</a:t>
            </a:r>
          </a:p>
          <a:p>
            <a:r>
              <a:rPr lang="ru-RU" sz="2400" dirty="0" smtClean="0">
                <a:latin typeface="Arial Narrow" pitchFamily="34" charset="0"/>
              </a:rPr>
              <a:t>Б.Формы государства</a:t>
            </a:r>
          </a:p>
          <a:p>
            <a:r>
              <a:rPr lang="ru-RU" sz="2400" dirty="0" smtClean="0">
                <a:latin typeface="Arial Narrow" pitchFamily="34" charset="0"/>
              </a:rPr>
              <a:t>В. Функции государства (внутренние и внешние)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3</a:t>
            </a:r>
            <a:r>
              <a:rPr lang="ru-RU" sz="2400" dirty="0" smtClean="0">
                <a:solidFill>
                  <a:srgbClr val="FF0000"/>
                </a:solidFill>
                <a:latin typeface="Arial Narrow" pitchFamily="34" charset="0"/>
              </a:rPr>
              <a:t>.</a:t>
            </a:r>
            <a:r>
              <a:rPr lang="ru-RU" sz="2400" dirty="0" smtClean="0">
                <a:latin typeface="Arial Narrow" pitchFamily="34" charset="0"/>
              </a:rPr>
              <a:t>Партии и общественно-политические движения</a:t>
            </a:r>
          </a:p>
          <a:p>
            <a:r>
              <a:rPr lang="ru-RU" sz="2400" dirty="0" smtClean="0">
                <a:latin typeface="Arial Narrow" pitchFamily="34" charset="0"/>
              </a:rPr>
              <a:t>А.Отличия партий от общественно-политических движений</a:t>
            </a:r>
          </a:p>
          <a:p>
            <a:r>
              <a:rPr lang="ru-RU" sz="2400" dirty="0" smtClean="0">
                <a:latin typeface="Arial Narrow" pitchFamily="34" charset="0"/>
              </a:rPr>
              <a:t>Б. Типология партий и движений</a:t>
            </a:r>
          </a:p>
          <a:p>
            <a:r>
              <a:rPr lang="ru-RU" sz="2400" dirty="0" smtClean="0">
                <a:latin typeface="Arial Narrow" pitchFamily="34" charset="0"/>
              </a:rPr>
              <a:t>В.Функции партий и движений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4</a:t>
            </a:r>
            <a:r>
              <a:rPr lang="ru-RU" sz="2400" dirty="0" smtClean="0">
                <a:solidFill>
                  <a:srgbClr val="FF0000"/>
                </a:solidFill>
                <a:latin typeface="Arial Narrow" pitchFamily="34" charset="0"/>
              </a:rPr>
              <a:t>.</a:t>
            </a:r>
            <a:r>
              <a:rPr lang="ru-RU" sz="2400" dirty="0" smtClean="0">
                <a:latin typeface="Arial Narrow" pitchFamily="34" charset="0"/>
              </a:rPr>
              <a:t>Граждане и их политические права</a:t>
            </a:r>
          </a:p>
          <a:p>
            <a:r>
              <a:rPr lang="ru-RU" sz="2400" dirty="0" smtClean="0">
                <a:latin typeface="Arial Narrow" pitchFamily="34" charset="0"/>
              </a:rPr>
              <a:t>А.Избирать и быть избранным</a:t>
            </a:r>
          </a:p>
          <a:p>
            <a:r>
              <a:rPr lang="ru-RU" sz="2400" dirty="0" smtClean="0">
                <a:latin typeface="Arial Narrow" pitchFamily="34" charset="0"/>
              </a:rPr>
              <a:t>Б.Равный доступ к государственной службе</a:t>
            </a:r>
          </a:p>
          <a:p>
            <a:r>
              <a:rPr lang="ru-RU" sz="2400" dirty="0" smtClean="0">
                <a:latin typeface="Arial Narrow" pitchFamily="34" charset="0"/>
              </a:rPr>
              <a:t>В.Право на участие в управлении делами государства</a:t>
            </a:r>
          </a:p>
          <a:p>
            <a:r>
              <a:rPr lang="ru-RU" sz="2400" b="1" dirty="0" smtClean="0">
                <a:latin typeface="Arial Narrow" pitchFamily="34" charset="0"/>
              </a:rPr>
              <a:t>5</a:t>
            </a:r>
            <a:r>
              <a:rPr lang="ru-RU" sz="2400" dirty="0" smtClean="0">
                <a:latin typeface="Arial Narrow" pitchFamily="34" charset="0"/>
              </a:rPr>
              <a:t>.Формы политического участия граждан</a:t>
            </a:r>
          </a:p>
          <a:p>
            <a:r>
              <a:rPr lang="ru-RU" sz="2400" dirty="0" smtClean="0">
                <a:latin typeface="Arial Narrow" pitchFamily="34" charset="0"/>
              </a:rPr>
              <a:t>А.Участие в выборах</a:t>
            </a:r>
          </a:p>
          <a:p>
            <a:r>
              <a:rPr lang="ru-RU" sz="2400" dirty="0" smtClean="0">
                <a:latin typeface="Arial Narrow" pitchFamily="34" charset="0"/>
              </a:rPr>
              <a:t>Б.Митинги и демонстрации</a:t>
            </a:r>
          </a:p>
          <a:p>
            <a:r>
              <a:rPr lang="ru-RU" sz="2400" dirty="0" smtClean="0">
                <a:latin typeface="Arial Narrow" pitchFamily="34" charset="0"/>
              </a:rPr>
              <a:t>В.Членство в партиях</a:t>
            </a:r>
          </a:p>
          <a:p>
            <a:endParaRPr lang="ru-RU" sz="2400" dirty="0" smtClean="0">
              <a:latin typeface="Arial Narrow" pitchFamily="34" charset="0"/>
            </a:endParaRPr>
          </a:p>
          <a:p>
            <a:endParaRPr lang="ru-RU" sz="24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2000" dirty="0" smtClean="0">
                <a:latin typeface="Arial Narrow" pitchFamily="34" charset="0"/>
              </a:rPr>
              <a:t>Обоснуйте значение демократического политического процесса для развития современного общества. </a:t>
            </a:r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Какие политические процессы типичны для демократического общества?(3). </a:t>
            </a:r>
            <a:r>
              <a:rPr lang="ru-RU" sz="2000" dirty="0" smtClean="0">
                <a:solidFill>
                  <a:srgbClr val="7030A0"/>
                </a:solidFill>
                <a:latin typeface="Arial Narrow" pitchFamily="34" charset="0"/>
              </a:rPr>
              <a:t>Проиллюстрируйте каждый из них на примере РФ.(Каждый пример должен быть сформулирован развернуто и содержать указание на результат политического процесса)</a:t>
            </a:r>
            <a:endParaRPr lang="ru-RU" sz="2000" dirty="0">
              <a:solidFill>
                <a:srgbClr val="7030A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algn="just">
              <a:spcBef>
                <a:spcPts val="0"/>
              </a:spcBef>
            </a:pPr>
            <a:r>
              <a:rPr lang="ru-RU" sz="2000" b="1" dirty="0" smtClean="0">
                <a:latin typeface="Arial Narrow" pitchFamily="34" charset="0"/>
              </a:rPr>
              <a:t>1</a:t>
            </a:r>
            <a:r>
              <a:rPr lang="ru-RU" sz="2000" dirty="0" smtClean="0">
                <a:latin typeface="Arial Narrow" pitchFamily="34" charset="0"/>
              </a:rPr>
              <a:t>.Демократический политический процесс предполагает широкое участие граждан в делах государства. Таким образом граждане реализуют свои политические права, воздействуя на власть, стимулируя ее проводить политику в интересах всего общества, а значит это способствует его развитию. </a:t>
            </a:r>
          </a:p>
          <a:p>
            <a:pPr marL="0" algn="just">
              <a:spcBef>
                <a:spcPts val="0"/>
              </a:spcBef>
            </a:pPr>
            <a:endParaRPr lang="ru-RU" sz="2000" b="1" dirty="0" smtClean="0">
              <a:latin typeface="Arial Narrow" pitchFamily="34" charset="0"/>
            </a:endParaRPr>
          </a:p>
          <a:p>
            <a:pPr marL="0" algn="just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2</a:t>
            </a:r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.  А. Выборы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     Б. Референдумы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     В. Демонстрации и митинги</a:t>
            </a:r>
          </a:p>
          <a:p>
            <a:pPr marL="0" algn="just">
              <a:spcBef>
                <a:spcPts val="0"/>
              </a:spcBef>
            </a:pPr>
            <a:endParaRPr lang="ru-RU" sz="2000" dirty="0" smtClean="0">
              <a:latin typeface="Arial Narrow" pitchFamily="34" charset="0"/>
            </a:endParaRPr>
          </a:p>
          <a:p>
            <a:pPr marL="0" algn="just">
              <a:spcBef>
                <a:spcPts val="0"/>
              </a:spcBef>
            </a:pPr>
            <a:r>
              <a:rPr lang="ru-RU" sz="2000" b="1" dirty="0" smtClean="0">
                <a:solidFill>
                  <a:srgbClr val="7030A0"/>
                </a:solidFill>
                <a:latin typeface="Arial Narrow" pitchFamily="34" charset="0"/>
              </a:rPr>
              <a:t>3. </a:t>
            </a:r>
            <a:r>
              <a:rPr lang="ru-RU" sz="2000" dirty="0" smtClean="0">
                <a:solidFill>
                  <a:srgbClr val="7030A0"/>
                </a:solidFill>
                <a:latin typeface="Arial Narrow" pitchFamily="34" charset="0"/>
              </a:rPr>
              <a:t>А. В РФ прошли выборы в Государственную Думу. Большую часть голосов избиратели отдали  за партию Едина Россия, которая получила большинство мест в парламенте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solidFill>
                  <a:srgbClr val="7030A0"/>
                </a:solidFill>
                <a:latin typeface="Arial Narrow" pitchFamily="34" charset="0"/>
              </a:rPr>
              <a:t>    Б. В декабре 1993 года в России прошел референдум, на котором была принята Конституция РФ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solidFill>
                  <a:srgbClr val="7030A0"/>
                </a:solidFill>
                <a:latin typeface="Arial Narrow" pitchFamily="34" charset="0"/>
              </a:rPr>
              <a:t>    В.Жители Челябинска и Красноярска провели ряд митингов, на которых  поднимали вопросы экологии и необходимости контролировать выбросы вредных веществ в атмосферу. В результат </a:t>
            </a:r>
            <a:r>
              <a:rPr lang="ru-RU" sz="2000" dirty="0" smtClean="0">
                <a:solidFill>
                  <a:srgbClr val="7030A0"/>
                </a:solidFill>
              </a:rPr>
              <a:t>Красноярске действует федеральный проект "Чистый воздух", в рамках которого предприятия реализуют свои инвестиционные проекты по сокращению вредных выбросов в атмосферный воздух.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Формы государства. Вариант 24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dirty="0" smtClean="0">
                <a:latin typeface="Arial Narrow" pitchFamily="34" charset="0"/>
              </a:rPr>
              <a:t>1</a:t>
            </a:r>
            <a:r>
              <a:rPr lang="ru-RU" sz="2000" dirty="0" smtClean="0">
                <a:latin typeface="Arial Narrow" pitchFamily="34" charset="0"/>
              </a:rPr>
              <a:t>.Понятие «форма государства» и ее элементы:</a:t>
            </a:r>
          </a:p>
          <a:p>
            <a:r>
              <a:rPr lang="ru-RU" sz="2000" dirty="0" smtClean="0">
                <a:latin typeface="Arial Narrow" pitchFamily="34" charset="0"/>
              </a:rPr>
              <a:t>А.Форма правления</a:t>
            </a:r>
          </a:p>
          <a:p>
            <a:r>
              <a:rPr lang="ru-RU" sz="2000" dirty="0" smtClean="0">
                <a:latin typeface="Arial Narrow" pitchFamily="34" charset="0"/>
              </a:rPr>
              <a:t>Б. Политический режим</a:t>
            </a:r>
          </a:p>
          <a:p>
            <a:r>
              <a:rPr lang="ru-RU" sz="2000" dirty="0" smtClean="0">
                <a:latin typeface="Arial Narrow" pitchFamily="34" charset="0"/>
              </a:rPr>
              <a:t>В.Форма государственного устройства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2</a:t>
            </a:r>
            <a:r>
              <a:rPr lang="ru-RU" sz="2000" dirty="0" smtClean="0">
                <a:latin typeface="Arial Narrow" pitchFamily="34" charset="0"/>
              </a:rPr>
              <a:t>.Формы государственного правления</a:t>
            </a:r>
          </a:p>
          <a:p>
            <a:r>
              <a:rPr lang="ru-RU" sz="2000" dirty="0" smtClean="0">
                <a:latin typeface="Arial Narrow" pitchFamily="34" charset="0"/>
              </a:rPr>
              <a:t>А.Монархия, виды монархий</a:t>
            </a:r>
          </a:p>
          <a:p>
            <a:r>
              <a:rPr lang="ru-RU" sz="2000" dirty="0" smtClean="0">
                <a:latin typeface="Arial Narrow" pitchFamily="34" charset="0"/>
              </a:rPr>
              <a:t>Б. Республика, виды республик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3</a:t>
            </a:r>
            <a:r>
              <a:rPr lang="ru-RU" sz="2000" dirty="0" smtClean="0">
                <a:latin typeface="Arial Narrow" pitchFamily="34" charset="0"/>
              </a:rPr>
              <a:t>.Формы территориального устройства</a:t>
            </a:r>
          </a:p>
          <a:p>
            <a:r>
              <a:rPr lang="ru-RU" sz="2000" dirty="0" smtClean="0">
                <a:latin typeface="Arial Narrow" pitchFamily="34" charset="0"/>
              </a:rPr>
              <a:t>А.Федерация</a:t>
            </a:r>
          </a:p>
          <a:p>
            <a:r>
              <a:rPr lang="ru-RU" sz="2000" dirty="0" smtClean="0">
                <a:latin typeface="Arial Narrow" pitchFamily="34" charset="0"/>
              </a:rPr>
              <a:t>Б.Унитарное государство</a:t>
            </a:r>
          </a:p>
          <a:p>
            <a:r>
              <a:rPr lang="ru-RU" sz="2000" dirty="0" smtClean="0">
                <a:latin typeface="Arial Narrow" pitchFamily="34" charset="0"/>
              </a:rPr>
              <a:t>В.Конфедерация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4</a:t>
            </a:r>
            <a:r>
              <a:rPr lang="ru-RU" sz="2000" dirty="0" smtClean="0">
                <a:latin typeface="Arial Narrow" pitchFamily="34" charset="0"/>
              </a:rPr>
              <a:t>.Типы политических режимов</a:t>
            </a:r>
          </a:p>
          <a:p>
            <a:r>
              <a:rPr lang="ru-RU" sz="2000" dirty="0" smtClean="0">
                <a:latin typeface="Arial Narrow" pitchFamily="34" charset="0"/>
              </a:rPr>
              <a:t>А.Демократический</a:t>
            </a:r>
          </a:p>
          <a:p>
            <a:r>
              <a:rPr lang="ru-RU" sz="2000" dirty="0" smtClean="0">
                <a:latin typeface="Arial Narrow" pitchFamily="34" charset="0"/>
              </a:rPr>
              <a:t>Б. Тоталитарный</a:t>
            </a:r>
          </a:p>
          <a:p>
            <a:r>
              <a:rPr lang="ru-RU" sz="2000" dirty="0" smtClean="0">
                <a:latin typeface="Arial Narrow" pitchFamily="34" charset="0"/>
              </a:rPr>
              <a:t>В.Авторитарный</a:t>
            </a:r>
            <a:endParaRPr lang="ru-RU" sz="20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2000" dirty="0" smtClean="0">
                <a:latin typeface="Arial Narrow" pitchFamily="34" charset="0"/>
              </a:rPr>
              <a:t>Обоснуйте необходимость закрепления формы государства в конституции государства. </a:t>
            </a:r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Какие политические институты реализуют государственную власть в РФ? (3).</a:t>
            </a: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 smtClean="0">
                <a:solidFill>
                  <a:srgbClr val="7030A0"/>
                </a:solidFill>
                <a:latin typeface="Arial Narrow" pitchFamily="34" charset="0"/>
              </a:rPr>
              <a:t>Для каждого из них приведите по одному примеру, иллюстрирующему осуществление им соответствующего полномочия.</a:t>
            </a:r>
            <a:endParaRPr lang="ru-RU" sz="2000" dirty="0">
              <a:solidFill>
                <a:srgbClr val="7030A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algn="just">
              <a:spcBef>
                <a:spcPts val="0"/>
              </a:spcBef>
            </a:pPr>
            <a:r>
              <a:rPr lang="ru-RU" sz="1800" b="1" dirty="0" smtClean="0">
                <a:latin typeface="Arial Narrow" pitchFamily="34" charset="0"/>
              </a:rPr>
              <a:t>1</a:t>
            </a:r>
            <a:r>
              <a:rPr lang="ru-RU" sz="1800" dirty="0" smtClean="0">
                <a:latin typeface="Arial Narrow" pitchFamily="34" charset="0"/>
              </a:rPr>
              <a:t>. Закрепление формы государства в Конституции важно , потому что во-первых, необходимо упорядочить отношения в политической и других сферах; во-вторых, потому что элементы формы государства - это основа политической системы, на чем базируются все политические процессы в государстве и деятельность всех субъектов политики; в третьих, потому что основы государства должны быть отражены в главном законе, которому соответствует все законодательство, чтобы исключить потенциальные разночтения и правовые коллизии. (По материалам О.А. </a:t>
            </a:r>
            <a:r>
              <a:rPr lang="ru-RU" sz="1800" dirty="0" err="1" smtClean="0">
                <a:latin typeface="Arial Narrow" pitchFamily="34" charset="0"/>
              </a:rPr>
              <a:t>Бориско</a:t>
            </a:r>
            <a:r>
              <a:rPr lang="ru-RU" sz="1800" dirty="0" smtClean="0">
                <a:latin typeface="Arial Narrow" pitchFamily="34" charset="0"/>
              </a:rPr>
              <a:t>)</a:t>
            </a:r>
          </a:p>
          <a:p>
            <a:pPr marL="0" algn="just">
              <a:spcBef>
                <a:spcPts val="0"/>
              </a:spcBef>
            </a:pPr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2</a:t>
            </a:r>
            <a:r>
              <a:rPr lang="ru-RU" sz="1800" dirty="0" smtClean="0">
                <a:solidFill>
                  <a:srgbClr val="FF0000"/>
                </a:solidFill>
                <a:latin typeface="Arial Narrow" pitchFamily="34" charset="0"/>
              </a:rPr>
              <a:t>.А. Институт Президентства</a:t>
            </a:r>
          </a:p>
          <a:p>
            <a:pPr marL="0" algn="just">
              <a:spcBef>
                <a:spcPts val="0"/>
              </a:spcBef>
            </a:pPr>
            <a:r>
              <a:rPr lang="ru-RU" sz="1800" dirty="0" smtClean="0">
                <a:solidFill>
                  <a:srgbClr val="FF0000"/>
                </a:solidFill>
                <a:latin typeface="Arial Narrow" pitchFamily="34" charset="0"/>
              </a:rPr>
              <a:t>   Б. Институт парламентаризма (Федеральное Собрание РФ)</a:t>
            </a:r>
          </a:p>
          <a:p>
            <a:pPr marL="0" algn="just">
              <a:spcBef>
                <a:spcPts val="0"/>
              </a:spcBef>
            </a:pPr>
            <a:r>
              <a:rPr lang="ru-RU" sz="1800" dirty="0" smtClean="0">
                <a:solidFill>
                  <a:srgbClr val="FF0000"/>
                </a:solidFill>
                <a:latin typeface="Arial Narrow" pitchFamily="34" charset="0"/>
              </a:rPr>
              <a:t>   В. Институт Исполнительной власти (Правительство РФ)</a:t>
            </a:r>
          </a:p>
          <a:p>
            <a:pPr marL="0" algn="just">
              <a:spcBef>
                <a:spcPts val="0"/>
              </a:spcBef>
            </a:pPr>
            <a:r>
              <a:rPr lang="ru-RU" sz="1800" b="1" dirty="0" smtClean="0">
                <a:solidFill>
                  <a:srgbClr val="7030A0"/>
                </a:solidFill>
                <a:latin typeface="Arial Narrow" pitchFamily="34" charset="0"/>
              </a:rPr>
              <a:t>3. </a:t>
            </a:r>
            <a:r>
              <a:rPr lang="ru-RU" sz="1800" dirty="0" smtClean="0">
                <a:solidFill>
                  <a:srgbClr val="7030A0"/>
                </a:solidFill>
                <a:latin typeface="Arial Narrow" pitchFamily="34" charset="0"/>
              </a:rPr>
              <a:t>А. Президент обратился с ежегодным посланием к Федеральному Собранию</a:t>
            </a:r>
          </a:p>
          <a:p>
            <a:pPr marL="0" algn="just">
              <a:spcBef>
                <a:spcPts val="0"/>
              </a:spcBef>
            </a:pPr>
            <a:r>
              <a:rPr lang="ru-RU" sz="1800" dirty="0" smtClean="0">
                <a:solidFill>
                  <a:srgbClr val="7030A0"/>
                </a:solidFill>
                <a:latin typeface="Arial Narrow" pitchFamily="34" charset="0"/>
              </a:rPr>
              <a:t>    Б. Государственная Дума заслушала ежегодный отчет Правительства РФ  о результатах деятельности</a:t>
            </a:r>
          </a:p>
          <a:p>
            <a:pPr marL="0" algn="just">
              <a:spcBef>
                <a:spcPts val="0"/>
              </a:spcBef>
            </a:pPr>
            <a:r>
              <a:rPr lang="ru-RU" sz="1800" dirty="0" smtClean="0">
                <a:solidFill>
                  <a:srgbClr val="7030A0"/>
                </a:solidFill>
                <a:latin typeface="Arial Narrow" pitchFamily="34" charset="0"/>
              </a:rPr>
              <a:t>    В.Правительство РФ разработало и представило Государственной Думе новый  федеральный бюджет.</a:t>
            </a:r>
            <a:endParaRPr lang="ru-RU" sz="1800" dirty="0">
              <a:solidFill>
                <a:srgbClr val="7030A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Политическая система общества. Вариант 25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 fontScale="92500" lnSpcReduction="10000"/>
          </a:bodyPr>
          <a:lstStyle/>
          <a:p>
            <a:pPr marL="0">
              <a:spcBef>
                <a:spcPts val="0"/>
              </a:spcBef>
            </a:pPr>
            <a:r>
              <a:rPr lang="ru-RU" sz="2000" b="1" dirty="0" smtClean="0">
                <a:latin typeface="Arial Narrow" pitchFamily="34" charset="0"/>
              </a:rPr>
              <a:t>1.</a:t>
            </a:r>
            <a:r>
              <a:rPr lang="ru-RU" sz="2000" dirty="0" smtClean="0">
                <a:latin typeface="Arial Narrow" pitchFamily="34" charset="0"/>
              </a:rPr>
              <a:t>Понятие политической системы общества</a:t>
            </a:r>
          </a:p>
          <a:p>
            <a:pPr marL="0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2</a:t>
            </a:r>
            <a:r>
              <a:rPr lang="ru-RU" sz="2000" dirty="0" smtClean="0">
                <a:latin typeface="Arial Narrow" pitchFamily="34" charset="0"/>
              </a:rPr>
              <a:t>.Признаки политической системы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А.Устойчивая взаимосвязь элементов политической жизни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Б.Упорядоченность политических отношений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В.Совместное реагирование всех элементов на внешние воздействия</a:t>
            </a:r>
          </a:p>
          <a:p>
            <a:pPr marL="0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3</a:t>
            </a:r>
            <a:r>
              <a:rPr lang="ru-RU" sz="2000" dirty="0" smtClean="0">
                <a:latin typeface="Arial Narrow" pitchFamily="34" charset="0"/>
              </a:rPr>
              <a:t>.Подсистемы политической системы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А.</a:t>
            </a:r>
            <a:r>
              <a:rPr lang="ru-RU" sz="2000" dirty="0" smtClean="0">
                <a:solidFill>
                  <a:srgbClr val="00B050"/>
                </a:solidFill>
                <a:latin typeface="Arial Narrow" pitchFamily="34" charset="0"/>
              </a:rPr>
              <a:t>Ф</a:t>
            </a:r>
            <a:r>
              <a:rPr lang="ru-RU" sz="2000" dirty="0" smtClean="0">
                <a:latin typeface="Arial Narrow" pitchFamily="34" charset="0"/>
              </a:rPr>
              <a:t>ункциональная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Б.</a:t>
            </a:r>
            <a:r>
              <a:rPr lang="ru-RU" sz="2000" dirty="0" smtClean="0">
                <a:solidFill>
                  <a:srgbClr val="00B050"/>
                </a:solidFill>
                <a:latin typeface="Arial Narrow" pitchFamily="34" charset="0"/>
              </a:rPr>
              <a:t>И</a:t>
            </a:r>
            <a:r>
              <a:rPr lang="ru-RU" sz="2000" dirty="0" smtClean="0">
                <a:latin typeface="Arial Narrow" pitchFamily="34" charset="0"/>
              </a:rPr>
              <a:t>нституциональная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В.</a:t>
            </a:r>
            <a:r>
              <a:rPr lang="ru-RU" sz="2000" dirty="0" smtClean="0">
                <a:solidFill>
                  <a:srgbClr val="00B050"/>
                </a:solidFill>
                <a:latin typeface="Arial Narrow" pitchFamily="34" charset="0"/>
              </a:rPr>
              <a:t>Н</a:t>
            </a:r>
            <a:r>
              <a:rPr lang="ru-RU" sz="2000" dirty="0" smtClean="0">
                <a:latin typeface="Arial Narrow" pitchFamily="34" charset="0"/>
              </a:rPr>
              <a:t>ормативная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Г. </a:t>
            </a:r>
            <a:r>
              <a:rPr lang="ru-RU" sz="2000" dirty="0" smtClean="0">
                <a:solidFill>
                  <a:srgbClr val="00B050"/>
                </a:solidFill>
                <a:latin typeface="Arial Narrow" pitchFamily="34" charset="0"/>
              </a:rPr>
              <a:t>И</a:t>
            </a:r>
            <a:r>
              <a:rPr lang="ru-RU" sz="2000" dirty="0" smtClean="0">
                <a:latin typeface="Arial Narrow" pitchFamily="34" charset="0"/>
              </a:rPr>
              <a:t>деологическая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Д. </a:t>
            </a:r>
            <a:r>
              <a:rPr lang="ru-RU" sz="2000" dirty="0" smtClean="0">
                <a:solidFill>
                  <a:srgbClr val="00B050"/>
                </a:solidFill>
                <a:latin typeface="Arial Narrow" pitchFamily="34" charset="0"/>
              </a:rPr>
              <a:t>К</a:t>
            </a:r>
            <a:r>
              <a:rPr lang="ru-RU" sz="2000" dirty="0" smtClean="0">
                <a:latin typeface="Arial Narrow" pitchFamily="34" charset="0"/>
              </a:rPr>
              <a:t>оммуникативная</a:t>
            </a:r>
          </a:p>
          <a:p>
            <a:pPr marL="0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4</a:t>
            </a:r>
            <a:r>
              <a:rPr lang="ru-RU" sz="2000" dirty="0" smtClean="0">
                <a:latin typeface="Arial Narrow" pitchFamily="34" charset="0"/>
              </a:rPr>
              <a:t>.Функции политической системы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А.Выявление, формулирование интересов социальных групп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Б.Определение целей и направлений развития общества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В.Интеграция</a:t>
            </a:r>
          </a:p>
          <a:p>
            <a:pPr marL="0">
              <a:spcBef>
                <a:spcPts val="0"/>
              </a:spcBef>
            </a:pPr>
            <a:r>
              <a:rPr lang="ru-RU" sz="2000" b="1" dirty="0" smtClean="0">
                <a:latin typeface="Arial Narrow" pitchFamily="34" charset="0"/>
              </a:rPr>
              <a:t>5</a:t>
            </a:r>
            <a:r>
              <a:rPr lang="ru-RU" sz="2000" dirty="0" smtClean="0">
                <a:latin typeface="Arial Narrow" pitchFamily="34" charset="0"/>
              </a:rPr>
              <a:t>.Типы политических систем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А.Англо-американская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Б.Континентально-европейская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В.Тоталитарная</a:t>
            </a:r>
          </a:p>
          <a:p>
            <a:pPr marL="0">
              <a:spcBef>
                <a:spcPts val="0"/>
              </a:spcBef>
            </a:pPr>
            <a:endParaRPr lang="ru-RU" sz="2000" dirty="0" smtClean="0">
              <a:latin typeface="Arial Narrow" pitchFamily="34" charset="0"/>
            </a:endParaRPr>
          </a:p>
          <a:p>
            <a:endParaRPr lang="ru-RU" sz="20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Arial Narrow" pitchFamily="34" charset="0"/>
              </a:rPr>
              <a:t>Обоснуйте необходимость общенациональных политических ценностей для стабильности государства. </a:t>
            </a:r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Каковы основные принципы демократии. (3). </a:t>
            </a:r>
            <a:r>
              <a:rPr lang="ru-RU" sz="2000" dirty="0" smtClean="0">
                <a:solidFill>
                  <a:srgbClr val="7030A0"/>
                </a:solidFill>
                <a:latin typeface="Arial Narrow" pitchFamily="34" charset="0"/>
              </a:rPr>
              <a:t>Для каждого из них приведите по одному примеру, иллюстрирующему его реализацию в политической жизни общества.</a:t>
            </a:r>
            <a:endParaRPr lang="ru-RU" sz="2000" dirty="0">
              <a:solidFill>
                <a:srgbClr val="7030A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spcBef>
                <a:spcPts val="0"/>
              </a:spcBef>
            </a:pPr>
            <a:r>
              <a:rPr lang="ru-RU" sz="2000" b="1" dirty="0" smtClean="0">
                <a:latin typeface="Arial Narrow" pitchFamily="34" charset="0"/>
              </a:rPr>
              <a:t>1</a:t>
            </a:r>
            <a:r>
              <a:rPr lang="ru-RU" sz="2000" dirty="0" smtClean="0">
                <a:latin typeface="Arial Narrow" pitchFamily="34" charset="0"/>
              </a:rPr>
              <a:t>.Общенациональные политические ценности объединяют и сплачивают граждан государства, следовательно , это способствует снижению напряженности и стабилизируют социальные отношения .</a:t>
            </a:r>
          </a:p>
          <a:p>
            <a:pPr marL="0" algn="just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2</a:t>
            </a:r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. А.Принцип народного суверенитета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 Б.Принцип разделения властей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 В.Принцип большинства</a:t>
            </a:r>
          </a:p>
          <a:p>
            <a:pPr marL="0" algn="just">
              <a:spcBef>
                <a:spcPts val="0"/>
              </a:spcBef>
            </a:pPr>
            <a:r>
              <a:rPr lang="ru-RU" sz="2000" b="1" dirty="0" smtClean="0">
                <a:solidFill>
                  <a:srgbClr val="7030A0"/>
                </a:solidFill>
                <a:latin typeface="Arial Narrow" pitchFamily="34" charset="0"/>
              </a:rPr>
              <a:t>3</a:t>
            </a:r>
            <a:r>
              <a:rPr lang="ru-RU" sz="2000" dirty="0" smtClean="0">
                <a:solidFill>
                  <a:srgbClr val="7030A0"/>
                </a:solidFill>
                <a:latin typeface="Arial Narrow" pitchFamily="34" charset="0"/>
              </a:rPr>
              <a:t>.В РФ носителем суверенитета и  единственным источником власти, согласно Конституции, является ее многонациональный народ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solidFill>
                  <a:srgbClr val="7030A0"/>
                </a:solidFill>
                <a:latin typeface="Arial Narrow" pitchFamily="34" charset="0"/>
              </a:rPr>
              <a:t>  Б.Государственная власть в РФ осуществляется на основе разделения  властей на законодательную (Федеральное Собрание), исполнительную (Правительство РФ) и судебную (система судов).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solidFill>
                  <a:srgbClr val="7030A0"/>
                </a:solidFill>
                <a:latin typeface="Arial Narrow" pitchFamily="34" charset="0"/>
              </a:rPr>
              <a:t> В. Большинством голосов Президентом РФ был избран В.В. Путин</a:t>
            </a:r>
          </a:p>
          <a:p>
            <a:pPr marL="0">
              <a:spcBef>
                <a:spcPts val="0"/>
              </a:spcBef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Политические институты . Вариант 19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>
                <a:latin typeface="Arial Narrow" pitchFamily="34" charset="0"/>
              </a:rPr>
              <a:t>1.Понятие политического института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2</a:t>
            </a:r>
            <a:r>
              <a:rPr lang="ru-RU" sz="2000" dirty="0" smtClean="0">
                <a:latin typeface="Arial Narrow" pitchFamily="34" charset="0"/>
              </a:rPr>
              <a:t>.Признаки политических институтов</a:t>
            </a:r>
          </a:p>
          <a:p>
            <a:r>
              <a:rPr lang="ru-RU" sz="2000" dirty="0" smtClean="0">
                <a:latin typeface="Arial Narrow" pitchFamily="34" charset="0"/>
              </a:rPr>
              <a:t>А.Нормативность</a:t>
            </a:r>
          </a:p>
          <a:p>
            <a:r>
              <a:rPr lang="ru-RU" sz="2000" dirty="0" smtClean="0">
                <a:latin typeface="Arial Narrow" pitchFamily="34" charset="0"/>
              </a:rPr>
              <a:t>Б.Использование властных полномочий</a:t>
            </a:r>
          </a:p>
          <a:p>
            <a:r>
              <a:rPr lang="ru-RU" sz="2000" dirty="0" smtClean="0">
                <a:latin typeface="Arial Narrow" pitchFamily="34" charset="0"/>
              </a:rPr>
              <a:t>В.Установки и образцы поведения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3</a:t>
            </a:r>
            <a:r>
              <a:rPr lang="ru-RU" sz="2000" dirty="0" smtClean="0">
                <a:latin typeface="Arial Narrow" pitchFamily="34" charset="0"/>
              </a:rPr>
              <a:t>.Виды политических институтов</a:t>
            </a:r>
          </a:p>
          <a:p>
            <a:r>
              <a:rPr lang="ru-RU" sz="2000" dirty="0" smtClean="0">
                <a:latin typeface="Arial Narrow" pitchFamily="34" charset="0"/>
              </a:rPr>
              <a:t>А.Институт парламентаризма</a:t>
            </a:r>
          </a:p>
          <a:p>
            <a:r>
              <a:rPr lang="ru-RU" sz="2000" dirty="0" smtClean="0">
                <a:latin typeface="Arial Narrow" pitchFamily="34" charset="0"/>
              </a:rPr>
              <a:t>Б.Институт исполнительной власти</a:t>
            </a:r>
          </a:p>
          <a:p>
            <a:r>
              <a:rPr lang="ru-RU" sz="2000" dirty="0" smtClean="0">
                <a:latin typeface="Arial Narrow" pitchFamily="34" charset="0"/>
              </a:rPr>
              <a:t>В.Институт главы государства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4</a:t>
            </a:r>
            <a:r>
              <a:rPr lang="ru-RU" sz="2000" b="1" dirty="0" smtClean="0">
                <a:latin typeface="Arial Narrow" pitchFamily="34" charset="0"/>
              </a:rPr>
              <a:t>.</a:t>
            </a:r>
            <a:r>
              <a:rPr lang="ru-RU" sz="2000" dirty="0" smtClean="0">
                <a:latin typeface="Arial Narrow" pitchFamily="34" charset="0"/>
              </a:rPr>
              <a:t>Функции политических институтов</a:t>
            </a:r>
          </a:p>
          <a:p>
            <a:r>
              <a:rPr lang="ru-RU" sz="2000" dirty="0" smtClean="0">
                <a:latin typeface="Arial Narrow" pitchFamily="34" charset="0"/>
              </a:rPr>
              <a:t>А.Определение коллективных целей и задач развития</a:t>
            </a:r>
          </a:p>
          <a:p>
            <a:r>
              <a:rPr lang="ru-RU" sz="2000" dirty="0" smtClean="0">
                <a:latin typeface="Arial Narrow" pitchFamily="34" charset="0"/>
              </a:rPr>
              <a:t>Б.Координация между элементами в достижении цели</a:t>
            </a:r>
          </a:p>
          <a:p>
            <a:r>
              <a:rPr lang="ru-RU" sz="2000" dirty="0" smtClean="0">
                <a:latin typeface="Arial Narrow" pitchFamily="34" charset="0"/>
              </a:rPr>
              <a:t>Б.Обеспечение поддержки широких слоев населения</a:t>
            </a:r>
          </a:p>
          <a:p>
            <a:r>
              <a:rPr lang="ru-RU" sz="2000" dirty="0" smtClean="0">
                <a:latin typeface="Arial Narrow" pitchFamily="34" charset="0"/>
              </a:rPr>
              <a:t>5.Институты политической власти</a:t>
            </a:r>
          </a:p>
          <a:p>
            <a:r>
              <a:rPr lang="ru-RU" sz="2000" dirty="0" smtClean="0">
                <a:latin typeface="Arial Narrow" pitchFamily="34" charset="0"/>
              </a:rPr>
              <a:t>А.Институт главы государства</a:t>
            </a:r>
          </a:p>
          <a:p>
            <a:r>
              <a:rPr lang="ru-RU" sz="2000" dirty="0" smtClean="0">
                <a:latin typeface="Arial Narrow" pitchFamily="34" charset="0"/>
              </a:rPr>
              <a:t>Б.Институт гражданства</a:t>
            </a:r>
          </a:p>
          <a:p>
            <a:r>
              <a:rPr lang="ru-RU" sz="2000" dirty="0" smtClean="0">
                <a:latin typeface="Arial Narrow" pitchFamily="34" charset="0"/>
              </a:rPr>
              <a:t>В.Институт избирательного права</a:t>
            </a:r>
            <a:endParaRPr lang="ru-RU" sz="20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1800" dirty="0" smtClean="0">
                <a:latin typeface="Arial Narrow" pitchFamily="34" charset="0"/>
              </a:rPr>
              <a:t>Обоснуйте связь процесса социализации с деятельность политических институтов. </a:t>
            </a:r>
            <a:r>
              <a:rPr lang="ru-RU" sz="1800" dirty="0" smtClean="0">
                <a:solidFill>
                  <a:srgbClr val="FF0000"/>
                </a:solidFill>
                <a:latin typeface="Arial Narrow" pitchFamily="34" charset="0"/>
              </a:rPr>
              <a:t>Какие политические права граждан закреплены в Конституции РФ! (3)</a:t>
            </a:r>
            <a:r>
              <a:rPr lang="ru-RU" sz="1800" dirty="0" smtClean="0">
                <a:latin typeface="Arial Narrow" pitchFamily="34" charset="0"/>
              </a:rPr>
              <a:t>.</a:t>
            </a:r>
            <a:r>
              <a:rPr lang="ru-RU" sz="1800" dirty="0" smtClean="0">
                <a:solidFill>
                  <a:srgbClr val="7030A0"/>
                </a:solidFill>
                <a:latin typeface="Arial Narrow" pitchFamily="34" charset="0"/>
              </a:rPr>
              <a:t>Для каждого из них приведите по одному примеру, иллюстрирующему его реализацию гражданином РФ. (Каждый пример должен быть сформулирован развернуто и содержать указание на  то, с какой целью гражданин может реализовывать данное право).</a:t>
            </a:r>
            <a:endParaRPr lang="ru-RU" sz="1800" dirty="0">
              <a:solidFill>
                <a:srgbClr val="7030A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sz="2000" b="1" dirty="0" smtClean="0">
                <a:latin typeface="Arial Narrow" pitchFamily="34" charset="0"/>
              </a:rPr>
              <a:t>1</a:t>
            </a:r>
            <a:r>
              <a:rPr lang="ru-RU" sz="2000" dirty="0" smtClean="0">
                <a:latin typeface="Arial Narrow" pitchFamily="34" charset="0"/>
              </a:rPr>
              <a:t>.Политические институты приобщают граждан  к политическим ценностям, нормам, вовлекают в политическую деятельность, тем самым способствую формированию личности, то есть содействую ее социализации.</a:t>
            </a: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2.</a:t>
            </a:r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  А. Право избирать</a:t>
            </a:r>
          </a:p>
          <a:p>
            <a:pPr algn="just"/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     Б. Право быть избранным</a:t>
            </a:r>
          </a:p>
          <a:p>
            <a:pPr algn="just"/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>     В.Право на объединения</a:t>
            </a:r>
          </a:p>
          <a:p>
            <a:pPr algn="just"/>
            <a:r>
              <a:rPr lang="ru-RU" sz="2000" b="1" dirty="0" smtClean="0">
                <a:solidFill>
                  <a:srgbClr val="7030A0"/>
                </a:solidFill>
                <a:latin typeface="Arial Narrow" pitchFamily="34" charset="0"/>
              </a:rPr>
              <a:t>3</a:t>
            </a:r>
            <a:r>
              <a:rPr lang="ru-RU" sz="2000" dirty="0" smtClean="0">
                <a:solidFill>
                  <a:srgbClr val="7030A0"/>
                </a:solidFill>
                <a:latin typeface="Arial Narrow" pitchFamily="34" charset="0"/>
              </a:rPr>
              <a:t>. А. Гражданин Иванов  проголосовал против действующего губернатора, так был не согласен с его политикой и хотел смены власти демократическим путем</a:t>
            </a:r>
          </a:p>
          <a:p>
            <a:pPr algn="just"/>
            <a:r>
              <a:rPr lang="ru-RU" sz="2000" dirty="0" smtClean="0">
                <a:solidFill>
                  <a:srgbClr val="7030A0"/>
                </a:solidFill>
                <a:latin typeface="Arial Narrow" pitchFamily="34" charset="0"/>
              </a:rPr>
              <a:t>   Б. Гражданин Петров выдвинул себя в качестве депутата Законодательного собрания края, так как хочет реализовать свои идеи по совершенствованию молодежной политики в регионе</a:t>
            </a:r>
          </a:p>
          <a:p>
            <a:pPr algn="just"/>
            <a:r>
              <a:rPr lang="ru-RU" sz="2000" dirty="0" smtClean="0">
                <a:solidFill>
                  <a:srgbClr val="7030A0"/>
                </a:solidFill>
                <a:latin typeface="Arial Narrow" pitchFamily="34" charset="0"/>
              </a:rPr>
              <a:t>   В. Гражданин Сидоров вступил в КПРФ, так как поддерживает ее политическую платформу и хочет заниматься общественной деятельностью с единомышленниками</a:t>
            </a:r>
            <a:endParaRPr lang="ru-RU" sz="2000" dirty="0">
              <a:solidFill>
                <a:srgbClr val="7030A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4.8 .Общественно-политические движения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Autofit/>
          </a:bodyPr>
          <a:lstStyle/>
          <a:p>
            <a:pPr marL="0" algn="just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Общественно-политические движения </a:t>
            </a:r>
            <a:r>
              <a:rPr lang="ru-RU" sz="2000" dirty="0" smtClean="0">
                <a:latin typeface="Arial Narrow" pitchFamily="34" charset="0"/>
              </a:rPr>
              <a:t>– это различные объединения граждан, ассоциации, союзы, фронты, которые не входят непосредственно в государственные и партийные структуры, но являются субъектами политического процесса</a:t>
            </a:r>
          </a:p>
          <a:p>
            <a:pPr marL="0" algn="just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Черты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Как правило отсутствует единая программа , устав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Стремятся воздействовать на власть, но сами как правило не добиваются власти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Отличаются непостоянным числом участников</a:t>
            </a:r>
          </a:p>
          <a:p>
            <a:pPr marL="0" algn="just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Функции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Объединяют интересы социальных групп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Выдвигают цели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Организуют массовые выступления</a:t>
            </a:r>
          </a:p>
          <a:p>
            <a:pPr marL="0" algn="just"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Типология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А.Либеральные, консервативные, социалистические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Б.Молодежные, студенческие</a:t>
            </a:r>
          </a:p>
          <a:p>
            <a:pPr marL="0" algn="just">
              <a:spcBef>
                <a:spcPts val="0"/>
              </a:spcBef>
            </a:pPr>
            <a:r>
              <a:rPr lang="ru-RU" sz="2000" dirty="0" smtClean="0">
                <a:latin typeface="Arial Narrow" pitchFamily="34" charset="0"/>
              </a:rPr>
              <a:t>В.Международные, региональные</a:t>
            </a:r>
            <a:endParaRPr lang="ru-RU" sz="2000" dirty="0">
              <a:latin typeface="Arial Narrow" pitchFamily="34" charset="0"/>
            </a:endParaRPr>
          </a:p>
        </p:txBody>
      </p:sp>
      <p:pic>
        <p:nvPicPr>
          <p:cNvPr id="4" name="Picture 3" descr="C:\Users\Татьяна\Downloads\Grinp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3643314"/>
            <a:ext cx="3571868" cy="1694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501122" cy="15396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4.8  Политические партии и движения </a:t>
            </a:r>
            <a:br>
              <a:rPr lang="ru-RU" sz="2000" b="1" dirty="0" smtClean="0"/>
            </a:br>
            <a:r>
              <a:rPr lang="ru-RU" sz="1400" dirty="0" smtClean="0">
                <a:solidFill>
                  <a:srgbClr val="00B050"/>
                </a:solidFill>
              </a:rPr>
              <a:t>Л.Н. Боголюбов 11 </a:t>
            </a:r>
            <a:r>
              <a:rPr lang="ru-RU" sz="1400" dirty="0" err="1" smtClean="0">
                <a:solidFill>
                  <a:srgbClr val="00B050"/>
                </a:solidFill>
              </a:rPr>
              <a:t>кл</a:t>
            </a:r>
            <a:r>
              <a:rPr lang="ru-RU" sz="1400" dirty="0" smtClean="0">
                <a:solidFill>
                  <a:srgbClr val="00B050"/>
                </a:solidFill>
              </a:rPr>
              <a:t>. § 23. . Котова - </a:t>
            </a:r>
            <a:r>
              <a:rPr lang="ru-RU" sz="1400" dirty="0" err="1" smtClean="0">
                <a:solidFill>
                  <a:srgbClr val="00B050"/>
                </a:solidFill>
              </a:rPr>
              <a:t>Лискова</a:t>
            </a:r>
            <a:r>
              <a:rPr lang="ru-RU" sz="1400" dirty="0" smtClean="0">
                <a:solidFill>
                  <a:srgbClr val="00B050"/>
                </a:solidFill>
              </a:rPr>
              <a:t>  11 </a:t>
            </a:r>
            <a:r>
              <a:rPr lang="ru-RU" sz="1400" dirty="0" err="1" smtClean="0">
                <a:solidFill>
                  <a:srgbClr val="00B050"/>
                </a:solidFill>
              </a:rPr>
              <a:t>кл</a:t>
            </a:r>
            <a:r>
              <a:rPr lang="ru-RU" sz="1400" dirty="0" smtClean="0">
                <a:solidFill>
                  <a:srgbClr val="00B050"/>
                </a:solidFill>
              </a:rPr>
              <a:t>. §7«Я сдам ЕГЭ!»99. </a:t>
            </a:r>
            <a:endParaRPr lang="ru-RU" sz="1400" dirty="0">
              <a:solidFill>
                <a:srgbClr val="00B05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1" y="500041"/>
          <a:ext cx="8715439" cy="6164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3"/>
                <a:gridCol w="1643074"/>
                <a:gridCol w="1571636"/>
                <a:gridCol w="2286016"/>
                <a:gridCol w="1857390"/>
              </a:tblGrid>
              <a:tr h="3878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Консервативные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Либеральные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Социалистические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Коммунистические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040891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Ценности и принципы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Традиционализм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Стабильность 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Порядок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Семья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Религия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Мораль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Свобода личности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Естественные права человека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Свобода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Справедливость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Солидарность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Равенство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Социальная справедливость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21444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Экономическая сфера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Частная собственность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Свобода предпринимательства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Активизация частного сектора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Ограниченное вмешательство государства в экономику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 Narrow" pitchFamily="34" charset="0"/>
                        </a:rPr>
                        <a:t>Государственное регулирование рыночной экономики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 Narrow" pitchFamily="34" charset="0"/>
                        </a:rPr>
                        <a:t>Большое место наряду с частной занимает государственная собственность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 Narrow" pitchFamily="34" charset="0"/>
                        </a:rPr>
                        <a:t>Распределение: «От каждого по способностям, каждому по труду»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Полное огосударствление экономики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Общественная собственность на средства  производства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Распределение: «От каждого по способностям, каждому по потребностям»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903938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Политическая сфера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Роль государства</a:t>
                      </a:r>
                    </a:p>
                    <a:p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 Narrow" pitchFamily="34" charset="0"/>
                        </a:rPr>
                        <a:t>Сильная государственная власть, осуществляемая политической элитой</a:t>
                      </a:r>
                    </a:p>
                    <a:p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Правовое государство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Разделение властей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Парламентаризм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 Narrow" pitchFamily="34" charset="0"/>
                        </a:rPr>
                        <a:t>Гарантия прав личности</a:t>
                      </a:r>
                    </a:p>
                    <a:p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Правовое государство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Разделение властей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Парламентская демократия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Гарантия прав личности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 Narrow" pitchFamily="34" charset="0"/>
                        </a:rPr>
                        <a:t>Полный контроль государства  над сферами образования, здравоохранения и т.д.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 Narrow" pitchFamily="34" charset="0"/>
                        </a:rPr>
                        <a:t>Диктатура пролетариата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326858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Социальная сфера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Иерархичность общества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Привилегии высших слоев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Равенство возможностей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Равенство перед законом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Создание достойных условий жизни для человека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Перераспределение доходов в пользу нетрудоспособных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Доступность системы образования духовных ценностей       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Равенство возможностей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Равенство перед законом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Равенство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05203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Способы преобразований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Эволюционное развитие общества</a:t>
                      </a:r>
                    </a:p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Реформы лишь в случае необходимости защитить традиционные устои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Реформы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Реформы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 Narrow" pitchFamily="34" charset="0"/>
                        </a:rPr>
                        <a:t>Революционное переустройство общества</a:t>
                      </a:r>
                      <a:endParaRPr lang="ru-RU" sz="11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i="1" dirty="0" smtClean="0">
                <a:solidFill>
                  <a:srgbClr val="FF0000"/>
                </a:solidFill>
              </a:rPr>
              <a:t>Прочитайте фрагменты из программных документов ведущих политических партий. Какие из них придерживается </a:t>
            </a:r>
            <a:r>
              <a:rPr lang="ru-RU" b="1" i="1" dirty="0" smtClean="0">
                <a:solidFill>
                  <a:srgbClr val="FF0000"/>
                </a:solidFill>
              </a:rPr>
              <a:t>консервативной</a:t>
            </a:r>
            <a:r>
              <a:rPr lang="ru-RU" i="1" dirty="0" smtClean="0">
                <a:solidFill>
                  <a:srgbClr val="FF0000"/>
                </a:solidFill>
              </a:rPr>
              <a:t> политической идеологии?</a:t>
            </a:r>
          </a:p>
          <a:p>
            <a:r>
              <a:rPr lang="ru-RU" dirty="0" smtClean="0"/>
              <a:t>1) «Государство и общество должны опираться, прежде всего, на моральные устои и традиции предыдущих поколений, главная ценность – преемственность курса».</a:t>
            </a:r>
          </a:p>
          <a:p>
            <a:r>
              <a:rPr lang="ru-RU" dirty="0" smtClean="0"/>
              <a:t>2) «Справедливое устройство общества должно основываться на перераспределении богатства, поддержании государством наиболее неимущих слоев»</a:t>
            </a:r>
          </a:p>
          <a:p>
            <a:r>
              <a:rPr lang="ru-RU" dirty="0" smtClean="0"/>
              <a:t>3) «Общество, основанное на имущественном неравенстве и принудительном труде, постоянно испытывает угрозу социальных конфликтов».</a:t>
            </a:r>
          </a:p>
          <a:p>
            <a:r>
              <a:rPr lang="ru-RU" dirty="0" smtClean="0"/>
              <a:t>4) «Партия в качестве ведущих принципов своей деятельности признает индивидуальную свободу и неприкосновенность личности и собственности».</a:t>
            </a:r>
          </a:p>
          <a:p>
            <a:r>
              <a:rPr lang="ru-RU" dirty="0" smtClean="0"/>
              <a:t>5)</a:t>
            </a:r>
            <a:r>
              <a:rPr lang="ru-RU" b="1" dirty="0" smtClean="0"/>
              <a:t> </a:t>
            </a:r>
            <a:r>
              <a:rPr lang="ru-RU" dirty="0" smtClean="0"/>
              <a:t>«Государство, общество должны опираться на опыт и устои предков».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Ответ 15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i="1" dirty="0" smtClean="0">
                <a:solidFill>
                  <a:srgbClr val="FF0000"/>
                </a:solidFill>
              </a:rPr>
              <a:t>Прочитайте фрагменты из программных документов ведущих политических партий. Какие из них придерживается </a:t>
            </a:r>
            <a:r>
              <a:rPr lang="ru-RU" b="1" i="1" dirty="0" smtClean="0">
                <a:solidFill>
                  <a:srgbClr val="FF0000"/>
                </a:solidFill>
              </a:rPr>
              <a:t>социал-демократической</a:t>
            </a:r>
            <a:r>
              <a:rPr lang="ru-RU" i="1" dirty="0" smtClean="0">
                <a:solidFill>
                  <a:srgbClr val="FF0000"/>
                </a:solidFill>
              </a:rPr>
              <a:t> политической идеологии?</a:t>
            </a:r>
          </a:p>
          <a:p>
            <a:r>
              <a:rPr lang="ru-RU" dirty="0" smtClean="0"/>
              <a:t> 1) «Справедливое устройство общества должно основываться на перераспределении богатства, поддержании государством наиболее неимущих слоев».</a:t>
            </a:r>
          </a:p>
          <a:p>
            <a:r>
              <a:rPr lang="ru-RU" dirty="0" smtClean="0"/>
              <a:t>2) «Человек в обществе не может быть свободен от устоев своего круга общения, клана, традиций. Их уважение, также как и почитание истории своего отечества – ведущие ценности движения».</a:t>
            </a:r>
          </a:p>
          <a:p>
            <a:r>
              <a:rPr lang="ru-RU" dirty="0" smtClean="0"/>
              <a:t>3) «Все связи и контакты личности с обществом и государством носят вынужденный характер, поле свободы отдельной личности ограничено только полем свободы другой такой же личности».</a:t>
            </a:r>
          </a:p>
          <a:p>
            <a:r>
              <a:rPr lang="ru-RU" dirty="0" smtClean="0"/>
              <a:t>4) «Партия в качестве ведущих принципов своей деятельности признает неприкосновенность личности и собственности, невмешательство государства в частную жизнь граждан».</a:t>
            </a:r>
          </a:p>
          <a:p>
            <a:r>
              <a:rPr lang="ru-RU" dirty="0" smtClean="0"/>
              <a:t>5)« В своих же собственных интересах наиболее богатая часть общества, получающая максимальные доходы, должна тратить часть их на социальные программы, поддерживать малообеспеченные категории населения».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Ответ 15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i="1" dirty="0" smtClean="0">
                <a:solidFill>
                  <a:srgbClr val="FF0000"/>
                </a:solidFill>
              </a:rPr>
              <a:t>Прочитайте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i="1" dirty="0" smtClean="0">
                <a:solidFill>
                  <a:srgbClr val="FF0000"/>
                </a:solidFill>
              </a:rPr>
              <a:t>фрагменты из программных документов ведущих политических партий. Какая из них придерживается </a:t>
            </a:r>
            <a:r>
              <a:rPr lang="ru-RU" b="1" i="1" dirty="0" smtClean="0">
                <a:solidFill>
                  <a:srgbClr val="FF0000"/>
                </a:solidFill>
              </a:rPr>
              <a:t>либеральной</a:t>
            </a:r>
            <a:r>
              <a:rPr lang="ru-RU" i="1" dirty="0" smtClean="0">
                <a:solidFill>
                  <a:srgbClr val="FF0000"/>
                </a:solidFill>
              </a:rPr>
              <a:t> политической идеологии?</a:t>
            </a:r>
          </a:p>
          <a:p>
            <a:r>
              <a:rPr lang="ru-RU" dirty="0" smtClean="0"/>
              <a:t>1) «Государство и общество должны опираться, прежде всего, на моральные устои и традиции предыдущих поколений, главная ценность – преемственность курса».</a:t>
            </a:r>
          </a:p>
          <a:p>
            <a:r>
              <a:rPr lang="ru-RU" dirty="0" smtClean="0"/>
              <a:t>2) «Справедливое устройство общества должно основываться на перераспределении богатства, поддержании государством наиболее неимущих слоев».</a:t>
            </a:r>
          </a:p>
          <a:p>
            <a:r>
              <a:rPr lang="ru-RU" dirty="0" smtClean="0"/>
              <a:t>3) «Общество, основанное на имущественном неравенстве и принудительном труде, постоянно испытывает угрозу социальных конфликтов».</a:t>
            </a:r>
          </a:p>
          <a:p>
            <a:r>
              <a:rPr lang="ru-RU" dirty="0" smtClean="0"/>
              <a:t>4) «Партия в качестве ведущих принципов своей деятельности признает индивидуальную свободу и неприкосновенность личности и собственности».</a:t>
            </a:r>
          </a:p>
          <a:p>
            <a:r>
              <a:rPr lang="ru-RU" dirty="0" smtClean="0"/>
              <a:t>5)«Все связи и контакты личности с обществом и государством носят вынужденный характер, поле свободы отдельной личности ограничено только полем свободы другой такой же личности».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Ответ 45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654032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>4.9  Средства массовой информации в политической системе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1600" dirty="0" smtClean="0">
                <a:solidFill>
                  <a:srgbClr val="00B050"/>
                </a:solidFill>
              </a:rPr>
              <a:t> Л.Н.Боголюбов 11 </a:t>
            </a:r>
            <a:r>
              <a:rPr lang="ru-RU" sz="1600" dirty="0" err="1" smtClean="0">
                <a:solidFill>
                  <a:srgbClr val="00B050"/>
                </a:solidFill>
              </a:rPr>
              <a:t>кл</a:t>
            </a:r>
            <a:r>
              <a:rPr lang="ru-RU" sz="1600" dirty="0" smtClean="0">
                <a:solidFill>
                  <a:srgbClr val="00B050"/>
                </a:solidFill>
              </a:rPr>
              <a:t>. § 25 стр.283. -285. </a:t>
            </a:r>
            <a:endParaRPr lang="ru-RU" sz="1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72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СМИ </a:t>
            </a:r>
            <a:r>
              <a:rPr lang="ru-RU" sz="1800" dirty="0" smtClean="0">
                <a:latin typeface="Arial Narrow" pitchFamily="34" charset="0"/>
              </a:rPr>
              <a:t>– организационно-технические комплексы, которые обеспечивают систематический сбор, оперативную передачу и массовое тиражирование словесной(вербальной), образной и музыкальной информации. СМИ свойственна оперативность, массовость, периодичность воздействия на потребителей информации</a:t>
            </a:r>
          </a:p>
          <a:p>
            <a:pPr marL="0" indent="0" fontAlgn="base"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К СМИ относят:</a:t>
            </a:r>
            <a:r>
              <a:rPr lang="ru-RU" sz="1800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sz="1800" dirty="0" smtClean="0">
                <a:solidFill>
                  <a:srgbClr val="333333"/>
                </a:solidFill>
                <a:latin typeface="Arial Narrow" pitchFamily="34" charset="0"/>
              </a:rPr>
              <a:t>периодическая печать (газеты журналы), телевидение, радио, массовые периодические рассылки с использованием телекоммуникационных сетей (Интернет, </a:t>
            </a:r>
            <a:r>
              <a:rPr lang="en-US" sz="1800" dirty="0" smtClean="0">
                <a:solidFill>
                  <a:srgbClr val="333333"/>
                </a:solidFill>
                <a:latin typeface="Arial Narrow" pitchFamily="34" charset="0"/>
              </a:rPr>
              <a:t>SMS</a:t>
            </a:r>
            <a:r>
              <a:rPr lang="ru-RU" sz="1800" dirty="0" smtClean="0">
                <a:solidFill>
                  <a:srgbClr val="333333"/>
                </a:solidFill>
                <a:latin typeface="Arial Narrow" pitchFamily="34" charset="0"/>
              </a:rPr>
              <a:t>,</a:t>
            </a:r>
            <a:r>
              <a:rPr lang="en-US" sz="1800" dirty="0" smtClean="0">
                <a:solidFill>
                  <a:srgbClr val="333333"/>
                </a:solidFill>
                <a:latin typeface="Arial Narrow" pitchFamily="34" charset="0"/>
              </a:rPr>
              <a:t> MMS</a:t>
            </a:r>
            <a:r>
              <a:rPr lang="ru-RU" sz="1800" dirty="0" smtClean="0">
                <a:solidFill>
                  <a:srgbClr val="333333"/>
                </a:solidFill>
                <a:latin typeface="Arial Narrow" pitchFamily="34" charset="0"/>
              </a:rPr>
              <a:t>)  </a:t>
            </a:r>
          </a:p>
          <a:p>
            <a:pPr marL="0" indent="0" fontAlgn="base"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Функции СМИ:</a:t>
            </a:r>
            <a:r>
              <a:rPr lang="ru-RU" sz="1800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</a:p>
          <a:p>
            <a:pPr fontAlgn="base"/>
            <a:r>
              <a:rPr lang="ru-RU" sz="1800" dirty="0" smtClean="0">
                <a:solidFill>
                  <a:srgbClr val="333333"/>
                </a:solidFill>
                <a:latin typeface="Arial Narrow" pitchFamily="34" charset="0"/>
              </a:rPr>
              <a:t>Информационная</a:t>
            </a:r>
          </a:p>
          <a:p>
            <a:pPr fontAlgn="base"/>
            <a:r>
              <a:rPr lang="ru-RU" sz="1800" dirty="0" smtClean="0">
                <a:solidFill>
                  <a:srgbClr val="333333"/>
                </a:solidFill>
                <a:latin typeface="Arial Narrow" pitchFamily="34" charset="0"/>
              </a:rPr>
              <a:t>Формирование общественного мнения</a:t>
            </a:r>
          </a:p>
          <a:p>
            <a:pPr fontAlgn="base"/>
            <a:r>
              <a:rPr lang="ru-RU" sz="1800" dirty="0" smtClean="0">
                <a:solidFill>
                  <a:srgbClr val="333333"/>
                </a:solidFill>
                <a:latin typeface="Arial Narrow" pitchFamily="34" charset="0"/>
              </a:rPr>
              <a:t>Социализация</a:t>
            </a:r>
          </a:p>
          <a:p>
            <a:pPr fontAlgn="base"/>
            <a:r>
              <a:rPr lang="ru-RU" sz="1800" dirty="0" smtClean="0">
                <a:solidFill>
                  <a:srgbClr val="333333"/>
                </a:solidFill>
                <a:latin typeface="Arial Narrow" pitchFamily="34" charset="0"/>
              </a:rPr>
              <a:t>Осуществление общественного контроля за действиями власти (Функция критики и контроля)</a:t>
            </a:r>
          </a:p>
          <a:p>
            <a:pPr fontAlgn="base"/>
            <a:r>
              <a:rPr lang="ru-RU" sz="1800" dirty="0" smtClean="0">
                <a:solidFill>
                  <a:srgbClr val="333333"/>
                </a:solidFill>
                <a:latin typeface="Arial Narrow" pitchFamily="34" charset="0"/>
              </a:rPr>
              <a:t>Выражение общественных интересов</a:t>
            </a:r>
            <a:endParaRPr lang="ru-RU" sz="1800" dirty="0">
              <a:solidFill>
                <a:srgbClr val="333333"/>
              </a:solidFill>
              <a:latin typeface="Arial Narrow" pitchFamily="34" charset="0"/>
            </a:endParaRPr>
          </a:p>
          <a:p>
            <a:pPr fontAlgn="base"/>
            <a:r>
              <a:rPr lang="ru-RU" sz="1800" dirty="0" smtClean="0">
                <a:solidFill>
                  <a:srgbClr val="333333"/>
                </a:solidFill>
                <a:latin typeface="Arial Narrow" pitchFamily="34" charset="0"/>
              </a:rPr>
              <a:t>Мобилизационная</a:t>
            </a:r>
            <a:endParaRPr lang="ru-RU" sz="1800" dirty="0">
              <a:solidFill>
                <a:srgbClr val="333333"/>
              </a:solidFill>
              <a:latin typeface="Arial Narrow" pitchFamily="34" charset="0"/>
            </a:endParaRPr>
          </a:p>
          <a:p>
            <a:pPr marL="0" indent="0">
              <a:buNone/>
            </a:pPr>
            <a:endParaRPr lang="ru-RU" sz="1800" dirty="0">
              <a:latin typeface="Arial Narrow" pitchFamily="34" charset="0"/>
            </a:endParaRPr>
          </a:p>
        </p:txBody>
      </p:sp>
      <p:pic>
        <p:nvPicPr>
          <p:cNvPr id="4" name="Picture 3" descr="C:\Users\Татьяна\Downloads\1620174029_24-phonoteka_org-p-fon-dlya-prezentatsii-gazeti-i-zhurnali-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5000636"/>
            <a:ext cx="1983253" cy="1429336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</p:pic>
      <p:pic>
        <p:nvPicPr>
          <p:cNvPr id="5" name="Picture 4" descr="C:\Users\Татьяна\Downloads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2714620"/>
            <a:ext cx="1865856" cy="15001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15436" cy="58259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4.10  Избирательная кампания в Российской Федерации</a:t>
            </a:r>
            <a:br>
              <a:rPr lang="ru-RU" sz="2000" b="1" dirty="0" smtClean="0"/>
            </a:br>
            <a:r>
              <a:rPr lang="ru-RU" sz="2000" dirty="0" smtClean="0">
                <a:solidFill>
                  <a:srgbClr val="00B050"/>
                </a:solidFill>
              </a:rPr>
              <a:t> </a:t>
            </a:r>
            <a:r>
              <a:rPr lang="ru-RU" sz="1300" dirty="0" smtClean="0">
                <a:solidFill>
                  <a:srgbClr val="00B050"/>
                </a:solidFill>
              </a:rPr>
              <a:t>Боголюбов 11 </a:t>
            </a:r>
            <a:r>
              <a:rPr lang="ru-RU" sz="1300" dirty="0" err="1" smtClean="0">
                <a:solidFill>
                  <a:srgbClr val="00B050"/>
                </a:solidFill>
              </a:rPr>
              <a:t>кл</a:t>
            </a:r>
            <a:r>
              <a:rPr lang="ru-RU" sz="1300" dirty="0" smtClean="0">
                <a:solidFill>
                  <a:srgbClr val="00B050"/>
                </a:solidFill>
              </a:rPr>
              <a:t>. §22. </a:t>
            </a:r>
            <a:r>
              <a:rPr lang="ru-RU" sz="1400" dirty="0" smtClean="0">
                <a:solidFill>
                  <a:srgbClr val="00B050"/>
                </a:solidFill>
              </a:rPr>
              <a:t>. Котова - </a:t>
            </a:r>
            <a:r>
              <a:rPr lang="ru-RU" sz="1400" dirty="0" err="1" smtClean="0">
                <a:solidFill>
                  <a:srgbClr val="00B050"/>
                </a:solidFill>
              </a:rPr>
              <a:t>Лискова</a:t>
            </a:r>
            <a:r>
              <a:rPr lang="ru-RU" sz="1400" dirty="0" smtClean="0">
                <a:solidFill>
                  <a:srgbClr val="00B050"/>
                </a:solidFill>
              </a:rPr>
              <a:t>  11 </a:t>
            </a:r>
            <a:r>
              <a:rPr lang="ru-RU" sz="1400" dirty="0" err="1" smtClean="0">
                <a:solidFill>
                  <a:srgbClr val="00B050"/>
                </a:solidFill>
              </a:rPr>
              <a:t>кл</a:t>
            </a:r>
            <a:r>
              <a:rPr lang="ru-RU" sz="1400" dirty="0" smtClean="0">
                <a:solidFill>
                  <a:srgbClr val="00B050"/>
                </a:solidFill>
              </a:rPr>
              <a:t>. §9. </a:t>
            </a:r>
            <a:r>
              <a:rPr lang="ru-RU" sz="1300" dirty="0" smtClean="0">
                <a:solidFill>
                  <a:srgbClr val="00B050"/>
                </a:solidFill>
              </a:rPr>
              <a:t> «Я сдам ЕГЭ!»стр. 96</a:t>
            </a:r>
            <a:endParaRPr lang="ru-RU" sz="13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Избирательное право </a:t>
            </a:r>
            <a:r>
              <a:rPr lang="ru-RU" sz="1800" dirty="0" smtClean="0">
                <a:latin typeface="Arial Narrow" pitchFamily="34" charset="0"/>
              </a:rPr>
              <a:t>– часть конституционного права. Рассматривается в узком и широком смысле. В узком – это </a:t>
            </a:r>
            <a:r>
              <a:rPr lang="ru-RU" sz="1800" b="1" dirty="0" smtClean="0">
                <a:latin typeface="Arial Narrow" pitchFamily="34" charset="0"/>
              </a:rPr>
              <a:t>право избирать(активное) </a:t>
            </a:r>
            <a:r>
              <a:rPr lang="ru-RU" sz="1800" dirty="0" smtClean="0">
                <a:latin typeface="Arial Narrow" pitchFamily="34" charset="0"/>
              </a:rPr>
              <a:t>и </a:t>
            </a:r>
            <a:r>
              <a:rPr lang="ru-RU" sz="1800" b="1" dirty="0" smtClean="0">
                <a:latin typeface="Arial Narrow" pitchFamily="34" charset="0"/>
              </a:rPr>
              <a:t>быть избранным (пассивное).</a:t>
            </a:r>
            <a:r>
              <a:rPr lang="ru-RU" sz="1800" dirty="0" smtClean="0">
                <a:latin typeface="Arial Narrow" pitchFamily="34" charset="0"/>
              </a:rPr>
              <a:t>В широком смысле включает помимо вышесказанного избирательные законы. </a:t>
            </a: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Принципы избирательного права в демократическом государстве:</a:t>
            </a:r>
            <a:r>
              <a:rPr lang="ru-RU" sz="1800" b="1" dirty="0" smtClean="0">
                <a:latin typeface="Arial Narrow" pitchFamily="34" charset="0"/>
              </a:rPr>
              <a:t> всеобщее, равное, прямое, тайное.</a:t>
            </a: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Выборы</a:t>
            </a:r>
            <a:r>
              <a:rPr lang="ru-RU" sz="1800" dirty="0" smtClean="0">
                <a:latin typeface="Arial Narrow" pitchFamily="34" charset="0"/>
              </a:rPr>
              <a:t> – процедура участия граждан в формировании некоторых государственных  институтов путем голосования. Процедура избрания кого-либо путем голосования. (Человек отдает свой голос за кандидата или партию)</a:t>
            </a: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Референдум </a:t>
            </a:r>
            <a:r>
              <a:rPr lang="ru-RU" sz="1800" dirty="0" smtClean="0">
                <a:latin typeface="Arial Narrow" pitchFamily="34" charset="0"/>
              </a:rPr>
              <a:t>– всенародное голосование граждан по наиболее значим вопросам общегосударственного, регионального , местного значения.  (Так принималась Конституция РФ в 1993 г.) Человек при этом выражает свое согласие или несогласие (да - нет)</a:t>
            </a: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Избирательный процесс</a:t>
            </a:r>
            <a:r>
              <a:rPr lang="ru-RU" sz="1800" b="1" dirty="0" smtClean="0">
                <a:latin typeface="Arial Narrow" pitchFamily="34" charset="0"/>
              </a:rPr>
              <a:t> </a:t>
            </a:r>
            <a:r>
              <a:rPr lang="ru-RU" sz="1800" dirty="0" smtClean="0">
                <a:latin typeface="Arial Narrow" pitchFamily="34" charset="0"/>
              </a:rPr>
              <a:t>– комплекс действий в процессе выборов</a:t>
            </a: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Избирательная система</a:t>
            </a:r>
            <a:r>
              <a:rPr lang="ru-RU" sz="1800" b="1" dirty="0" smtClean="0">
                <a:latin typeface="Arial Narrow" pitchFamily="34" charset="0"/>
              </a:rPr>
              <a:t> </a:t>
            </a:r>
            <a:r>
              <a:rPr lang="ru-RU" sz="1800" dirty="0" smtClean="0">
                <a:latin typeface="Arial Narrow" pitchFamily="34" charset="0"/>
              </a:rPr>
              <a:t>– порядок выборов в представительные учреждения и выборных должностных лиц, также определения результатов голосования.  Избирательная система включает в себя избирательное право и избирательный процесс</a:t>
            </a: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Типы  избирательных систем</a:t>
            </a:r>
            <a:r>
              <a:rPr lang="ru-RU" sz="1800" b="1" dirty="0" smtClean="0">
                <a:latin typeface="Arial Narrow" pitchFamily="34" charset="0"/>
              </a:rPr>
              <a:t>: </a:t>
            </a:r>
            <a:r>
              <a:rPr lang="ru-RU" sz="1800" dirty="0" smtClean="0">
                <a:latin typeface="Arial Narrow" pitchFamily="34" charset="0"/>
              </a:rPr>
              <a:t> пропорциональная, мажоритарная, смешанная</a:t>
            </a: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Arial Narrow" pitchFamily="34" charset="0"/>
              </a:rPr>
              <a:t>Этапы выборов (стадии избирательного процесса):</a:t>
            </a:r>
          </a:p>
          <a:p>
            <a:pPr algn="just"/>
            <a:r>
              <a:rPr lang="ru-RU" sz="1800" dirty="0" smtClean="0">
                <a:latin typeface="Arial Narrow" pitchFamily="34" charset="0"/>
              </a:rPr>
              <a:t>1.Подготовительная (назначение даты выборов, регистрация и учет избирателей)</a:t>
            </a:r>
          </a:p>
          <a:p>
            <a:pPr algn="just"/>
            <a:r>
              <a:rPr lang="ru-RU" sz="1800" dirty="0" smtClean="0">
                <a:latin typeface="Arial Narrow" pitchFamily="34" charset="0"/>
              </a:rPr>
              <a:t>2.Выдвижение и регистрация кандидатов</a:t>
            </a:r>
          </a:p>
          <a:p>
            <a:pPr algn="just"/>
            <a:r>
              <a:rPr lang="ru-RU" sz="1800" dirty="0" smtClean="0">
                <a:latin typeface="Arial Narrow" pitchFamily="34" charset="0"/>
              </a:rPr>
              <a:t>3.Предвыборная агитация и финансирование выборов</a:t>
            </a:r>
          </a:p>
          <a:p>
            <a:pPr algn="just"/>
            <a:r>
              <a:rPr lang="ru-RU" sz="1800" dirty="0" smtClean="0">
                <a:latin typeface="Arial Narrow" pitchFamily="34" charset="0"/>
              </a:rPr>
              <a:t>4.Голосование и подведение итогов выборов</a:t>
            </a:r>
            <a:endParaRPr lang="ru-RU" sz="18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3423</TotalTime>
  <Words>2682</Words>
  <Application>Microsoft Office PowerPoint</Application>
  <PresentationFormat>Экран (4:3)</PresentationFormat>
  <Paragraphs>428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Элементы кодификатора: 4.8-4.15</vt:lpstr>
      <vt:lpstr>4.8  Политические партии и движения  Л.Н. Боголюбов 11 кл.  23 . . Котова - Лискова  11 кл. §7. «Я сдам ЕГЭ!»99</vt:lpstr>
      <vt:lpstr>4.8 .Общественно-политические движения</vt:lpstr>
      <vt:lpstr>4.8  Политические партии и движения  Л.Н. Боголюбов 11 кл. § 23. . Котова - Лискова  11 кл. §7«Я сдам ЕГЭ!»99. </vt:lpstr>
      <vt:lpstr>Слайд 5</vt:lpstr>
      <vt:lpstr>Слайд 6</vt:lpstr>
      <vt:lpstr>Слайд 7</vt:lpstr>
      <vt:lpstr>4.9  Средства массовой информации в политической системе  Л.Н.Боголюбов 11 кл. § 25 стр.283. -285. </vt:lpstr>
      <vt:lpstr>4.10  Избирательная кампания в Российской Федерации  Боголюбов 11 кл. §22. . Котова - Лискова  11 кл. §9.  «Я сдам ЕГЭ!»стр. 96</vt:lpstr>
      <vt:lpstr>4.10  Избирательная кампания в Российской Федерации  Боголюбов 11 кл. §22. . Котова - Лискова  11 кл. §9.  «Я сдам ЕГЭ!»стр. 96</vt:lpstr>
      <vt:lpstr>Слайд 11</vt:lpstr>
      <vt:lpstr>5.5 Законодательство РФ о выборах А.Ф. Никитин, Т.И. Никитина. Право. 10-11 классы. Москва «Дрофа» 2014 стр. 210</vt:lpstr>
      <vt:lpstr>Слайд 13</vt:lpstr>
      <vt:lpstr>4.11  Политический процесс   Боголюбов Л.Н.  11 кл. §27. Котова О.А., Лискова Т.Е. 11 кл., §10   «</vt:lpstr>
      <vt:lpstr>4.12  Политическое участие Боголюбов 11кл. § 26 стр. 302-303.  Котова О.А., Лискова Т.Е. 11 кл., § 5</vt:lpstr>
      <vt:lpstr>4.12  Политическое участие Боголюбов 11кл. § 26 стр. 302-303.  Котова О.А., Лискова Т.Е. 11 кл., § 5</vt:lpstr>
      <vt:lpstr>4.13  Политическое лидерство   Боголюбов 11 кл. §24 . Котова О.А., Лискова Т.Е. 11 кл. § 8 «Я сдам ЕГЭ!» стр.102</vt:lpstr>
      <vt:lpstr>Слайд 18</vt:lpstr>
      <vt:lpstr>4.14  Органы государственной власти Российской Федерации  «Я сдам ЕГЭ!» стр. 124-126. Конституция РФ гл.4-7</vt:lpstr>
      <vt:lpstr>4.15  Федеративное устройство Российской Федерации  «Я сдам ЕГЭ!» стр121.  Конституция РФ гл.3</vt:lpstr>
      <vt:lpstr>Субъекты политического процесса. Вариант 15</vt:lpstr>
      <vt:lpstr>Обоснуйте значение демократического политического процесса для развития современного общества. Какие политические процессы типичны для демократического общества?(3). Проиллюстрируйте каждый из них на примере РФ.(Каждый пример должен быть сформулирован развернуто и содержать указание на результат политического процесса)</vt:lpstr>
      <vt:lpstr>Формы государства. Вариант 24</vt:lpstr>
      <vt:lpstr>Обоснуйте необходимость закрепления формы государства в конституции государства. Какие политические институты реализуют государственную власть в РФ? (3). Для каждого из них приведите по одному примеру, иллюстрирующему осуществление им соответствующего полномочия.</vt:lpstr>
      <vt:lpstr>Политическая система общества. Вариант 25</vt:lpstr>
      <vt:lpstr>Обоснуйте необходимость общенациональных политических ценностей для стабильности государства. Каковы основные принципы демократии. (3). Для каждого из них приведите по одному примеру, иллюстрирующему его реализацию в политической жизни общества.</vt:lpstr>
      <vt:lpstr>Политические институты . Вариант 19</vt:lpstr>
      <vt:lpstr>Обоснуйте связь процесса социализации с деятельность политических институтов. Какие политические права граждан закреплены в Конституции РФ! (3).Для каждого из них приведите по одному примеру, иллюстрирующему его реализацию гражданином РФ. (Каждый пример должен быть сформулирован развернуто и содержать указание на  то, с какой целью гражданин может реализовывать данное право).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Политика</dc:title>
  <dc:creator>Татьяна</dc:creator>
  <cp:lastModifiedBy>Татьяна</cp:lastModifiedBy>
  <cp:revision>245</cp:revision>
  <dcterms:created xsi:type="dcterms:W3CDTF">2018-10-30T07:26:37Z</dcterms:created>
  <dcterms:modified xsi:type="dcterms:W3CDTF">2022-02-16T12:54:25Z</dcterms:modified>
</cp:coreProperties>
</file>