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7" r:id="rId2"/>
    <p:sldId id="256" r:id="rId3"/>
    <p:sldId id="257" r:id="rId4"/>
    <p:sldId id="259" r:id="rId5"/>
    <p:sldId id="258" r:id="rId6"/>
    <p:sldId id="301" r:id="rId7"/>
    <p:sldId id="304" r:id="rId8"/>
    <p:sldId id="303" r:id="rId9"/>
    <p:sldId id="302" r:id="rId10"/>
    <p:sldId id="274" r:id="rId11"/>
    <p:sldId id="260" r:id="rId12"/>
    <p:sldId id="272" r:id="rId13"/>
    <p:sldId id="271" r:id="rId14"/>
    <p:sldId id="270" r:id="rId15"/>
    <p:sldId id="269" r:id="rId16"/>
    <p:sldId id="308" r:id="rId17"/>
    <p:sldId id="268" r:id="rId18"/>
    <p:sldId id="267" r:id="rId19"/>
    <p:sldId id="266" r:id="rId20"/>
    <p:sldId id="265" r:id="rId21"/>
    <p:sldId id="309" r:id="rId22"/>
    <p:sldId id="261" r:id="rId23"/>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ru-R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ru-RU"/>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a:lvl1pPr>
          </a:lstStyle>
          <a:p>
            <a:fld id="{08E04C2D-C17A-4CCA-AD7A-86F963470712}" type="slidenum">
              <a:rPr lang="ru-RU"/>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u-R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a:lvl1pPr>
          </a:lstStyle>
          <a:p>
            <a:fld id="{46540BFD-24AB-420E-917A-806B978F5A6B}"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ru-R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a:lvl1pPr>
          </a:lstStyle>
          <a:p>
            <a:fld id="{F5346976-E3A2-41E0-BB51-972315C34B0B}"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u-R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a:lvl1pPr>
          </a:lstStyle>
          <a:p>
            <a:fld id="{C883A922-8C4B-4693-9A21-DCE08DE4D312}"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ru-R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a:lvl1pPr>
          </a:lstStyle>
          <a:p>
            <a:fld id="{6EA6700E-85E0-462A-A074-272F488A2FAA}"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u-R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Date Placeholder 4"/>
          <p:cNvSpPr>
            <a:spLocks noGrp="1"/>
          </p:cNvSpPr>
          <p:nvPr>
            <p:ph type="dt" sz="half" idx="10"/>
          </p:nvPr>
        </p:nvSpPr>
        <p:spPr/>
        <p:txBody>
          <a:bodyPr/>
          <a:lstStyle>
            <a:lvl1pPr>
              <a:defRPr/>
            </a:lvl1pPr>
          </a:lstStyle>
          <a:p>
            <a:endParaRPr lang="ru-RU"/>
          </a:p>
        </p:txBody>
      </p:sp>
      <p:sp>
        <p:nvSpPr>
          <p:cNvPr id="6" name="Footer Placeholder 5"/>
          <p:cNvSpPr>
            <a:spLocks noGrp="1"/>
          </p:cNvSpPr>
          <p:nvPr>
            <p:ph type="ftr" sz="quarter" idx="11"/>
          </p:nvPr>
        </p:nvSpPr>
        <p:spPr/>
        <p:txBody>
          <a:bodyPr/>
          <a:lstStyle>
            <a:lvl1pPr>
              <a:defRPr/>
            </a:lvl1pPr>
          </a:lstStyle>
          <a:p>
            <a:endParaRPr lang="ru-RU"/>
          </a:p>
        </p:txBody>
      </p:sp>
      <p:sp>
        <p:nvSpPr>
          <p:cNvPr id="7" name="Slide Number Placeholder 6"/>
          <p:cNvSpPr>
            <a:spLocks noGrp="1"/>
          </p:cNvSpPr>
          <p:nvPr>
            <p:ph type="sldNum" sz="quarter" idx="12"/>
          </p:nvPr>
        </p:nvSpPr>
        <p:spPr/>
        <p:txBody>
          <a:bodyPr/>
          <a:lstStyle>
            <a:lvl1pPr>
              <a:defRPr/>
            </a:lvl1pPr>
          </a:lstStyle>
          <a:p>
            <a:fld id="{C2285623-093B-4199-AE61-E12FE4863D10}"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ru-R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7" name="Date Placeholder 6"/>
          <p:cNvSpPr>
            <a:spLocks noGrp="1"/>
          </p:cNvSpPr>
          <p:nvPr>
            <p:ph type="dt" sz="half" idx="10"/>
          </p:nvPr>
        </p:nvSpPr>
        <p:spPr/>
        <p:txBody>
          <a:bodyPr/>
          <a:lstStyle>
            <a:lvl1pPr>
              <a:defRPr/>
            </a:lvl1pPr>
          </a:lstStyle>
          <a:p>
            <a:endParaRPr lang="ru-RU"/>
          </a:p>
        </p:txBody>
      </p:sp>
      <p:sp>
        <p:nvSpPr>
          <p:cNvPr id="8" name="Footer Placeholder 7"/>
          <p:cNvSpPr>
            <a:spLocks noGrp="1"/>
          </p:cNvSpPr>
          <p:nvPr>
            <p:ph type="ftr" sz="quarter" idx="11"/>
          </p:nvPr>
        </p:nvSpPr>
        <p:spPr/>
        <p:txBody>
          <a:bodyPr/>
          <a:lstStyle>
            <a:lvl1pPr>
              <a:defRPr/>
            </a:lvl1pPr>
          </a:lstStyle>
          <a:p>
            <a:endParaRPr lang="ru-RU"/>
          </a:p>
        </p:txBody>
      </p:sp>
      <p:sp>
        <p:nvSpPr>
          <p:cNvPr id="9" name="Slide Number Placeholder 8"/>
          <p:cNvSpPr>
            <a:spLocks noGrp="1"/>
          </p:cNvSpPr>
          <p:nvPr>
            <p:ph type="sldNum" sz="quarter" idx="12"/>
          </p:nvPr>
        </p:nvSpPr>
        <p:spPr/>
        <p:txBody>
          <a:bodyPr/>
          <a:lstStyle>
            <a:lvl1pPr>
              <a:defRPr/>
            </a:lvl1pPr>
          </a:lstStyle>
          <a:p>
            <a:fld id="{F64D2977-4575-4D7C-8E25-C32A328B2145}"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u-RU"/>
          </a:p>
        </p:txBody>
      </p:sp>
      <p:sp>
        <p:nvSpPr>
          <p:cNvPr id="3" name="Date Placeholder 2"/>
          <p:cNvSpPr>
            <a:spLocks noGrp="1"/>
          </p:cNvSpPr>
          <p:nvPr>
            <p:ph type="dt" sz="half" idx="10"/>
          </p:nvPr>
        </p:nvSpPr>
        <p:spPr/>
        <p:txBody>
          <a:bodyPr/>
          <a:lstStyle>
            <a:lvl1pPr>
              <a:defRPr/>
            </a:lvl1pPr>
          </a:lstStyle>
          <a:p>
            <a:endParaRPr lang="ru-RU"/>
          </a:p>
        </p:txBody>
      </p:sp>
      <p:sp>
        <p:nvSpPr>
          <p:cNvPr id="4" name="Footer Placeholder 3"/>
          <p:cNvSpPr>
            <a:spLocks noGrp="1"/>
          </p:cNvSpPr>
          <p:nvPr>
            <p:ph type="ftr" sz="quarter" idx="11"/>
          </p:nvPr>
        </p:nvSpPr>
        <p:spPr/>
        <p:txBody>
          <a:bodyPr/>
          <a:lstStyle>
            <a:lvl1pPr>
              <a:defRPr/>
            </a:lvl1pPr>
          </a:lstStyle>
          <a:p>
            <a:endParaRPr lang="ru-RU"/>
          </a:p>
        </p:txBody>
      </p:sp>
      <p:sp>
        <p:nvSpPr>
          <p:cNvPr id="5" name="Slide Number Placeholder 4"/>
          <p:cNvSpPr>
            <a:spLocks noGrp="1"/>
          </p:cNvSpPr>
          <p:nvPr>
            <p:ph type="sldNum" sz="quarter" idx="12"/>
          </p:nvPr>
        </p:nvSpPr>
        <p:spPr/>
        <p:txBody>
          <a:bodyPr/>
          <a:lstStyle>
            <a:lvl1pPr>
              <a:defRPr/>
            </a:lvl1pPr>
          </a:lstStyle>
          <a:p>
            <a:fld id="{60DA989D-3A1B-4FF5-B785-A6C4DEB1B6F9}"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ru-RU"/>
          </a:p>
        </p:txBody>
      </p:sp>
      <p:sp>
        <p:nvSpPr>
          <p:cNvPr id="3" name="Footer Placeholder 2"/>
          <p:cNvSpPr>
            <a:spLocks noGrp="1"/>
          </p:cNvSpPr>
          <p:nvPr>
            <p:ph type="ftr" sz="quarter" idx="11"/>
          </p:nvPr>
        </p:nvSpPr>
        <p:spPr/>
        <p:txBody>
          <a:bodyPr/>
          <a:lstStyle>
            <a:lvl1pPr>
              <a:defRPr/>
            </a:lvl1pPr>
          </a:lstStyle>
          <a:p>
            <a:endParaRPr lang="ru-RU"/>
          </a:p>
        </p:txBody>
      </p:sp>
      <p:sp>
        <p:nvSpPr>
          <p:cNvPr id="4" name="Slide Number Placeholder 3"/>
          <p:cNvSpPr>
            <a:spLocks noGrp="1"/>
          </p:cNvSpPr>
          <p:nvPr>
            <p:ph type="sldNum" sz="quarter" idx="12"/>
          </p:nvPr>
        </p:nvSpPr>
        <p:spPr/>
        <p:txBody>
          <a:bodyPr/>
          <a:lstStyle>
            <a:lvl1pPr>
              <a:defRPr/>
            </a:lvl1pPr>
          </a:lstStyle>
          <a:p>
            <a:fld id="{2A689117-8181-49DC-AC2E-E6162B9EE378}"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ru-R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ru-RU"/>
          </a:p>
        </p:txBody>
      </p:sp>
      <p:sp>
        <p:nvSpPr>
          <p:cNvPr id="6" name="Footer Placeholder 5"/>
          <p:cNvSpPr>
            <a:spLocks noGrp="1"/>
          </p:cNvSpPr>
          <p:nvPr>
            <p:ph type="ftr" sz="quarter" idx="11"/>
          </p:nvPr>
        </p:nvSpPr>
        <p:spPr/>
        <p:txBody>
          <a:bodyPr/>
          <a:lstStyle>
            <a:lvl1pPr>
              <a:defRPr/>
            </a:lvl1pPr>
          </a:lstStyle>
          <a:p>
            <a:endParaRPr lang="ru-RU"/>
          </a:p>
        </p:txBody>
      </p:sp>
      <p:sp>
        <p:nvSpPr>
          <p:cNvPr id="7" name="Slide Number Placeholder 6"/>
          <p:cNvSpPr>
            <a:spLocks noGrp="1"/>
          </p:cNvSpPr>
          <p:nvPr>
            <p:ph type="sldNum" sz="quarter" idx="12"/>
          </p:nvPr>
        </p:nvSpPr>
        <p:spPr/>
        <p:txBody>
          <a:bodyPr/>
          <a:lstStyle>
            <a:lvl1pPr>
              <a:defRPr/>
            </a:lvl1pPr>
          </a:lstStyle>
          <a:p>
            <a:fld id="{82154F79-DC29-4861-8812-0F47D91B7A37}"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ru-R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ru-RU"/>
          </a:p>
        </p:txBody>
      </p:sp>
      <p:sp>
        <p:nvSpPr>
          <p:cNvPr id="6" name="Footer Placeholder 5"/>
          <p:cNvSpPr>
            <a:spLocks noGrp="1"/>
          </p:cNvSpPr>
          <p:nvPr>
            <p:ph type="ftr" sz="quarter" idx="11"/>
          </p:nvPr>
        </p:nvSpPr>
        <p:spPr/>
        <p:txBody>
          <a:bodyPr/>
          <a:lstStyle>
            <a:lvl1pPr>
              <a:defRPr/>
            </a:lvl1pPr>
          </a:lstStyle>
          <a:p>
            <a:endParaRPr lang="ru-RU"/>
          </a:p>
        </p:txBody>
      </p:sp>
      <p:sp>
        <p:nvSpPr>
          <p:cNvPr id="7" name="Slide Number Placeholder 6"/>
          <p:cNvSpPr>
            <a:spLocks noGrp="1"/>
          </p:cNvSpPr>
          <p:nvPr>
            <p:ph type="sldNum" sz="quarter" idx="12"/>
          </p:nvPr>
        </p:nvSpPr>
        <p:spPr/>
        <p:txBody>
          <a:bodyPr/>
          <a:lstStyle>
            <a:lvl1pPr>
              <a:defRPr/>
            </a:lvl1pPr>
          </a:lstStyle>
          <a:p>
            <a:fld id="{B82E2CC8-2BF0-4A31-86C8-0EDEB3CA965D}"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285D99E-E162-49D3-9533-6E39B9216090}"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0.jpe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6" name="Picture 4" descr="wsh44"/>
          <p:cNvPicPr>
            <a:picLocks noChangeAspect="1" noChangeArrowheads="1"/>
          </p:cNvPicPr>
          <p:nvPr/>
        </p:nvPicPr>
        <p:blipFill>
          <a:blip r:embed="rId2"/>
          <a:srcRect/>
          <a:stretch>
            <a:fillRect/>
          </a:stretch>
        </p:blipFill>
        <p:spPr bwMode="auto">
          <a:xfrm>
            <a:off x="0" y="0"/>
            <a:ext cx="9144000" cy="6848475"/>
          </a:xfrm>
          <a:prstGeom prst="rect">
            <a:avLst/>
          </a:prstGeom>
          <a:noFill/>
        </p:spPr>
      </p:pic>
      <p:sp>
        <p:nvSpPr>
          <p:cNvPr id="54278" name="Rectangle 6"/>
          <p:cNvSpPr>
            <a:spLocks noGrp="1" noChangeArrowheads="1"/>
          </p:cNvSpPr>
          <p:nvPr>
            <p:ph type="subTitle" idx="1"/>
          </p:nvPr>
        </p:nvSpPr>
        <p:spPr>
          <a:xfrm>
            <a:off x="1371600" y="1196752"/>
            <a:ext cx="6400800" cy="1752600"/>
          </a:xfrm>
        </p:spPr>
        <p:txBody>
          <a:bodyPr/>
          <a:lstStyle/>
          <a:p>
            <a:r>
              <a:rPr lang="ru-RU" sz="2800" b="1" u="sng" dirty="0"/>
              <a:t>Развитие функциональной грамотности на уроках иностранного языка</a:t>
            </a:r>
            <a:endParaRPr lang="ru-RU" sz="2800" dirty="0"/>
          </a:p>
        </p:txBody>
      </p:sp>
      <p:sp>
        <p:nvSpPr>
          <p:cNvPr id="2" name="Прямоугольник 1"/>
          <p:cNvSpPr/>
          <p:nvPr/>
        </p:nvSpPr>
        <p:spPr>
          <a:xfrm>
            <a:off x="2699792" y="3933056"/>
            <a:ext cx="5508104" cy="646331"/>
          </a:xfrm>
          <a:prstGeom prst="rect">
            <a:avLst/>
          </a:prstGeom>
        </p:spPr>
        <p:txBody>
          <a:bodyPr wrap="square">
            <a:spAutoFit/>
          </a:bodyPr>
          <a:lstStyle/>
          <a:p>
            <a:pPr algn="r"/>
            <a:r>
              <a:rPr lang="ru-RU" b="1" dirty="0">
                <a:ln w="0"/>
                <a:latin typeface="Times New Roman" pitchFamily="18" charset="0"/>
                <a:cs typeface="Times New Roman" pitchFamily="18" charset="0"/>
              </a:rPr>
              <a:t>Подготовила: Загорулько Елена Васильевна , </a:t>
            </a:r>
          </a:p>
          <a:p>
            <a:pPr algn="r"/>
            <a:r>
              <a:rPr lang="ru-RU" b="1" dirty="0">
                <a:ln w="0"/>
                <a:latin typeface="Times New Roman" pitchFamily="18" charset="0"/>
                <a:cs typeface="Times New Roman" pitchFamily="18" charset="0"/>
              </a:rPr>
              <a:t>учитель английского языка МБОУ СОШ №3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wsh5"/>
          <p:cNvPicPr>
            <a:picLocks noChangeAspect="1" noChangeArrowheads="1"/>
          </p:cNvPicPr>
          <p:nvPr/>
        </p:nvPicPr>
        <p:blipFill>
          <a:blip r:embed="rId2"/>
          <a:srcRect/>
          <a:stretch>
            <a:fillRect/>
          </a:stretch>
        </p:blipFill>
        <p:spPr bwMode="auto">
          <a:xfrm>
            <a:off x="0" y="0"/>
            <a:ext cx="9144000" cy="6883400"/>
          </a:xfrm>
          <a:prstGeom prst="rect">
            <a:avLst/>
          </a:prstGeom>
          <a:noFill/>
        </p:spPr>
      </p:pic>
      <p:sp>
        <p:nvSpPr>
          <p:cNvPr id="2" name="Прямоугольник 1"/>
          <p:cNvSpPr/>
          <p:nvPr/>
        </p:nvSpPr>
        <p:spPr>
          <a:xfrm>
            <a:off x="611560" y="751344"/>
            <a:ext cx="6246440" cy="5016758"/>
          </a:xfrm>
          <a:prstGeom prst="rect">
            <a:avLst/>
          </a:prstGeom>
          <a:solidFill>
            <a:srgbClr val="FFFF00"/>
          </a:solidFill>
        </p:spPr>
        <p:txBody>
          <a:bodyPr wrap="square">
            <a:spAutoFit/>
          </a:bodyPr>
          <a:lstStyle/>
          <a:p>
            <a:r>
              <a:rPr lang="ru-RU" sz="2000" b="1" dirty="0"/>
              <a:t>Задание</a:t>
            </a:r>
            <a:r>
              <a:rPr lang="en-US" sz="2000" b="1" dirty="0"/>
              <a:t> 2.</a:t>
            </a:r>
            <a:r>
              <a:rPr lang="en-US" sz="2000" dirty="0"/>
              <a:t> </a:t>
            </a:r>
            <a:r>
              <a:rPr lang="ru-RU" sz="2000" b="1" i="1" dirty="0"/>
              <a:t>Понимание</a:t>
            </a:r>
            <a:endParaRPr lang="ru-RU" sz="2000" dirty="0"/>
          </a:p>
          <a:p>
            <a:r>
              <a:rPr lang="en-US" sz="2000" i="1" dirty="0"/>
              <a:t>Mark the statements as T (true) or F (false). </a:t>
            </a:r>
            <a:r>
              <a:rPr lang="ru-RU" sz="2000" i="1" dirty="0"/>
              <a:t>(Отметьте утверждения как верные (Т) или неверные (F))</a:t>
            </a:r>
            <a:endParaRPr lang="ru-RU" sz="2000" dirty="0"/>
          </a:p>
          <a:p>
            <a:pPr lvl="0"/>
            <a:r>
              <a:rPr lang="en-US" sz="2000" dirty="0"/>
              <a:t>My neighbor Jack is a baker.</a:t>
            </a:r>
            <a:endParaRPr lang="ru-RU" sz="2000" dirty="0"/>
          </a:p>
          <a:p>
            <a:pPr lvl="0"/>
            <a:r>
              <a:rPr lang="en-US" sz="2000" dirty="0"/>
              <a:t>Every day Jason wakes up at 6 o’clock.</a:t>
            </a:r>
            <a:endParaRPr lang="ru-RU" sz="2000" dirty="0"/>
          </a:p>
          <a:p>
            <a:pPr lvl="0"/>
            <a:r>
              <a:rPr lang="en-US" sz="2000" dirty="0"/>
              <a:t>When he gets to the bakery he starts to make biscuits.</a:t>
            </a:r>
            <a:endParaRPr lang="ru-RU" sz="2000" dirty="0"/>
          </a:p>
          <a:p>
            <a:pPr lvl="0"/>
            <a:r>
              <a:rPr lang="en-US" sz="2000" dirty="0"/>
              <a:t>On Sundays he always wakes up early.</a:t>
            </a:r>
            <a:endParaRPr lang="ru-RU" sz="2000" dirty="0"/>
          </a:p>
          <a:p>
            <a:r>
              <a:rPr lang="ru-RU" sz="2000" i="1" dirty="0"/>
              <a:t>Цель задания:</a:t>
            </a:r>
            <a:r>
              <a:rPr lang="ru-RU" sz="2000" dirty="0"/>
              <a:t> поиск и извлечение информации.</a:t>
            </a:r>
          </a:p>
          <a:p>
            <a:r>
              <a:rPr lang="ru-RU" sz="2000" b="1" dirty="0"/>
              <a:t>Задание</a:t>
            </a:r>
            <a:r>
              <a:rPr lang="en-US" sz="2000" b="1" dirty="0"/>
              <a:t> 3.</a:t>
            </a:r>
            <a:r>
              <a:rPr lang="en-US" sz="2000" dirty="0"/>
              <a:t> </a:t>
            </a:r>
            <a:r>
              <a:rPr lang="ru-RU" sz="2000" b="1" i="1" dirty="0"/>
              <a:t>Знание</a:t>
            </a:r>
            <a:endParaRPr lang="ru-RU" sz="2000" dirty="0"/>
          </a:p>
          <a:p>
            <a:r>
              <a:rPr lang="en-US" sz="2000" i="1" dirty="0"/>
              <a:t>Answer the questions. </a:t>
            </a:r>
            <a:r>
              <a:rPr lang="ru-RU" sz="2000" i="1" dirty="0"/>
              <a:t>(Ответьте на вопросы.)</a:t>
            </a:r>
            <a:endParaRPr lang="ru-RU" sz="2000" dirty="0"/>
          </a:p>
          <a:p>
            <a:pPr lvl="0"/>
            <a:r>
              <a:rPr lang="en-US" sz="2000" dirty="0"/>
              <a:t>How does Jason get to his work?</a:t>
            </a:r>
            <a:endParaRPr lang="ru-RU" sz="2000" dirty="0"/>
          </a:p>
          <a:p>
            <a:pPr lvl="0"/>
            <a:r>
              <a:rPr lang="en-US" sz="2000" dirty="0"/>
              <a:t>What time does he finish his work?</a:t>
            </a:r>
            <a:endParaRPr lang="ru-RU" sz="2000" dirty="0"/>
          </a:p>
          <a:p>
            <a:pPr lvl="0"/>
            <a:r>
              <a:rPr lang="en-US" sz="2000" dirty="0"/>
              <a:t>What does he do on Sundays?</a:t>
            </a:r>
            <a:endParaRPr lang="ru-RU" sz="2000" dirty="0"/>
          </a:p>
          <a:p>
            <a:r>
              <a:rPr lang="ru-RU" sz="2000" i="1" dirty="0"/>
              <a:t>Цель задания:</a:t>
            </a:r>
            <a:r>
              <a:rPr lang="ru-RU" sz="2000" dirty="0"/>
              <a:t> поиск и извлечение информации.</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wsh4"/>
          <p:cNvPicPr>
            <a:picLocks noChangeAspect="1" noChangeArrowheads="1"/>
          </p:cNvPicPr>
          <p:nvPr/>
        </p:nvPicPr>
        <p:blipFill>
          <a:blip r:embed="rId2"/>
          <a:srcRect/>
          <a:stretch>
            <a:fillRect/>
          </a:stretch>
        </p:blipFill>
        <p:spPr bwMode="auto">
          <a:xfrm>
            <a:off x="0" y="0"/>
            <a:ext cx="9144000" cy="6845300"/>
          </a:xfrm>
          <a:prstGeom prst="rect">
            <a:avLst/>
          </a:prstGeom>
          <a:noFill/>
        </p:spPr>
      </p:pic>
      <p:sp>
        <p:nvSpPr>
          <p:cNvPr id="2" name="Прямоугольник 1"/>
          <p:cNvSpPr/>
          <p:nvPr/>
        </p:nvSpPr>
        <p:spPr>
          <a:xfrm>
            <a:off x="179512" y="188640"/>
            <a:ext cx="8568952" cy="6186309"/>
          </a:xfrm>
          <a:prstGeom prst="rect">
            <a:avLst/>
          </a:prstGeom>
          <a:solidFill>
            <a:srgbClr val="FFFF00"/>
          </a:solidFill>
        </p:spPr>
        <p:txBody>
          <a:bodyPr wrap="square">
            <a:spAutoFit/>
          </a:bodyPr>
          <a:lstStyle/>
          <a:p>
            <a:r>
              <a:rPr lang="ru-RU" b="1" dirty="0"/>
              <a:t>Задание</a:t>
            </a:r>
            <a:r>
              <a:rPr lang="en-US" b="1" dirty="0"/>
              <a:t> 4</a:t>
            </a:r>
            <a:r>
              <a:rPr lang="en-US" b="1" i="1" dirty="0"/>
              <a:t>.</a:t>
            </a:r>
            <a:r>
              <a:rPr lang="en-US" i="1" dirty="0"/>
              <a:t> </a:t>
            </a:r>
            <a:r>
              <a:rPr lang="ru-RU" b="1" i="1" dirty="0"/>
              <a:t>Понимание</a:t>
            </a:r>
            <a:endParaRPr lang="ru-RU" dirty="0"/>
          </a:p>
          <a:p>
            <a:r>
              <a:rPr lang="en-US" i="1" dirty="0"/>
              <a:t>Read the sentences and put them in correct order. </a:t>
            </a:r>
            <a:r>
              <a:rPr lang="ru-RU" i="1" dirty="0"/>
              <a:t>(Прочтите предложения и поставьте их в правильном порядке).</a:t>
            </a:r>
            <a:endParaRPr lang="ru-RU" dirty="0"/>
          </a:p>
          <a:p>
            <a:r>
              <a:rPr lang="en-US" dirty="0"/>
              <a:t>1. Jason goes to bed at 11 o’clock at night. ____</a:t>
            </a:r>
            <a:endParaRPr lang="ru-RU" dirty="0"/>
          </a:p>
          <a:p>
            <a:r>
              <a:rPr lang="en-US" dirty="0"/>
              <a:t>2. He rides his bike to the work. ____</a:t>
            </a:r>
            <a:endParaRPr lang="ru-RU" dirty="0"/>
          </a:p>
          <a:p>
            <a:r>
              <a:rPr lang="en-US" dirty="0"/>
              <a:t>3. My neighbor Jack gets up at 5 o’clock in the morning. </a:t>
            </a:r>
            <a:r>
              <a:rPr lang="ru-RU" dirty="0"/>
              <a:t>____</a:t>
            </a:r>
          </a:p>
          <a:p>
            <a:r>
              <a:rPr lang="ru-RU" dirty="0"/>
              <a:t>4. </a:t>
            </a:r>
            <a:r>
              <a:rPr lang="ru-RU" dirty="0" err="1"/>
              <a:t>Then</a:t>
            </a:r>
            <a:r>
              <a:rPr lang="ru-RU" dirty="0"/>
              <a:t> </a:t>
            </a:r>
            <a:r>
              <a:rPr lang="ru-RU" dirty="0" err="1"/>
              <a:t>he</a:t>
            </a:r>
            <a:r>
              <a:rPr lang="ru-RU" dirty="0"/>
              <a:t> </a:t>
            </a:r>
            <a:r>
              <a:rPr lang="ru-RU" dirty="0" err="1"/>
              <a:t>has</a:t>
            </a:r>
            <a:r>
              <a:rPr lang="ru-RU" dirty="0"/>
              <a:t> </a:t>
            </a:r>
            <a:r>
              <a:rPr lang="ru-RU" dirty="0" err="1"/>
              <a:t>breakfast</a:t>
            </a:r>
            <a:r>
              <a:rPr lang="ru-RU" dirty="0"/>
              <a:t>.</a:t>
            </a:r>
          </a:p>
          <a:p>
            <a:r>
              <a:rPr lang="ru-RU" i="1" dirty="0"/>
              <a:t>Цель задания</a:t>
            </a:r>
            <a:r>
              <a:rPr lang="ru-RU" dirty="0"/>
              <a:t>: обобщение и интерпретация. Определить последовательность событий в повествовании.</a:t>
            </a:r>
          </a:p>
          <a:p>
            <a:r>
              <a:rPr lang="ru-RU" b="1" dirty="0"/>
              <a:t>Задание</a:t>
            </a:r>
            <a:r>
              <a:rPr lang="en-US" b="1" dirty="0"/>
              <a:t> 5.</a:t>
            </a:r>
            <a:r>
              <a:rPr lang="en-US" dirty="0"/>
              <a:t> </a:t>
            </a:r>
            <a:r>
              <a:rPr lang="ru-RU" b="1" i="1" dirty="0"/>
              <a:t>Понимание</a:t>
            </a:r>
            <a:endParaRPr lang="ru-RU" dirty="0"/>
          </a:p>
          <a:p>
            <a:r>
              <a:rPr lang="en-US" i="1" dirty="0"/>
              <a:t>Complete the sentences. Choose the correct word or word combination. </a:t>
            </a:r>
            <a:r>
              <a:rPr lang="ru-RU" i="1" dirty="0"/>
              <a:t>(Закончи предложения. Выбери верное слово или словосочетание.)</a:t>
            </a:r>
            <a:endParaRPr lang="ru-RU" dirty="0"/>
          </a:p>
          <a:p>
            <a:r>
              <a:rPr lang="ru-RU" i="1" dirty="0"/>
              <a:t>1. </a:t>
            </a:r>
            <a:r>
              <a:rPr lang="ru-RU" i="1" dirty="0" err="1"/>
              <a:t>Jason</a:t>
            </a:r>
            <a:r>
              <a:rPr lang="ru-RU" i="1" dirty="0"/>
              <a:t> </a:t>
            </a:r>
            <a:r>
              <a:rPr lang="ru-RU" i="1" dirty="0" err="1"/>
              <a:t>is</a:t>
            </a:r>
            <a:r>
              <a:rPr lang="ru-RU" i="1" dirty="0"/>
              <a:t> …</a:t>
            </a:r>
            <a:endParaRPr lang="ru-RU" dirty="0"/>
          </a:p>
          <a:p>
            <a:r>
              <a:rPr lang="ru-RU" dirty="0"/>
              <a:t>a) a </a:t>
            </a:r>
            <a:r>
              <a:rPr lang="ru-RU" dirty="0" err="1"/>
              <a:t>baker</a:t>
            </a:r>
            <a:r>
              <a:rPr lang="ru-RU" dirty="0"/>
              <a:t> b) a </a:t>
            </a:r>
            <a:r>
              <a:rPr lang="ru-RU" dirty="0" err="1"/>
              <a:t>pupil</a:t>
            </a:r>
            <a:endParaRPr lang="ru-RU" dirty="0"/>
          </a:p>
          <a:p>
            <a:r>
              <a:rPr lang="en-US" dirty="0"/>
              <a:t>c) a friend d) a brother</a:t>
            </a:r>
            <a:endParaRPr lang="ru-RU" dirty="0"/>
          </a:p>
          <a:p>
            <a:r>
              <a:rPr lang="en-US" i="1" dirty="0"/>
              <a:t>2. Jason wakes up at </a:t>
            </a:r>
            <a:r>
              <a:rPr lang="en-US" dirty="0"/>
              <a:t>….</a:t>
            </a:r>
            <a:endParaRPr lang="ru-RU" dirty="0"/>
          </a:p>
          <a:p>
            <a:r>
              <a:rPr lang="en-US" dirty="0"/>
              <a:t>a) seven o’clock in the morning b) five o’clock in the evening</a:t>
            </a:r>
            <a:endParaRPr lang="ru-RU" dirty="0"/>
          </a:p>
          <a:p>
            <a:r>
              <a:rPr lang="en-US" dirty="0"/>
              <a:t>c) 5 a.m. d) four o’clock in the morning</a:t>
            </a:r>
            <a:endParaRPr lang="ru-RU" dirty="0"/>
          </a:p>
          <a:p>
            <a:r>
              <a:rPr lang="en-US" i="1" dirty="0"/>
              <a:t>3.Jason’s work is …</a:t>
            </a:r>
            <a:endParaRPr lang="ru-RU" dirty="0"/>
          </a:p>
          <a:p>
            <a:r>
              <a:rPr lang="en-US" dirty="0"/>
              <a:t>a) very </a:t>
            </a:r>
            <a:r>
              <a:rPr lang="en-US" dirty="0" err="1"/>
              <a:t>interesning</a:t>
            </a:r>
            <a:r>
              <a:rPr lang="en-US" dirty="0"/>
              <a:t> b) very hard</a:t>
            </a:r>
            <a:endParaRPr lang="ru-RU" dirty="0"/>
          </a:p>
          <a:p>
            <a:r>
              <a:rPr lang="ru-RU" dirty="0"/>
              <a:t>c) </a:t>
            </a:r>
            <a:r>
              <a:rPr lang="ru-RU" dirty="0" err="1"/>
              <a:t>very</a:t>
            </a:r>
            <a:r>
              <a:rPr lang="ru-RU" dirty="0"/>
              <a:t> </a:t>
            </a:r>
            <a:r>
              <a:rPr lang="ru-RU" dirty="0" err="1"/>
              <a:t>easy</a:t>
            </a:r>
            <a:r>
              <a:rPr lang="ru-RU" dirty="0"/>
              <a:t> d) </a:t>
            </a:r>
            <a:r>
              <a:rPr lang="ru-RU" dirty="0" err="1"/>
              <a:t>hard</a:t>
            </a:r>
            <a:endParaRPr lang="ru-RU" dirty="0"/>
          </a:p>
          <a:p>
            <a:r>
              <a:rPr lang="ru-RU" i="1" dirty="0"/>
              <a:t>Цель задания:</a:t>
            </a:r>
            <a:r>
              <a:rPr lang="ru-RU" dirty="0"/>
              <a:t> поиск и извлечение информации.</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wsh7"/>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Прямоугольник 1"/>
          <p:cNvSpPr/>
          <p:nvPr/>
        </p:nvSpPr>
        <p:spPr>
          <a:xfrm>
            <a:off x="3851920" y="836712"/>
            <a:ext cx="4374787" cy="584775"/>
          </a:xfrm>
          <a:prstGeom prst="rect">
            <a:avLst/>
          </a:prstGeom>
        </p:spPr>
        <p:txBody>
          <a:bodyPr wrap="none">
            <a:spAutoFit/>
          </a:bodyPr>
          <a:lstStyle/>
          <a:p>
            <a:r>
              <a:rPr lang="ru-RU" sz="3200" b="1" u="sng" dirty="0">
                <a:effectLst>
                  <a:outerShdw blurRad="38100" dist="38100" dir="2700000" algn="tl">
                    <a:srgbClr val="000000">
                      <a:alpha val="43137"/>
                    </a:srgbClr>
                  </a:outerShdw>
                </a:effectLst>
              </a:rPr>
              <a:t>Несплошные тексты</a:t>
            </a:r>
            <a:endParaRPr lang="ru-RU" sz="3200" dirty="0"/>
          </a:p>
        </p:txBody>
      </p:sp>
      <p:pic>
        <p:nvPicPr>
          <p:cNvPr id="4" name="Picture 3" descr="C:\Users\Алексей\Documents\война\a3-1s116.jpg"/>
          <p:cNvPicPr>
            <a:picLocks noChangeAspect="1" noChangeArrowheads="1"/>
          </p:cNvPicPr>
          <p:nvPr/>
        </p:nvPicPr>
        <p:blipFill>
          <a:blip r:embed="rId3"/>
          <a:srcRect/>
          <a:stretch>
            <a:fillRect/>
          </a:stretch>
        </p:blipFill>
        <p:spPr bwMode="auto">
          <a:xfrm>
            <a:off x="176707" y="548680"/>
            <a:ext cx="3675213" cy="3541712"/>
          </a:xfrm>
          <a:prstGeom prst="rect">
            <a:avLst/>
          </a:prstGeom>
          <a:noFill/>
          <a:ln w="9525">
            <a:noFill/>
            <a:miter lim="800000"/>
            <a:headEnd/>
            <a:tailEnd/>
          </a:ln>
          <a:effectLst/>
        </p:spPr>
      </p:pic>
      <p:pic>
        <p:nvPicPr>
          <p:cNvPr id="5" name="Picture 5" descr="C:\Users\Алексей\Documents\война\s974872_0_3.jpeg"/>
          <p:cNvPicPr>
            <a:picLocks noChangeAspect="1" noChangeArrowheads="1"/>
          </p:cNvPicPr>
          <p:nvPr/>
        </p:nvPicPr>
        <p:blipFill>
          <a:blip r:embed="rId4"/>
          <a:srcRect t="9430" r="2564" b="29802"/>
          <a:stretch>
            <a:fillRect/>
          </a:stretch>
        </p:blipFill>
        <p:spPr bwMode="auto">
          <a:xfrm>
            <a:off x="2555776" y="3933056"/>
            <a:ext cx="3657600" cy="2791326"/>
          </a:xfrm>
          <a:prstGeom prst="rect">
            <a:avLst/>
          </a:prstGeom>
          <a:noFill/>
        </p:spPr>
      </p:pic>
      <p:pic>
        <p:nvPicPr>
          <p:cNvPr id="6" name="Picture 4" descr="C:\Users\Алексей\Documents\война\a3-1s56-600x461.jpg"/>
          <p:cNvPicPr>
            <a:picLocks noChangeAspect="1" noChangeArrowheads="1"/>
          </p:cNvPicPr>
          <p:nvPr/>
        </p:nvPicPr>
        <p:blipFill>
          <a:blip r:embed="rId5"/>
          <a:srcRect/>
          <a:stretch>
            <a:fillRect/>
          </a:stretch>
        </p:blipFill>
        <p:spPr bwMode="auto">
          <a:xfrm>
            <a:off x="5580112" y="1540554"/>
            <a:ext cx="3077291" cy="2364385"/>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wsh8"/>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Прямоугольник 1"/>
          <p:cNvSpPr/>
          <p:nvPr/>
        </p:nvSpPr>
        <p:spPr>
          <a:xfrm>
            <a:off x="3635896" y="836712"/>
            <a:ext cx="5460726" cy="523220"/>
          </a:xfrm>
          <a:prstGeom prst="rect">
            <a:avLst/>
          </a:prstGeom>
        </p:spPr>
        <p:txBody>
          <a:bodyPr wrap="none">
            <a:spAutoFit/>
          </a:bodyPr>
          <a:lstStyle/>
          <a:p>
            <a:r>
              <a:rPr lang="ru-RU" sz="2800" b="1" u="sng" dirty="0">
                <a:effectLst>
                  <a:outerShdw blurRad="38100" dist="38100" dir="2700000" algn="tl">
                    <a:srgbClr val="000000">
                      <a:alpha val="43137"/>
                    </a:srgbClr>
                  </a:outerShdw>
                </a:effectLst>
              </a:rPr>
              <a:t>Математическая грамотность</a:t>
            </a:r>
            <a:endParaRPr lang="ru-RU" sz="2800" dirty="0"/>
          </a:p>
        </p:txBody>
      </p:sp>
      <p:pic>
        <p:nvPicPr>
          <p:cNvPr id="4" name="Picture 6" descr="https://static.tildacdn.com/tild3462-6466-4430-b537-396133353732/child-struggles-math.jpg">
            <a:extLst>
              <a:ext uri="{FF2B5EF4-FFF2-40B4-BE49-F238E27FC236}">
                <a16:creationId xmlns:a16="http://schemas.microsoft.com/office/drawing/2014/main" id="{FD293C8F-9833-4D7E-8865-5FBFFD7403C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6709" r="19083" b="-1"/>
          <a:stretch/>
        </p:blipFill>
        <p:spPr bwMode="auto">
          <a:xfrm>
            <a:off x="179512" y="116632"/>
            <a:ext cx="3024336" cy="4625741"/>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3491880" y="1772816"/>
            <a:ext cx="5184576" cy="5186100"/>
          </a:xfrm>
          <a:prstGeom prst="rect">
            <a:avLst/>
          </a:prstGeom>
        </p:spPr>
        <p:txBody>
          <a:bodyPr wrap="square">
            <a:spAutoFit/>
          </a:bodyPr>
          <a:lstStyle/>
          <a:p>
            <a:pPr marL="0" indent="0" algn="just">
              <a:lnSpc>
                <a:spcPct val="110000"/>
              </a:lnSpc>
              <a:buNone/>
            </a:pPr>
            <a:r>
              <a:rPr lang="ru-RU" sz="2400" b="1" dirty="0">
                <a:latin typeface="Times New Roman" panose="02020603050405020304" pitchFamily="18" charset="0"/>
                <a:cs typeface="Times New Roman" panose="02020603050405020304" pitchFamily="18" charset="0"/>
              </a:rPr>
              <a:t>Формирование математической грамотности на уроках английского языка начинается во втором классе, когда обучающиеся знакомятся с числительными от 1 до 12. </a:t>
            </a:r>
          </a:p>
          <a:p>
            <a:pPr marL="0" indent="0" algn="just">
              <a:lnSpc>
                <a:spcPct val="110000"/>
              </a:lnSpc>
              <a:buNone/>
            </a:pPr>
            <a:r>
              <a:rPr lang="ru-RU" sz="2400" b="1" dirty="0">
                <a:latin typeface="Times New Roman" panose="02020603050405020304" pitchFamily="18" charset="0"/>
                <a:cs typeface="Times New Roman" panose="02020603050405020304" pitchFamily="18" charset="0"/>
              </a:rPr>
              <a:t>Типовая задача: производить простые вычисления на иностранном языке, характерные для обычной проверки математической подготовки учащихся</a:t>
            </a:r>
            <a:r>
              <a:rPr lang="ru-RU" sz="2400" dirty="0">
                <a:latin typeface="Times New Roman" panose="02020603050405020304" pitchFamily="18" charset="0"/>
                <a:cs typeface="Times New Roman" panose="02020603050405020304" pitchFamily="18" charset="0"/>
              </a:rPr>
              <a:t>. </a:t>
            </a:r>
          </a:p>
          <a:p>
            <a:pPr>
              <a:lnSpc>
                <a:spcPct val="110000"/>
              </a:lnSpc>
            </a:pPr>
            <a:endParaRPr lang="ru-RU" sz="1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wsh9"/>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Прямоугольник 1"/>
          <p:cNvSpPr/>
          <p:nvPr/>
        </p:nvSpPr>
        <p:spPr>
          <a:xfrm>
            <a:off x="2051720" y="548680"/>
            <a:ext cx="5796136" cy="830997"/>
          </a:xfrm>
          <a:prstGeom prst="rect">
            <a:avLst/>
          </a:prstGeom>
        </p:spPr>
        <p:txBody>
          <a:bodyPr wrap="square">
            <a:spAutoFit/>
          </a:bodyPr>
          <a:lstStyle/>
          <a:p>
            <a:pPr algn="ctr"/>
            <a:r>
              <a:rPr lang="ru-RU" sz="2400" b="1" u="sng" dirty="0">
                <a:effectLst>
                  <a:outerShdw blurRad="38100" dist="38100" dir="2700000" algn="tl">
                    <a:srgbClr val="000000">
                      <a:alpha val="43137"/>
                    </a:srgbClr>
                  </a:outerShdw>
                </a:effectLst>
              </a:rPr>
              <a:t>Элементарные математические задания</a:t>
            </a:r>
            <a:endParaRPr lang="ru-RU" sz="2400" dirty="0"/>
          </a:p>
        </p:txBody>
      </p:sp>
      <p:pic>
        <p:nvPicPr>
          <p:cNvPr id="4" name="Picture 3" descr="C:\Users\Алексей\Documents\война\a3-1s36-600x310.jpg"/>
          <p:cNvPicPr>
            <a:picLocks noChangeAspect="1" noChangeArrowheads="1"/>
          </p:cNvPicPr>
          <p:nvPr/>
        </p:nvPicPr>
        <p:blipFill>
          <a:blip r:embed="rId3"/>
          <a:srcRect/>
          <a:stretch>
            <a:fillRect/>
          </a:stretch>
        </p:blipFill>
        <p:spPr bwMode="auto">
          <a:xfrm>
            <a:off x="4937928" y="1433080"/>
            <a:ext cx="3863071" cy="1995920"/>
          </a:xfrm>
          <a:prstGeom prst="rect">
            <a:avLst/>
          </a:prstGeom>
          <a:noFill/>
        </p:spPr>
      </p:pic>
      <p:pic>
        <p:nvPicPr>
          <p:cNvPr id="5" name="Picture 2" descr="C:\Users\Алексей\Documents\война\p08jsct3.png"/>
          <p:cNvPicPr>
            <a:picLocks noChangeAspect="1" noChangeArrowheads="1"/>
          </p:cNvPicPr>
          <p:nvPr/>
        </p:nvPicPr>
        <p:blipFill>
          <a:blip r:embed="rId4"/>
          <a:srcRect/>
          <a:stretch>
            <a:fillRect/>
          </a:stretch>
        </p:blipFill>
        <p:spPr bwMode="auto">
          <a:xfrm>
            <a:off x="1132461" y="2276872"/>
            <a:ext cx="3760563" cy="2115317"/>
          </a:xfrm>
          <a:prstGeom prst="rect">
            <a:avLst/>
          </a:prstGeom>
          <a:noFill/>
          <a:ln w="9525">
            <a:noFill/>
            <a:miter lim="800000"/>
            <a:headEnd/>
            <a:tailEnd/>
          </a:ln>
          <a:effectLst/>
        </p:spPr>
      </p:pic>
      <p:pic>
        <p:nvPicPr>
          <p:cNvPr id="6" name="Picture 4" descr="C:\Users\Алексей\Documents\война\depositphotos_219795446-stock-illustration-puzzles-children-learn-count-solve.jpg"/>
          <p:cNvPicPr>
            <a:picLocks noChangeAspect="1" noChangeArrowheads="1"/>
          </p:cNvPicPr>
          <p:nvPr/>
        </p:nvPicPr>
        <p:blipFill>
          <a:blip r:embed="rId5"/>
          <a:srcRect/>
          <a:stretch>
            <a:fillRect/>
          </a:stretch>
        </p:blipFill>
        <p:spPr bwMode="auto">
          <a:xfrm>
            <a:off x="5148064" y="3834611"/>
            <a:ext cx="3652935" cy="2690733"/>
          </a:xfrm>
          <a:prstGeom prst="rect">
            <a:avLst/>
          </a:prstGeom>
          <a:noFill/>
        </p:spPr>
      </p:pic>
      <p:sp>
        <p:nvSpPr>
          <p:cNvPr id="3" name="Прямоугольник 2"/>
          <p:cNvSpPr/>
          <p:nvPr/>
        </p:nvSpPr>
        <p:spPr>
          <a:xfrm>
            <a:off x="179512" y="5013176"/>
            <a:ext cx="4572000" cy="954107"/>
          </a:xfrm>
          <a:prstGeom prst="rect">
            <a:avLst/>
          </a:prstGeom>
        </p:spPr>
        <p:txBody>
          <a:bodyPr>
            <a:spAutoFit/>
          </a:bodyPr>
          <a:lstStyle/>
          <a:p>
            <a:pPr marL="342900" indent="-342900" algn="just">
              <a:buFontTx/>
              <a:buChar char="-"/>
            </a:pPr>
            <a:r>
              <a:rPr lang="ru-RU" sz="2800" dirty="0"/>
              <a:t>Назвать время;</a:t>
            </a:r>
          </a:p>
          <a:p>
            <a:pPr marL="342900" indent="-342900" algn="just">
              <a:buFontTx/>
              <a:buChar char="-"/>
            </a:pPr>
            <a:r>
              <a:rPr lang="ru-RU" sz="2800" dirty="0"/>
              <a:t>Посчитать предметы</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wsh10"/>
          <p:cNvPicPr>
            <a:picLocks noChangeAspect="1" noChangeArrowheads="1"/>
          </p:cNvPicPr>
          <p:nvPr/>
        </p:nvPicPr>
        <p:blipFill>
          <a:blip r:embed="rId2"/>
          <a:srcRect/>
          <a:stretch>
            <a:fillRect/>
          </a:stretch>
        </p:blipFill>
        <p:spPr bwMode="auto">
          <a:xfrm>
            <a:off x="0" y="-3175"/>
            <a:ext cx="9144000" cy="6861175"/>
          </a:xfrm>
          <a:prstGeom prst="rect">
            <a:avLst/>
          </a:prstGeom>
          <a:noFill/>
        </p:spPr>
      </p:pic>
      <p:sp>
        <p:nvSpPr>
          <p:cNvPr id="3" name="Прямоугольник 2"/>
          <p:cNvSpPr/>
          <p:nvPr/>
        </p:nvSpPr>
        <p:spPr>
          <a:xfrm>
            <a:off x="2051720" y="620688"/>
            <a:ext cx="4082592" cy="461665"/>
          </a:xfrm>
          <a:prstGeom prst="rect">
            <a:avLst/>
          </a:prstGeom>
        </p:spPr>
        <p:txBody>
          <a:bodyPr wrap="none">
            <a:spAutoFit/>
          </a:bodyPr>
          <a:lstStyle/>
          <a:p>
            <a:r>
              <a:rPr lang="ru-RU" sz="2400" b="1" u="sng" dirty="0">
                <a:effectLst>
                  <a:outerShdw blurRad="38100" dist="38100" dir="2700000" algn="tl">
                    <a:srgbClr val="000000">
                      <a:alpha val="43137"/>
                    </a:srgbClr>
                  </a:outerShdw>
                </a:effectLst>
              </a:rPr>
              <a:t>Финансовая грамотность</a:t>
            </a:r>
            <a:endParaRPr lang="ru-RU" sz="2400" dirty="0"/>
          </a:p>
        </p:txBody>
      </p:sp>
      <p:sp>
        <p:nvSpPr>
          <p:cNvPr id="4" name="Прямоугольник 3"/>
          <p:cNvSpPr/>
          <p:nvPr/>
        </p:nvSpPr>
        <p:spPr>
          <a:xfrm>
            <a:off x="251520" y="1628800"/>
            <a:ext cx="6552728" cy="3357907"/>
          </a:xfrm>
          <a:prstGeom prst="rect">
            <a:avLst/>
          </a:prstGeom>
        </p:spPr>
        <p:txBody>
          <a:bodyPr wrap="square">
            <a:spAutoFit/>
          </a:bodyPr>
          <a:lstStyle/>
          <a:p>
            <a:pPr marL="0" indent="0" algn="just">
              <a:lnSpc>
                <a:spcPct val="110000"/>
              </a:lnSpc>
              <a:buNone/>
            </a:pPr>
            <a:r>
              <a:rPr lang="ru-RU" sz="2000" b="1" dirty="0">
                <a:latin typeface="Times New Roman" panose="02020603050405020304" pitchFamily="18" charset="0"/>
                <a:cs typeface="Times New Roman" panose="02020603050405020304" pitchFamily="18" charset="0"/>
              </a:rPr>
              <a:t>Финансовая</a:t>
            </a:r>
            <a:r>
              <a:rPr lang="ru-RU" sz="2000" dirty="0">
                <a:latin typeface="Times New Roman" panose="02020603050405020304" pitchFamily="18" charset="0"/>
                <a:cs typeface="Times New Roman" panose="02020603050405020304" pitchFamily="18" charset="0"/>
              </a:rPr>
              <a:t> </a:t>
            </a:r>
            <a:r>
              <a:rPr lang="ru-RU" sz="2000" b="1" dirty="0">
                <a:latin typeface="Times New Roman" panose="02020603050405020304" pitchFamily="18" charset="0"/>
                <a:cs typeface="Times New Roman" panose="02020603050405020304" pitchFamily="18" charset="0"/>
              </a:rPr>
              <a:t>грамотность</a:t>
            </a:r>
            <a:r>
              <a:rPr lang="ru-RU" sz="2000" dirty="0">
                <a:latin typeface="Times New Roman" panose="02020603050405020304" pitchFamily="18" charset="0"/>
                <a:cs typeface="Times New Roman" panose="02020603050405020304" pitchFamily="18" charset="0"/>
              </a:rPr>
              <a:t> — сочетание осведомленности, знаний, навыков, установок и поведения, связанных с финансами и необходимых для принятия разумных </a:t>
            </a:r>
            <a:r>
              <a:rPr lang="ru-RU" sz="2000" b="1" dirty="0">
                <a:latin typeface="Times New Roman" panose="02020603050405020304" pitchFamily="18" charset="0"/>
                <a:cs typeface="Times New Roman" panose="02020603050405020304" pitchFamily="18" charset="0"/>
              </a:rPr>
              <a:t>финансовых</a:t>
            </a:r>
            <a:r>
              <a:rPr lang="ru-RU" sz="2000" dirty="0">
                <a:latin typeface="Times New Roman" panose="02020603050405020304" pitchFamily="18" charset="0"/>
                <a:cs typeface="Times New Roman" panose="02020603050405020304" pitchFamily="18" charset="0"/>
              </a:rPr>
              <a:t> решений, а также достижения личного </a:t>
            </a:r>
            <a:r>
              <a:rPr lang="ru-RU" sz="2000" b="1" dirty="0">
                <a:latin typeface="Times New Roman" panose="02020603050405020304" pitchFamily="18" charset="0"/>
                <a:cs typeface="Times New Roman" panose="02020603050405020304" pitchFamily="18" charset="0"/>
              </a:rPr>
              <a:t>финансового</a:t>
            </a:r>
            <a:r>
              <a:rPr lang="ru-RU" sz="2000" dirty="0">
                <a:latin typeface="Times New Roman" panose="02020603050405020304" pitchFamily="18" charset="0"/>
                <a:cs typeface="Times New Roman" panose="02020603050405020304" pitchFamily="18" charset="0"/>
              </a:rPr>
              <a:t> благополучия; набор компетенций человека, которые образуют основу для разумного принятия </a:t>
            </a:r>
            <a:r>
              <a:rPr lang="ru-RU" sz="2000" b="1" dirty="0">
                <a:latin typeface="Times New Roman" panose="02020603050405020304" pitchFamily="18" charset="0"/>
                <a:cs typeface="Times New Roman" panose="02020603050405020304" pitchFamily="18" charset="0"/>
              </a:rPr>
              <a:t>финансовых</a:t>
            </a:r>
            <a:r>
              <a:rPr lang="ru-RU" sz="2000" dirty="0">
                <a:latin typeface="Times New Roman" panose="02020603050405020304" pitchFamily="18" charset="0"/>
                <a:cs typeface="Times New Roman" panose="02020603050405020304" pitchFamily="18" charset="0"/>
              </a:rPr>
              <a:t> решений. Считается, что развитие </a:t>
            </a:r>
            <a:r>
              <a:rPr lang="ru-RU" sz="2000" b="1" dirty="0">
                <a:latin typeface="Times New Roman" panose="02020603050405020304" pitchFamily="18" charset="0"/>
                <a:cs typeface="Times New Roman" panose="02020603050405020304" pitchFamily="18" charset="0"/>
              </a:rPr>
              <a:t>финансовой</a:t>
            </a:r>
            <a:r>
              <a:rPr lang="ru-RU" sz="2000" dirty="0">
                <a:latin typeface="Times New Roman" panose="02020603050405020304" pitchFamily="18" charset="0"/>
                <a:cs typeface="Times New Roman" panose="02020603050405020304" pitchFamily="18" charset="0"/>
              </a:rPr>
              <a:t> </a:t>
            </a:r>
            <a:r>
              <a:rPr lang="ru-RU" sz="2000" b="1" dirty="0">
                <a:latin typeface="Times New Roman" panose="02020603050405020304" pitchFamily="18" charset="0"/>
                <a:cs typeface="Times New Roman" panose="02020603050405020304" pitchFamily="18" charset="0"/>
              </a:rPr>
              <a:t>грамотности</a:t>
            </a:r>
            <a:r>
              <a:rPr lang="ru-RU" sz="2000" dirty="0">
                <a:latin typeface="Times New Roman" panose="02020603050405020304" pitchFamily="18" charset="0"/>
                <a:cs typeface="Times New Roman" panose="02020603050405020304" pitchFamily="18" charset="0"/>
              </a:rPr>
              <a:t> дает возможность поддерживать и улучшать </a:t>
            </a:r>
            <a:r>
              <a:rPr lang="ru-RU" sz="2000" b="1" dirty="0">
                <a:latin typeface="Times New Roman" panose="02020603050405020304" pitchFamily="18" charset="0"/>
                <a:cs typeface="Times New Roman" panose="02020603050405020304" pitchFamily="18" charset="0"/>
              </a:rPr>
              <a:t>финансовое</a:t>
            </a:r>
            <a:r>
              <a:rPr lang="ru-RU" sz="2000" dirty="0">
                <a:latin typeface="Times New Roman" panose="02020603050405020304" pitchFamily="18" charset="0"/>
                <a:cs typeface="Times New Roman" panose="02020603050405020304" pitchFamily="18" charset="0"/>
              </a:rPr>
              <a:t> благополучие.</a:t>
            </a:r>
          </a:p>
          <a:p>
            <a:pPr>
              <a:lnSpc>
                <a:spcPct val="110000"/>
              </a:lnSpc>
            </a:pPr>
            <a:endParaRPr lang="ru-RU" sz="1400" dirty="0"/>
          </a:p>
        </p:txBody>
      </p:sp>
      <p:pic>
        <p:nvPicPr>
          <p:cNvPr id="6" name="Picture 2" descr="https://kpfu.ru/portal/docs/F213297884/iDAQ00MA2.jpg">
            <a:extLst>
              <a:ext uri="{FF2B5EF4-FFF2-40B4-BE49-F238E27FC236}">
                <a16:creationId xmlns:a16="http://schemas.microsoft.com/office/drawing/2014/main" id="{1DA415F6-4DF2-4A00-817E-0D230D6428B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589" r="54390"/>
          <a:stretch/>
        </p:blipFill>
        <p:spPr bwMode="auto">
          <a:xfrm>
            <a:off x="6804248" y="194559"/>
            <a:ext cx="2304256" cy="41705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5" name="Объект 4">
            <a:extLst>
              <a:ext uri="{FF2B5EF4-FFF2-40B4-BE49-F238E27FC236}">
                <a16:creationId xmlns:a16="http://schemas.microsoft.com/office/drawing/2014/main" id="{7E46F3E1-7D75-4FD0-8CF4-2A3ABE36AE8E}"/>
              </a:ext>
            </a:extLst>
          </p:cNvPr>
          <p:cNvPicPr>
            <a:picLocks noGrp="1"/>
          </p:cNvPicPr>
          <p:nvPr>
            <p:ph idx="1"/>
          </p:nvPr>
        </p:nvPicPr>
        <p:blipFill>
          <a:blip r:embed="rId2"/>
          <a:stretch>
            <a:fillRect/>
          </a:stretch>
        </p:blipFill>
        <p:spPr>
          <a:xfrm>
            <a:off x="1259632" y="260648"/>
            <a:ext cx="6912768" cy="6597352"/>
          </a:xfrm>
          <a:prstGeom prst="rect">
            <a:avLst/>
          </a:prstGeom>
        </p:spPr>
      </p:pic>
    </p:spTree>
    <p:extLst>
      <p:ext uri="{BB962C8B-B14F-4D97-AF65-F5344CB8AC3E}">
        <p14:creationId xmlns:p14="http://schemas.microsoft.com/office/powerpoint/2010/main" val="20648251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wsh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Прямоугольник 1"/>
          <p:cNvSpPr/>
          <p:nvPr/>
        </p:nvSpPr>
        <p:spPr>
          <a:xfrm>
            <a:off x="971600" y="620688"/>
            <a:ext cx="5368970" cy="461665"/>
          </a:xfrm>
          <a:prstGeom prst="rect">
            <a:avLst/>
          </a:prstGeom>
        </p:spPr>
        <p:txBody>
          <a:bodyPr wrap="none">
            <a:spAutoFit/>
          </a:bodyPr>
          <a:lstStyle/>
          <a:p>
            <a:r>
              <a:rPr lang="ru-RU" sz="2400" b="1" u="sng" dirty="0">
                <a:effectLst>
                  <a:outerShdw blurRad="38100" dist="38100" dir="2700000" algn="tl">
                    <a:srgbClr val="000000">
                      <a:alpha val="43137"/>
                    </a:srgbClr>
                  </a:outerShdw>
                </a:effectLst>
              </a:rPr>
              <a:t>Естественнонаучная грамотность</a:t>
            </a:r>
            <a:endParaRPr lang="ru-RU" sz="2400" dirty="0"/>
          </a:p>
        </p:txBody>
      </p:sp>
      <p:sp>
        <p:nvSpPr>
          <p:cNvPr id="3" name="Прямоугольник 2"/>
          <p:cNvSpPr/>
          <p:nvPr/>
        </p:nvSpPr>
        <p:spPr>
          <a:xfrm>
            <a:off x="395536" y="1914740"/>
            <a:ext cx="6462464" cy="4007251"/>
          </a:xfrm>
          <a:prstGeom prst="rect">
            <a:avLst/>
          </a:prstGeom>
        </p:spPr>
        <p:txBody>
          <a:bodyPr wrap="square">
            <a:spAutoFit/>
          </a:bodyPr>
          <a:lstStyle/>
          <a:p>
            <a:pPr marL="0" indent="0" algn="just">
              <a:lnSpc>
                <a:spcPct val="100000"/>
              </a:lnSpc>
              <a:spcBef>
                <a:spcPts val="0"/>
              </a:spcBef>
              <a:buNone/>
            </a:pPr>
            <a:r>
              <a:rPr lang="ru-RU" sz="2400" b="1" dirty="0">
                <a:latin typeface="Times New Roman" panose="02020603050405020304" pitchFamily="18" charset="0"/>
                <a:cs typeface="Times New Roman" panose="02020603050405020304" pitchFamily="18" charset="0"/>
              </a:rPr>
              <a:t>Естественнонаучная</a:t>
            </a:r>
            <a:r>
              <a:rPr lang="ru-RU" sz="2400" dirty="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грамотность</a:t>
            </a:r>
            <a:r>
              <a:rPr lang="ru-RU" sz="2400" dirty="0">
                <a:latin typeface="Times New Roman" panose="02020603050405020304" pitchFamily="18" charset="0"/>
                <a:cs typeface="Times New Roman" panose="02020603050405020304" pitchFamily="18" charset="0"/>
              </a:rPr>
              <a:t> – способность: </a:t>
            </a:r>
          </a:p>
          <a:p>
            <a:pPr marL="0" indent="0" algn="just">
              <a:lnSpc>
                <a:spcPct val="100000"/>
              </a:lnSpc>
              <a:spcBef>
                <a:spcPts val="0"/>
              </a:spcBef>
              <a:buNone/>
            </a:pPr>
            <a:r>
              <a:rPr lang="ru-RU" sz="2400" dirty="0">
                <a:latin typeface="Times New Roman" panose="02020603050405020304" pitchFamily="18" charset="0"/>
                <a:cs typeface="Times New Roman" panose="02020603050405020304" pitchFamily="18" charset="0"/>
              </a:rPr>
              <a:t>•использовать </a:t>
            </a:r>
            <a:r>
              <a:rPr lang="ru-RU" sz="2400" b="1" dirty="0">
                <a:latin typeface="Times New Roman" panose="02020603050405020304" pitchFamily="18" charset="0"/>
                <a:cs typeface="Times New Roman" panose="02020603050405020304" pitchFamily="18" charset="0"/>
              </a:rPr>
              <a:t>естественнонаучные</a:t>
            </a:r>
            <a:r>
              <a:rPr lang="ru-RU" sz="2400" dirty="0">
                <a:latin typeface="Times New Roman" panose="02020603050405020304" pitchFamily="18" charset="0"/>
                <a:cs typeface="Times New Roman" panose="02020603050405020304" pitchFamily="18" charset="0"/>
              </a:rPr>
              <a:t> </a:t>
            </a:r>
          </a:p>
          <a:p>
            <a:pPr marL="0" indent="0" algn="just">
              <a:lnSpc>
                <a:spcPct val="100000"/>
              </a:lnSpc>
              <a:spcBef>
                <a:spcPts val="0"/>
              </a:spcBef>
              <a:buNone/>
            </a:pPr>
            <a:r>
              <a:rPr lang="ru-RU" sz="2400" dirty="0">
                <a:latin typeface="Times New Roman" panose="02020603050405020304" pitchFamily="18" charset="0"/>
                <a:cs typeface="Times New Roman" panose="02020603050405020304" pitchFamily="18" charset="0"/>
              </a:rPr>
              <a:t>знания, </a:t>
            </a:r>
          </a:p>
          <a:p>
            <a:pPr marL="0" indent="0" algn="just">
              <a:lnSpc>
                <a:spcPct val="110000"/>
              </a:lnSpc>
              <a:buNone/>
            </a:pPr>
            <a:r>
              <a:rPr lang="ru-RU" sz="2400" dirty="0">
                <a:latin typeface="Times New Roman" panose="02020603050405020304" pitchFamily="18" charset="0"/>
                <a:cs typeface="Times New Roman" panose="02020603050405020304" pitchFamily="18" charset="0"/>
              </a:rPr>
              <a:t>•выявлять проблемы, </a:t>
            </a:r>
          </a:p>
          <a:p>
            <a:pPr marL="0" indent="0" algn="just">
              <a:lnSpc>
                <a:spcPct val="110000"/>
              </a:lnSpc>
              <a:buNone/>
            </a:pPr>
            <a:r>
              <a:rPr lang="ru-RU" sz="2400" dirty="0">
                <a:latin typeface="Times New Roman" panose="02020603050405020304" pitchFamily="18" charset="0"/>
                <a:cs typeface="Times New Roman" panose="02020603050405020304" pitchFamily="18" charset="0"/>
              </a:rPr>
              <a:t>•делать обоснованные выводы, необходимые для понимания окружающего мира и тех изменений, которые вносит в него деятельность человека, и для принятия соответствующих решений</a:t>
            </a:r>
            <a:endParaRPr lang="ru-RU" sz="2400" dirty="0"/>
          </a:p>
        </p:txBody>
      </p:sp>
      <p:pic>
        <p:nvPicPr>
          <p:cNvPr id="5" name="Picture 2" descr="https://cdo-rzn.ru/upload/iblock/f5a/f5a5b7ae9a2f604fb40a931fa4c19e76.jpg">
            <a:extLst>
              <a:ext uri="{FF2B5EF4-FFF2-40B4-BE49-F238E27FC236}">
                <a16:creationId xmlns:a16="http://schemas.microsoft.com/office/drawing/2014/main" id="{7D8021A8-32F3-40F2-A6DF-841A37EC160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6231" r="16883" b="-2"/>
          <a:stretch/>
        </p:blipFill>
        <p:spPr bwMode="auto">
          <a:xfrm>
            <a:off x="6228184" y="86022"/>
            <a:ext cx="2888383" cy="37030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692696"/>
            <a:ext cx="5076056" cy="830997"/>
          </a:xfrm>
          <a:prstGeom prst="rect">
            <a:avLst/>
          </a:prstGeom>
        </p:spPr>
        <p:txBody>
          <a:bodyPr wrap="square">
            <a:spAutoFit/>
          </a:bodyPr>
          <a:lstStyle/>
          <a:p>
            <a:pPr algn="ctr"/>
            <a:r>
              <a:rPr lang="ru-RU" sz="2400" b="1" u="sng" dirty="0">
                <a:effectLst>
                  <a:outerShdw blurRad="38100" dist="38100" dir="2700000" algn="tl">
                    <a:srgbClr val="000000">
                      <a:alpha val="43137"/>
                    </a:srgbClr>
                  </a:outerShdw>
                </a:effectLst>
              </a:rPr>
              <a:t>Примеры заданий для лучшего понимания окружающего мира</a:t>
            </a:r>
            <a:endParaRPr lang="ru-RU" sz="2400" dirty="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4427984" y="37560792"/>
            <a:ext cx="4896544" cy="2907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700808"/>
            <a:ext cx="2520280" cy="4257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Рисунок 9">
            <a:extLst>
              <a:ext uri="{FF2B5EF4-FFF2-40B4-BE49-F238E27FC236}">
                <a16:creationId xmlns:a16="http://schemas.microsoft.com/office/drawing/2014/main" id="{86249D8C-D488-4EA0-B48A-3741BC81ACF9}"/>
              </a:ext>
            </a:extLst>
          </p:cNvPr>
          <p:cNvPicPr/>
          <p:nvPr/>
        </p:nvPicPr>
        <p:blipFill rotWithShape="1">
          <a:blip r:embed="rId4"/>
          <a:srcRect l="629" t="3614" r="1"/>
          <a:stretch/>
        </p:blipFill>
        <p:spPr bwMode="auto">
          <a:xfrm>
            <a:off x="3131840" y="3527125"/>
            <a:ext cx="5372285" cy="3148558"/>
          </a:xfrm>
          <a:prstGeom prst="rect">
            <a:avLst/>
          </a:prstGeom>
          <a:ln>
            <a:noFill/>
          </a:ln>
          <a:extLst>
            <a:ext uri="{53640926-AAD7-44D8-BBD7-CCE9431645EC}">
              <a14:shadowObscured xmlns:a14="http://schemas.microsoft.com/office/drawing/2010/main"/>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09470" y="1494321"/>
            <a:ext cx="5370513" cy="2335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wsh13"/>
          <p:cNvPicPr>
            <a:picLocks noChangeAspect="1" noChangeArrowheads="1"/>
          </p:cNvPicPr>
          <p:nvPr/>
        </p:nvPicPr>
        <p:blipFill>
          <a:blip r:embed="rId2"/>
          <a:srcRect/>
          <a:stretch>
            <a:fillRect/>
          </a:stretch>
        </p:blipFill>
        <p:spPr bwMode="auto">
          <a:xfrm>
            <a:off x="-108520" y="37945"/>
            <a:ext cx="9144000" cy="6858000"/>
          </a:xfrm>
          <a:prstGeom prst="rect">
            <a:avLst/>
          </a:prstGeom>
          <a:noFill/>
        </p:spPr>
      </p:pic>
      <p:sp>
        <p:nvSpPr>
          <p:cNvPr id="3" name="Овал 2" descr="https://activityedu.ru/file_storage/download?entity=sxidcc27-a4c2-415a-a2c3-35976651f10a">
            <a:extLst>
              <a:ext uri="{FF2B5EF4-FFF2-40B4-BE49-F238E27FC236}">
                <a16:creationId xmlns:a16="http://schemas.microsoft.com/office/drawing/2014/main" id="{3DCAED67-0BE6-4B20-8B95-A965166D5C7C}"/>
              </a:ext>
            </a:extLst>
          </p:cNvPr>
          <p:cNvSpPr/>
          <p:nvPr/>
        </p:nvSpPr>
        <p:spPr>
          <a:xfrm>
            <a:off x="-324544" y="-171400"/>
            <a:ext cx="2915816" cy="2896660"/>
          </a:xfrm>
          <a:prstGeom prst="ellipse">
            <a:avLst/>
          </a:prstGeom>
          <a:blipFill>
            <a:blip r:embed="rId3">
              <a:extLst>
                <a:ext uri="{28A0092B-C50C-407E-A947-70E740481C1C}">
                  <a14:useLocalDpi xmlns:a14="http://schemas.microsoft.com/office/drawing/2010/main" val="0"/>
                </a:ext>
              </a:extLst>
            </a:blip>
            <a:srcRect/>
            <a:stretch>
              <a:fillRect l="-34000" r="-34000"/>
            </a:stretch>
          </a:blipFill>
          <a:ln w="15875" cap="flat" cmpd="sng" algn="ctr">
            <a:solidFill>
              <a:sysClr val="window" lastClr="FFFFFF">
                <a:hueOff val="0"/>
                <a:satOff val="0"/>
                <a:lumOff val="0"/>
                <a:alphaOff val="0"/>
              </a:sysClr>
            </a:solidFill>
            <a:prstDash val="solid"/>
          </a:ln>
          <a:effectLst/>
        </p:spPr>
      </p:sp>
      <p:sp>
        <p:nvSpPr>
          <p:cNvPr id="2" name="Прямоугольник 1"/>
          <p:cNvSpPr/>
          <p:nvPr/>
        </p:nvSpPr>
        <p:spPr>
          <a:xfrm>
            <a:off x="3635896" y="836712"/>
            <a:ext cx="4165499" cy="461665"/>
          </a:xfrm>
          <a:prstGeom prst="rect">
            <a:avLst/>
          </a:prstGeom>
        </p:spPr>
        <p:txBody>
          <a:bodyPr wrap="none">
            <a:spAutoFit/>
          </a:bodyPr>
          <a:lstStyle/>
          <a:p>
            <a:r>
              <a:rPr lang="ru-RU" sz="2400" b="1" u="sng" dirty="0">
                <a:effectLst>
                  <a:outerShdw blurRad="38100" dist="38100" dir="2700000" algn="tl">
                    <a:srgbClr val="000000">
                      <a:alpha val="43137"/>
                    </a:srgbClr>
                  </a:outerShdw>
                </a:effectLst>
              </a:rPr>
              <a:t>Глобальные компетенции</a:t>
            </a:r>
            <a:endParaRPr lang="ru-RU" sz="2400" dirty="0"/>
          </a:p>
        </p:txBody>
      </p:sp>
      <p:sp>
        <p:nvSpPr>
          <p:cNvPr id="4" name="Прямоугольник 3"/>
          <p:cNvSpPr/>
          <p:nvPr/>
        </p:nvSpPr>
        <p:spPr>
          <a:xfrm>
            <a:off x="1331640" y="1720840"/>
            <a:ext cx="5526360" cy="4308872"/>
          </a:xfrm>
          <a:prstGeom prst="rect">
            <a:avLst/>
          </a:prstGeom>
        </p:spPr>
        <p:txBody>
          <a:bodyPr wrap="square">
            <a:spAutoFit/>
          </a:bodyPr>
          <a:lstStyle/>
          <a:p>
            <a:pPr marL="0" indent="0" algn="just">
              <a:buNone/>
            </a:pPr>
            <a:endParaRPr lang="ru-RU" dirty="0">
              <a:latin typeface="Times New Roman" panose="02020603050405020304" pitchFamily="18" charset="0"/>
              <a:cs typeface="Times New Roman" panose="02020603050405020304" pitchFamily="18" charset="0"/>
            </a:endParaRPr>
          </a:p>
          <a:p>
            <a:pPr marL="0" indent="0" algn="just">
              <a:buNone/>
            </a:pPr>
            <a:endParaRPr lang="ru-RU" dirty="0">
              <a:latin typeface="Times New Roman" panose="02020603050405020304" pitchFamily="18" charset="0"/>
              <a:cs typeface="Times New Roman" panose="02020603050405020304" pitchFamily="18" charset="0"/>
            </a:endParaRPr>
          </a:p>
          <a:p>
            <a:pPr marL="0" indent="0" algn="just">
              <a:buNone/>
            </a:pPr>
            <a:endParaRPr lang="ru-RU" dirty="0">
              <a:latin typeface="Times New Roman" panose="02020603050405020304" pitchFamily="18" charset="0"/>
              <a:cs typeface="Times New Roman" panose="02020603050405020304" pitchFamily="18" charset="0"/>
            </a:endParaRPr>
          </a:p>
          <a:p>
            <a:pPr marL="0" indent="0" algn="just">
              <a:buNone/>
            </a:pPr>
            <a:r>
              <a:rPr lang="ru-RU" dirty="0">
                <a:latin typeface="Times New Roman" panose="02020603050405020304" pitchFamily="18" charset="0"/>
                <a:cs typeface="Times New Roman" panose="02020603050405020304" pitchFamily="18" charset="0"/>
              </a:rPr>
              <a:t>«</a:t>
            </a:r>
            <a:r>
              <a:rPr lang="ru-RU" sz="2000" dirty="0">
                <a:latin typeface="Times New Roman" panose="02020603050405020304" pitchFamily="18" charset="0"/>
                <a:cs typeface="Times New Roman" panose="02020603050405020304" pitchFamily="18" charset="0"/>
              </a:rPr>
              <a:t>Глобальные компетенции» – это не конкретные навыки, а сочетание знаний, умений, взглядов, отношений и ценностей, успешно применяемых при личном или виртуальном взаимодействии с людьми, которые принадлежат к другой культурной среде, и при участии отдельных лиц в решении глобальных проблем (т.е. в ситуациях, требующих от человека понимания проблем, которые не имеют национальных границ и оказывают влияние на жизнь нынешнего и будущих поколений).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wsh"/>
          <p:cNvPicPr>
            <a:picLocks noChangeAspect="1" noChangeArrowheads="1"/>
          </p:cNvPicPr>
          <p:nvPr/>
        </p:nvPicPr>
        <p:blipFill>
          <a:blip r:embed="rId2"/>
          <a:srcRect/>
          <a:stretch>
            <a:fillRect/>
          </a:stretch>
        </p:blipFill>
        <p:spPr bwMode="auto">
          <a:xfrm>
            <a:off x="0" y="0"/>
            <a:ext cx="9144000" cy="6870700"/>
          </a:xfrm>
          <a:prstGeom prst="rect">
            <a:avLst/>
          </a:prstGeom>
          <a:noFill/>
        </p:spPr>
      </p:pic>
      <p:sp>
        <p:nvSpPr>
          <p:cNvPr id="2" name="Прямоугольник 1"/>
          <p:cNvSpPr/>
          <p:nvPr/>
        </p:nvSpPr>
        <p:spPr>
          <a:xfrm>
            <a:off x="2286000" y="1997839"/>
            <a:ext cx="5814392" cy="2862322"/>
          </a:xfrm>
          <a:prstGeom prst="rect">
            <a:avLst/>
          </a:prstGeom>
        </p:spPr>
        <p:txBody>
          <a:bodyPr wrap="square">
            <a:spAutoFit/>
          </a:bodyPr>
          <a:lstStyle/>
          <a:p>
            <a:pPr marL="0" indent="0" algn="just">
              <a:buNone/>
            </a:pPr>
            <a:r>
              <a:rPr lang="ru-RU" sz="2000" dirty="0">
                <a:latin typeface="Times New Roman" panose="02020603050405020304" pitchFamily="18" charset="0"/>
                <a:cs typeface="Times New Roman" panose="02020603050405020304" pitchFamily="18" charset="0"/>
              </a:rPr>
              <a:t>В настоящее время в нашей стране идет становление новой системы образования, ориентированной на вхождение в мировое образовательное пространство. Одним из показателей успешности этого процесса является выполнение образовательных международных стандартов (</a:t>
            </a:r>
            <a:r>
              <a:rPr lang="en-US" sz="2000" dirty="0">
                <a:latin typeface="Times New Roman" panose="02020603050405020304" pitchFamily="18" charset="0"/>
                <a:cs typeface="Times New Roman" panose="02020603050405020304" pitchFamily="18" charset="0"/>
              </a:rPr>
              <a:t>PISA)</a:t>
            </a:r>
            <a:r>
              <a:rPr lang="ru-RU" sz="2000" dirty="0">
                <a:latin typeface="Times New Roman" panose="02020603050405020304" pitchFamily="18" charset="0"/>
                <a:cs typeface="Times New Roman" panose="02020603050405020304" pitchFamily="18" charset="0"/>
              </a:rPr>
              <a:t>, в которых формирование функциональной грамотности обозначено в качестве одной из приоритетных задач.</a:t>
            </a:r>
          </a:p>
        </p:txBody>
      </p:sp>
      <p:pic>
        <p:nvPicPr>
          <p:cNvPr id="4" name="Picture 2" descr="http://currenthunt.com/wp-content/uploads/2019/03/pisa-min.jpg">
            <a:extLst>
              <a:ext uri="{FF2B5EF4-FFF2-40B4-BE49-F238E27FC236}">
                <a16:creationId xmlns:a16="http://schemas.microsoft.com/office/drawing/2014/main" id="{D3E9D060-3DFE-4CA3-8AC9-4F5E124E6CB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71889"/>
          <a:stretch/>
        </p:blipFill>
        <p:spPr bwMode="auto">
          <a:xfrm>
            <a:off x="4498069" y="573176"/>
            <a:ext cx="1390254" cy="12589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wsh14"/>
          <p:cNvPicPr>
            <a:picLocks noChangeAspect="1" noChangeArrowheads="1"/>
          </p:cNvPicPr>
          <p:nvPr/>
        </p:nvPicPr>
        <p:blipFill>
          <a:blip r:embed="rId2"/>
          <a:srcRect/>
          <a:stretch>
            <a:fillRect/>
          </a:stretch>
        </p:blipFill>
        <p:spPr bwMode="auto">
          <a:xfrm>
            <a:off x="0" y="-7938"/>
            <a:ext cx="9144000" cy="6865938"/>
          </a:xfrm>
          <a:prstGeom prst="rect">
            <a:avLst/>
          </a:prstGeom>
          <a:noFill/>
        </p:spPr>
      </p:pic>
      <p:sp>
        <p:nvSpPr>
          <p:cNvPr id="2" name="Прямоугольник 1"/>
          <p:cNvSpPr/>
          <p:nvPr/>
        </p:nvSpPr>
        <p:spPr>
          <a:xfrm>
            <a:off x="2699792" y="476672"/>
            <a:ext cx="4572000" cy="707886"/>
          </a:xfrm>
          <a:prstGeom prst="rect">
            <a:avLst/>
          </a:prstGeom>
        </p:spPr>
        <p:txBody>
          <a:bodyPr>
            <a:spAutoFit/>
          </a:bodyPr>
          <a:lstStyle/>
          <a:p>
            <a:pPr algn="ctr"/>
            <a:r>
              <a:rPr lang="ru-RU" sz="2000" b="1" u="sng" dirty="0">
                <a:effectLst>
                  <a:outerShdw blurRad="38100" dist="38100" dir="2700000" algn="tl">
                    <a:srgbClr val="000000">
                      <a:alpha val="43137"/>
                    </a:srgbClr>
                  </a:outerShdw>
                </a:effectLst>
              </a:rPr>
              <a:t>Оценивание ответственного отношения к природе</a:t>
            </a:r>
            <a:endParaRPr lang="ru-RU" sz="2000" dirty="0"/>
          </a:p>
        </p:txBody>
      </p:sp>
      <p:pic>
        <p:nvPicPr>
          <p:cNvPr id="4" name="Рисунок 3">
            <a:extLst>
              <a:ext uri="{FF2B5EF4-FFF2-40B4-BE49-F238E27FC236}">
                <a16:creationId xmlns:a16="http://schemas.microsoft.com/office/drawing/2014/main" id="{58616A91-AA5D-4F4E-9939-AAA91DE1F0CF}"/>
              </a:ext>
            </a:extLst>
          </p:cNvPr>
          <p:cNvPicPr/>
          <p:nvPr/>
        </p:nvPicPr>
        <p:blipFill>
          <a:blip r:embed="rId3"/>
          <a:stretch>
            <a:fillRect/>
          </a:stretch>
        </p:blipFill>
        <p:spPr>
          <a:xfrm>
            <a:off x="69326" y="1340768"/>
            <a:ext cx="5188813" cy="5160555"/>
          </a:xfrm>
          <a:prstGeom prst="rect">
            <a:avLst/>
          </a:prstGeom>
        </p:spPr>
      </p:pic>
      <p:sp>
        <p:nvSpPr>
          <p:cNvPr id="3" name="Прямоугольник 2"/>
          <p:cNvSpPr/>
          <p:nvPr/>
        </p:nvSpPr>
        <p:spPr>
          <a:xfrm>
            <a:off x="5724128" y="1228337"/>
            <a:ext cx="3024336" cy="4247317"/>
          </a:xfrm>
          <a:prstGeom prst="rect">
            <a:avLst/>
          </a:prstGeom>
        </p:spPr>
        <p:txBody>
          <a:bodyPr wrap="square">
            <a:spAutoFit/>
          </a:bodyPr>
          <a:lstStyle/>
          <a:p>
            <a:pPr marL="0" indent="0">
              <a:buNone/>
            </a:pPr>
            <a:r>
              <a:rPr lang="ru-RU" b="1" dirty="0">
                <a:latin typeface="Times New Roman" panose="02020603050405020304" pitchFamily="18" charset="0"/>
                <a:cs typeface="Times New Roman" panose="02020603050405020304" pitchFamily="18" charset="0"/>
              </a:rPr>
              <a:t>Человек и природа (аспекты: охрана природы, ответственное отношение к живой природе);</a:t>
            </a:r>
          </a:p>
          <a:p>
            <a:pPr marL="0" indent="0">
              <a:buNone/>
            </a:pPr>
            <a:r>
              <a:rPr lang="ru-RU" b="1" dirty="0">
                <a:latin typeface="Times New Roman" panose="02020603050405020304" pitchFamily="18" charset="0"/>
                <a:cs typeface="Times New Roman" panose="02020603050405020304" pitchFamily="18" charset="0"/>
              </a:rPr>
              <a:t>• Здоровье как ценность;</a:t>
            </a:r>
          </a:p>
          <a:p>
            <a:pPr marL="0" indent="0">
              <a:buNone/>
            </a:pPr>
            <a:r>
              <a:rPr lang="ru-RU" b="1" dirty="0">
                <a:latin typeface="Times New Roman" panose="02020603050405020304" pitchFamily="18" charset="0"/>
                <a:cs typeface="Times New Roman" panose="02020603050405020304" pitchFamily="18" charset="0"/>
              </a:rPr>
              <a:t>• Традиции и обычаи (аспекты: многообразие культур и идентификация с определенной культурой);</a:t>
            </a:r>
          </a:p>
          <a:p>
            <a:pPr marL="0" indent="0">
              <a:buNone/>
            </a:pPr>
            <a:r>
              <a:rPr lang="ru-RU" b="1" dirty="0">
                <a:latin typeface="Times New Roman" panose="02020603050405020304" pitchFamily="18" charset="0"/>
                <a:cs typeface="Times New Roman" panose="02020603050405020304" pitchFamily="18" charset="0"/>
              </a:rPr>
              <a:t>• Права человека как ценность;</a:t>
            </a:r>
          </a:p>
          <a:p>
            <a:pPr marL="0" indent="0">
              <a:buNone/>
            </a:pPr>
            <a:r>
              <a:rPr lang="ru-RU" b="1" dirty="0">
                <a:latin typeface="Times New Roman" panose="02020603050405020304" pitchFamily="18" charset="0"/>
                <a:cs typeface="Times New Roman" panose="02020603050405020304" pitchFamily="18" charset="0"/>
              </a:rPr>
              <a:t>• Семья (аспект: роль семьи в воспитании и образовании ребенка</a:t>
            </a:r>
            <a:endParaRPr lang="ru-RU"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wsh14"/>
          <p:cNvPicPr>
            <a:picLocks noChangeAspect="1" noChangeArrowheads="1"/>
          </p:cNvPicPr>
          <p:nvPr/>
        </p:nvPicPr>
        <p:blipFill>
          <a:blip r:embed="rId2"/>
          <a:srcRect/>
          <a:stretch>
            <a:fillRect/>
          </a:stretch>
        </p:blipFill>
        <p:spPr bwMode="auto">
          <a:xfrm>
            <a:off x="0" y="-7938"/>
            <a:ext cx="9144000" cy="6865938"/>
          </a:xfrm>
          <a:prstGeom prst="rect">
            <a:avLst/>
          </a:prstGeom>
          <a:noFill/>
        </p:spPr>
      </p:pic>
      <p:sp>
        <p:nvSpPr>
          <p:cNvPr id="2" name="Прямоугольник 1"/>
          <p:cNvSpPr/>
          <p:nvPr/>
        </p:nvSpPr>
        <p:spPr>
          <a:xfrm>
            <a:off x="2699792" y="476672"/>
            <a:ext cx="4572000" cy="400110"/>
          </a:xfrm>
          <a:prstGeom prst="rect">
            <a:avLst/>
          </a:prstGeom>
        </p:spPr>
        <p:txBody>
          <a:bodyPr>
            <a:spAutoFit/>
          </a:bodyPr>
          <a:lstStyle/>
          <a:p>
            <a:pPr algn="ctr"/>
            <a:endParaRPr lang="ru-RU" sz="2000" dirty="0"/>
          </a:p>
        </p:txBody>
      </p:sp>
      <p:sp>
        <p:nvSpPr>
          <p:cNvPr id="3" name="Прямоугольник 2"/>
          <p:cNvSpPr/>
          <p:nvPr/>
        </p:nvSpPr>
        <p:spPr>
          <a:xfrm>
            <a:off x="5724128" y="1228337"/>
            <a:ext cx="3024336" cy="369332"/>
          </a:xfrm>
          <a:prstGeom prst="rect">
            <a:avLst/>
          </a:prstGeom>
        </p:spPr>
        <p:txBody>
          <a:bodyPr wrap="square">
            <a:spAutoFit/>
          </a:bodyPr>
          <a:lstStyle/>
          <a:p>
            <a:pPr marL="0" indent="0">
              <a:buNone/>
            </a:pPr>
            <a:endParaRPr lang="ru-RU" b="1" dirty="0"/>
          </a:p>
        </p:txBody>
      </p:sp>
      <p:pic>
        <p:nvPicPr>
          <p:cNvPr id="6" name="Рисунок 5">
            <a:extLst>
              <a:ext uri="{FF2B5EF4-FFF2-40B4-BE49-F238E27FC236}">
                <a16:creationId xmlns:a16="http://schemas.microsoft.com/office/drawing/2014/main" id="{9BD2348C-C94E-430D-8853-5CB252424AB5}"/>
              </a:ext>
            </a:extLst>
          </p:cNvPr>
          <p:cNvPicPr/>
          <p:nvPr/>
        </p:nvPicPr>
        <p:blipFill>
          <a:blip r:embed="rId3"/>
          <a:stretch>
            <a:fillRect/>
          </a:stretch>
        </p:blipFill>
        <p:spPr>
          <a:xfrm>
            <a:off x="179512" y="116632"/>
            <a:ext cx="5285173" cy="4056773"/>
          </a:xfrm>
          <a:prstGeom prst="rect">
            <a:avLst/>
          </a:prstGeom>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896" y="3425031"/>
            <a:ext cx="5286375" cy="3696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75757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wsh15"/>
          <p:cNvPicPr>
            <a:picLocks noChangeAspect="1" noChangeArrowheads="1"/>
          </p:cNvPicPr>
          <p:nvPr/>
        </p:nvPicPr>
        <p:blipFill>
          <a:blip r:embed="rId2"/>
          <a:srcRect/>
          <a:stretch>
            <a:fillRect/>
          </a:stretch>
        </p:blipFill>
        <p:spPr bwMode="auto">
          <a:xfrm>
            <a:off x="56255" y="3575"/>
            <a:ext cx="9144000" cy="6858000"/>
          </a:xfrm>
          <a:prstGeom prst="rect">
            <a:avLst/>
          </a:prstGeom>
          <a:noFill/>
        </p:spPr>
      </p:pic>
      <p:pic>
        <p:nvPicPr>
          <p:cNvPr id="3" name="Picture 2" descr="https://avatars.mds.yandex.net/get-zen_doc/3582174/pub_5f2eaa716647c7147b25244c_5f2eaa8c4240aa6cf0e1bf84/scale_1200">
            <a:extLst>
              <a:ext uri="{FF2B5EF4-FFF2-40B4-BE49-F238E27FC236}">
                <a16:creationId xmlns:a16="http://schemas.microsoft.com/office/drawing/2014/main" id="{564B80B2-27AB-4379-BF14-5CEAFF30112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160" r="46135"/>
          <a:stretch/>
        </p:blipFill>
        <p:spPr bwMode="auto">
          <a:xfrm>
            <a:off x="-4197" y="10"/>
            <a:ext cx="4576197"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724128" y="692696"/>
            <a:ext cx="2743508" cy="1077218"/>
          </a:xfrm>
          <a:prstGeom prst="rect">
            <a:avLst/>
          </a:prstGeom>
        </p:spPr>
        <p:txBody>
          <a:bodyPr wrap="none">
            <a:spAutoFit/>
          </a:bodyPr>
          <a:lstStyle/>
          <a:p>
            <a:r>
              <a:rPr lang="ru-RU" sz="3200" b="1" u="sng" dirty="0">
                <a:effectLst>
                  <a:outerShdw blurRad="38100" dist="38100" dir="2700000" algn="tl">
                    <a:srgbClr val="000000">
                      <a:alpha val="43137"/>
                    </a:srgbClr>
                  </a:outerShdw>
                </a:effectLst>
              </a:rPr>
              <a:t>Что в итоге?</a:t>
            </a:r>
          </a:p>
          <a:p>
            <a:endParaRPr lang="ru-RU" sz="3200" dirty="0"/>
          </a:p>
        </p:txBody>
      </p:sp>
      <p:sp>
        <p:nvSpPr>
          <p:cNvPr id="4" name="Прямоугольник 3"/>
          <p:cNvSpPr/>
          <p:nvPr/>
        </p:nvSpPr>
        <p:spPr>
          <a:xfrm>
            <a:off x="4788024" y="1777439"/>
            <a:ext cx="4283968" cy="3816429"/>
          </a:xfrm>
          <a:prstGeom prst="rect">
            <a:avLst/>
          </a:prstGeom>
        </p:spPr>
        <p:txBody>
          <a:bodyPr wrap="square">
            <a:spAutoFit/>
          </a:bodyPr>
          <a:lstStyle/>
          <a:p>
            <a:pPr marL="0" indent="0" algn="just">
              <a:lnSpc>
                <a:spcPct val="110000"/>
              </a:lnSpc>
              <a:buNone/>
            </a:pPr>
            <a:r>
              <a:rPr lang="ru-RU" sz="2000" b="1" dirty="0">
                <a:latin typeface="Times New Roman" panose="02020603050405020304" pitchFamily="18" charset="0"/>
                <a:cs typeface="Times New Roman" panose="02020603050405020304" pitchFamily="18" charset="0"/>
              </a:rPr>
              <a:t>Применяя задания на формирование функциональной грамотности, учитель способствует повышению мотивации учащихся, расширяет их кругозор, развивает творческие способности, помогает осознать ценности современного мира  – всё это необходимо для гармоничного развития личности и дальнейшего взаимодействия с обществом.</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wsh1"/>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3" name="Picture 2" descr="https://uchitel.club/local/templates/uchitel.cifra-investitions2/img/slider-fg.png">
            <a:extLst>
              <a:ext uri="{FF2B5EF4-FFF2-40B4-BE49-F238E27FC236}">
                <a16:creationId xmlns:a16="http://schemas.microsoft.com/office/drawing/2014/main" id="{D8BF1FD7-5933-4710-B8EF-6CE7791DC8E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749" r="-3" b="2903"/>
          <a:stretch/>
        </p:blipFill>
        <p:spPr bwMode="auto">
          <a:xfrm>
            <a:off x="4572000" y="223285"/>
            <a:ext cx="4386117" cy="2867441"/>
          </a:xfrm>
          <a:prstGeom prst="round2DiagRect">
            <a:avLst>
              <a:gd name="adj1" fmla="val 4860"/>
              <a:gd name="adj2" fmla="val 0"/>
            </a:avLst>
          </a:prstGeom>
          <a:noFill/>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486850" y="4005064"/>
            <a:ext cx="4572000" cy="2308324"/>
          </a:xfrm>
          <a:prstGeom prst="rect">
            <a:avLst/>
          </a:prstGeom>
        </p:spPr>
        <p:txBody>
          <a:bodyPr>
            <a:spAutoFit/>
          </a:bodyPr>
          <a:lstStyle/>
          <a:p>
            <a:pPr marL="0" indent="0" algn="just">
              <a:buNone/>
            </a:pPr>
            <a:r>
              <a:rPr lang="ru-RU" dirty="0">
                <a:latin typeface="Times New Roman" panose="02020603050405020304" pitchFamily="18" charset="0"/>
                <a:cs typeface="Times New Roman" panose="02020603050405020304" pitchFamily="18" charset="0"/>
              </a:rPr>
              <a:t>«</a:t>
            </a:r>
            <a:r>
              <a:rPr lang="ru-RU" b="1" dirty="0">
                <a:latin typeface="Times New Roman" panose="02020603050405020304" pitchFamily="18" charset="0"/>
                <a:cs typeface="Times New Roman" panose="02020603050405020304" pitchFamily="18" charset="0"/>
              </a:rPr>
              <a:t>Функциональная</a:t>
            </a:r>
            <a:r>
              <a:rPr lang="ru-RU" dirty="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грамотность</a:t>
            </a:r>
            <a:r>
              <a:rPr lang="ru-RU" dirty="0">
                <a:latin typeface="Times New Roman" panose="02020603050405020304" pitchFamily="18" charset="0"/>
                <a:cs typeface="Times New Roman" panose="02020603050405020304" pitchFamily="18" charset="0"/>
              </a:rPr>
              <a:t> — способность человека использовать приобретаемые в течение жизни знания для решения широкого диапазона жизненных задач в различных сферах человеческой деятельности, общения и социальных отношений».</a:t>
            </a:r>
          </a:p>
          <a:p>
            <a:pPr marL="0" indent="0" algn="just">
              <a:buNone/>
            </a:pPr>
            <a:r>
              <a:rPr lang="ru-RU" dirty="0">
                <a:latin typeface="Times New Roman" panose="02020603050405020304" pitchFamily="18" charset="0"/>
                <a:cs typeface="Times New Roman" panose="02020603050405020304" pitchFamily="18" charset="0"/>
              </a:rPr>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wsh3"/>
          <p:cNvPicPr>
            <a:picLocks noChangeAspect="1" noChangeArrowheads="1"/>
          </p:cNvPicPr>
          <p:nvPr/>
        </p:nvPicPr>
        <p:blipFill>
          <a:blip r:embed="rId2"/>
          <a:srcRect/>
          <a:stretch>
            <a:fillRect/>
          </a:stretch>
        </p:blipFill>
        <p:spPr bwMode="auto">
          <a:xfrm>
            <a:off x="-28134" y="191168"/>
            <a:ext cx="9144000" cy="6858000"/>
          </a:xfrm>
          <a:prstGeom prst="rect">
            <a:avLst/>
          </a:prstGeom>
          <a:noFill/>
        </p:spPr>
      </p:pic>
      <p:sp>
        <p:nvSpPr>
          <p:cNvPr id="2" name="Прямоугольник 1"/>
          <p:cNvSpPr/>
          <p:nvPr/>
        </p:nvSpPr>
        <p:spPr>
          <a:xfrm>
            <a:off x="2123728" y="836712"/>
            <a:ext cx="6264696" cy="954107"/>
          </a:xfrm>
          <a:prstGeom prst="rect">
            <a:avLst/>
          </a:prstGeom>
        </p:spPr>
        <p:txBody>
          <a:bodyPr wrap="square">
            <a:spAutoFit/>
          </a:bodyPr>
          <a:lstStyle/>
          <a:p>
            <a:pPr algn="ctr"/>
            <a:r>
              <a:rPr lang="ru-RU" sz="2800" b="1" u="sng" dirty="0">
                <a:effectLst>
                  <a:outerShdw blurRad="38100" dist="38100" dir="2700000" algn="tl">
                    <a:srgbClr val="000000">
                      <a:alpha val="43137"/>
                    </a:srgbClr>
                  </a:outerShdw>
                </a:effectLst>
              </a:rPr>
              <a:t>Модель оценки функциональной грамотности</a:t>
            </a:r>
            <a:endParaRPr lang="ru-RU" sz="2800" dirty="0"/>
          </a:p>
        </p:txBody>
      </p:sp>
      <p:pic>
        <p:nvPicPr>
          <p:cNvPr id="4" name="Picture 2" descr="https://fsd.multiurok.ru/html/2019/11/01/s_5dbb61a1a7004/img6.jpg">
            <a:extLst>
              <a:ext uri="{FF2B5EF4-FFF2-40B4-BE49-F238E27FC236}">
                <a16:creationId xmlns:a16="http://schemas.microsoft.com/office/drawing/2014/main" id="{684E80FC-BE80-4C42-AFED-AC4CC57FA42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761" t="15758" r="-1215" b="2424"/>
          <a:stretch/>
        </p:blipFill>
        <p:spPr bwMode="auto">
          <a:xfrm>
            <a:off x="323528" y="2276872"/>
            <a:ext cx="6194867" cy="4187729"/>
          </a:xfrm>
          <a:prstGeom prst="rect">
            <a:avLst/>
          </a:prstGeom>
          <a:noFill/>
          <a:ln w="19050">
            <a:solidFill>
              <a:srgbClr val="000000"/>
            </a:solidFill>
            <a:miter lim="800000"/>
            <a:headEnd/>
            <a:tailEnd/>
          </a:ln>
          <a:effectLst>
            <a:outerShdw blurRad="152400" dist="317500" dir="5400000" sx="90000" sy="-19000" rotWithShape="0">
              <a:prstClr val="black">
                <a:alpha val="15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wsh2"/>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Прямоугольник 1"/>
          <p:cNvSpPr/>
          <p:nvPr/>
        </p:nvSpPr>
        <p:spPr>
          <a:xfrm>
            <a:off x="1763688" y="620688"/>
            <a:ext cx="6552728" cy="1200329"/>
          </a:xfrm>
          <a:prstGeom prst="rect">
            <a:avLst/>
          </a:prstGeom>
        </p:spPr>
        <p:txBody>
          <a:bodyPr wrap="square">
            <a:spAutoFit/>
          </a:bodyPr>
          <a:lstStyle/>
          <a:p>
            <a:pPr algn="ctr"/>
            <a:r>
              <a:rPr lang="ru-RU" b="1" u="sng" dirty="0">
                <a:effectLst>
                  <a:outerShdw blurRad="38100" dist="38100" dir="2700000" algn="tl">
                    <a:srgbClr val="000000">
                      <a:alpha val="43137"/>
                    </a:srgbClr>
                  </a:outerShdw>
                </a:effectLst>
              </a:rPr>
              <a:t> </a:t>
            </a:r>
            <a:r>
              <a:rPr lang="ru-RU" sz="2400" b="1" u="sng" dirty="0">
                <a:effectLst>
                  <a:outerShdw blurRad="38100" dist="38100" dir="2700000" algn="tl">
                    <a:srgbClr val="000000">
                      <a:alpha val="43137"/>
                    </a:srgbClr>
                  </a:outerShdw>
                </a:effectLst>
              </a:rPr>
              <a:t>В чем преимущество иностранного языка в развитии всех этих направлений?</a:t>
            </a:r>
            <a:endParaRPr lang="ru-RU" sz="2400" dirty="0"/>
          </a:p>
        </p:txBody>
      </p:sp>
      <p:pic>
        <p:nvPicPr>
          <p:cNvPr id="4" name="Рисунок 3">
            <a:extLst>
              <a:ext uri="{FF2B5EF4-FFF2-40B4-BE49-F238E27FC236}">
                <a16:creationId xmlns:a16="http://schemas.microsoft.com/office/drawing/2014/main" id="{77B447BF-5E5B-4239-BFD7-CF14EAE74EE4}"/>
              </a:ext>
            </a:extLst>
          </p:cNvPr>
          <p:cNvPicPr>
            <a:picLocks noChangeAspect="1"/>
          </p:cNvPicPr>
          <p:nvPr/>
        </p:nvPicPr>
        <p:blipFill rotWithShape="1">
          <a:blip r:embed="rId3"/>
          <a:srcRect l="20963" t="35803" r="35383" b="34321"/>
          <a:stretch/>
        </p:blipFill>
        <p:spPr>
          <a:xfrm>
            <a:off x="467544" y="2273341"/>
            <a:ext cx="6012871" cy="4225636"/>
          </a:xfrm>
          <a:prstGeom prst="round2DiagRect">
            <a:avLst>
              <a:gd name="adj1" fmla="val 5608"/>
              <a:gd name="adj2" fmla="val 0"/>
            </a:avLst>
          </a:prstGeom>
          <a:ln w="19050" cap="sq">
            <a:solidFill>
              <a:schemeClr val="tx2">
                <a:lumMod val="60000"/>
                <a:lumOff val="40000"/>
                <a:alpha val="60000"/>
              </a:schemeClr>
            </a:solidFill>
            <a:miter lim="800000"/>
          </a:ln>
          <a:effectLst>
            <a:outerShdw blurRad="152400" dist="317500" dir="5400000" sx="90000" sy="-19000" rotWithShape="0">
              <a:prstClr val="black">
                <a:alpha val="15000"/>
              </a:prst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2" name="Picture 4" descr="wsh5a"/>
          <p:cNvPicPr>
            <a:picLocks noChangeAspect="1" noChangeArrowheads="1"/>
          </p:cNvPicPr>
          <p:nvPr/>
        </p:nvPicPr>
        <p:blipFill>
          <a:blip r:embed="rId2"/>
          <a:srcRect/>
          <a:stretch>
            <a:fillRect/>
          </a:stretch>
        </p:blipFill>
        <p:spPr bwMode="auto">
          <a:xfrm>
            <a:off x="0" y="0"/>
            <a:ext cx="9144000" cy="6869113"/>
          </a:xfrm>
          <a:prstGeom prst="rect">
            <a:avLst/>
          </a:prstGeom>
          <a:noFill/>
        </p:spPr>
      </p:pic>
      <p:sp>
        <p:nvSpPr>
          <p:cNvPr id="2" name="Прямоугольник 1"/>
          <p:cNvSpPr/>
          <p:nvPr/>
        </p:nvSpPr>
        <p:spPr>
          <a:xfrm>
            <a:off x="2051720" y="404664"/>
            <a:ext cx="6336704" cy="1384995"/>
          </a:xfrm>
          <a:prstGeom prst="rect">
            <a:avLst/>
          </a:prstGeom>
        </p:spPr>
        <p:txBody>
          <a:bodyPr wrap="square">
            <a:spAutoFit/>
          </a:bodyPr>
          <a:lstStyle/>
          <a:p>
            <a:pPr algn="ctr"/>
            <a:r>
              <a:rPr lang="ru-RU" b="1" u="sng" dirty="0">
                <a:effectLst>
                  <a:outerShdw blurRad="38100" dist="38100" dir="2700000" algn="tl">
                    <a:srgbClr val="000000">
                      <a:alpha val="43137"/>
                    </a:srgbClr>
                  </a:outerShdw>
                </a:effectLst>
              </a:rPr>
              <a:t> </a:t>
            </a:r>
            <a:r>
              <a:rPr lang="ru-RU" sz="2800" b="1" u="sng" dirty="0">
                <a:effectLst>
                  <a:outerShdw blurRad="38100" dist="38100" dir="2700000" algn="tl">
                    <a:srgbClr val="000000">
                      <a:alpha val="43137"/>
                    </a:srgbClr>
                  </a:outerShdw>
                </a:effectLst>
              </a:rPr>
              <a:t>Как и с помощью каких заданий развивать функциональную</a:t>
            </a:r>
            <a:br>
              <a:rPr lang="ru-RU" sz="2800" b="1" u="sng" dirty="0">
                <a:effectLst>
                  <a:outerShdw blurRad="38100" dist="38100" dir="2700000" algn="tl">
                    <a:srgbClr val="000000">
                      <a:alpha val="43137"/>
                    </a:srgbClr>
                  </a:outerShdw>
                </a:effectLst>
              </a:rPr>
            </a:br>
            <a:r>
              <a:rPr lang="ru-RU" sz="2800" b="1" u="sng" dirty="0">
                <a:effectLst>
                  <a:outerShdw blurRad="38100" dist="38100" dir="2700000" algn="tl">
                    <a:srgbClr val="000000">
                      <a:alpha val="43137"/>
                    </a:srgbClr>
                  </a:outerShdw>
                </a:effectLst>
              </a:rPr>
              <a:t>грамотность?</a:t>
            </a:r>
            <a:endParaRPr lang="ru-RU" sz="2800" dirty="0"/>
          </a:p>
        </p:txBody>
      </p:sp>
      <p:pic>
        <p:nvPicPr>
          <p:cNvPr id="4" name="Picture 5" descr="C:\Users\Алексей\Documents\война\img18.jpg"/>
          <p:cNvPicPr>
            <a:picLocks noGrp="1" noChangeAspect="1" noChangeArrowheads="1"/>
          </p:cNvPicPr>
          <p:nvPr>
            <p:ph idx="1"/>
          </p:nvPr>
        </p:nvPicPr>
        <p:blipFill>
          <a:blip r:embed="rId3"/>
          <a:srcRect/>
          <a:stretch>
            <a:fillRect/>
          </a:stretch>
        </p:blipFill>
        <p:spPr bwMode="auto">
          <a:xfrm>
            <a:off x="1164666" y="1939636"/>
            <a:ext cx="7245928" cy="4918364"/>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wsh5b"/>
          <p:cNvPicPr>
            <a:picLocks noChangeAspect="1" noChangeArrowheads="1"/>
          </p:cNvPicPr>
          <p:nvPr/>
        </p:nvPicPr>
        <p:blipFill>
          <a:blip r:embed="rId2"/>
          <a:srcRect/>
          <a:stretch>
            <a:fillRect/>
          </a:stretch>
        </p:blipFill>
        <p:spPr bwMode="auto">
          <a:xfrm>
            <a:off x="0" y="0"/>
            <a:ext cx="9144000" cy="6891338"/>
          </a:xfrm>
          <a:prstGeom prst="rect">
            <a:avLst/>
          </a:prstGeom>
          <a:noFill/>
        </p:spPr>
      </p:pic>
      <p:pic>
        <p:nvPicPr>
          <p:cNvPr id="3" name="Picture 6" descr="https://www.mgpu.ru/wp-content/uploads/2021/05/23986383_XXL.jpg">
            <a:extLst>
              <a:ext uri="{FF2B5EF4-FFF2-40B4-BE49-F238E27FC236}">
                <a16:creationId xmlns:a16="http://schemas.microsoft.com/office/drawing/2014/main" id="{6A40B321-E018-4E89-B188-EA59885ACF3A}"/>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47" r="29207" b="3"/>
          <a:stretch/>
        </p:blipFill>
        <p:spPr bwMode="auto">
          <a:xfrm>
            <a:off x="-4197" y="3427414"/>
            <a:ext cx="3476686" cy="3430587"/>
          </a:xfrm>
          <a:custGeom>
            <a:avLst/>
            <a:gdLst/>
            <a:ahLst/>
            <a:cxnLst/>
            <a:rect l="l" t="t" r="r" b="b"/>
            <a:pathLst>
              <a:path w="4635583" h="3430587">
                <a:moveTo>
                  <a:pt x="0" y="0"/>
                </a:moveTo>
                <a:lnTo>
                  <a:pt x="4635583" y="0"/>
                </a:lnTo>
                <a:lnTo>
                  <a:pt x="4635583" y="3430587"/>
                </a:lnTo>
                <a:lnTo>
                  <a:pt x="0" y="3430587"/>
                </a:lnTo>
                <a:close/>
              </a:path>
            </a:pathLst>
          </a:custGeom>
          <a:noFill/>
          <a:extLst>
            <a:ext uri="{909E8E84-426E-40DD-AFC4-6F175D3DCCD1}">
              <a14:hiddenFill xmlns:a14="http://schemas.microsoft.com/office/drawing/2010/main">
                <a:solidFill>
                  <a:srgbClr val="FFFFFF"/>
                </a:solidFill>
              </a14:hiddenFill>
            </a:ext>
          </a:extLst>
        </p:spPr>
      </p:pic>
      <p:pic>
        <p:nvPicPr>
          <p:cNvPr id="4" name="Picture 4" descr="https://img.freepik.com/free-photo/close-up-of-finger-pointing-text-in-bible-close-up-of-man-reading-through-the-bible_38391-420.jpg?size=626&amp;ext=jpg">
            <a:extLst>
              <a:ext uri="{FF2B5EF4-FFF2-40B4-BE49-F238E27FC236}">
                <a16:creationId xmlns:a16="http://schemas.microsoft.com/office/drawing/2014/main" id="{AAF0DFA3-F562-40F6-A941-F6D9511D86F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011" r="27533"/>
          <a:stretch/>
        </p:blipFill>
        <p:spPr bwMode="auto">
          <a:xfrm>
            <a:off x="-4197" y="1"/>
            <a:ext cx="3476686" cy="3427413"/>
          </a:xfrm>
          <a:custGeom>
            <a:avLst/>
            <a:gdLst/>
            <a:ahLst/>
            <a:cxnLst/>
            <a:rect l="l" t="t" r="r" b="b"/>
            <a:pathLst>
              <a:path w="4635583" h="3427413">
                <a:moveTo>
                  <a:pt x="0" y="0"/>
                </a:moveTo>
                <a:lnTo>
                  <a:pt x="4635583" y="0"/>
                </a:lnTo>
                <a:lnTo>
                  <a:pt x="4635583" y="3427413"/>
                </a:lnTo>
                <a:lnTo>
                  <a:pt x="0" y="3427413"/>
                </a:lnTo>
                <a:close/>
              </a:path>
            </a:pathLst>
          </a:cu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851920" y="404664"/>
            <a:ext cx="4996111" cy="523220"/>
          </a:xfrm>
          <a:prstGeom prst="rect">
            <a:avLst/>
          </a:prstGeom>
        </p:spPr>
        <p:txBody>
          <a:bodyPr wrap="none">
            <a:spAutoFit/>
          </a:bodyPr>
          <a:lstStyle/>
          <a:p>
            <a:r>
              <a:rPr lang="ru-RU" sz="2800" b="1" u="sng" dirty="0">
                <a:effectLst>
                  <a:outerShdw blurRad="38100" dist="38100" dir="2700000" algn="tl">
                    <a:srgbClr val="000000">
                      <a:alpha val="43137"/>
                    </a:srgbClr>
                  </a:outerShdw>
                </a:effectLst>
              </a:rPr>
              <a:t>Читательская грамотность</a:t>
            </a:r>
            <a:endParaRPr lang="ru-RU" sz="2800" dirty="0"/>
          </a:p>
        </p:txBody>
      </p:sp>
      <p:sp>
        <p:nvSpPr>
          <p:cNvPr id="5" name="Прямоугольник 4"/>
          <p:cNvSpPr/>
          <p:nvPr/>
        </p:nvSpPr>
        <p:spPr>
          <a:xfrm>
            <a:off x="3851920" y="1698687"/>
            <a:ext cx="4572000" cy="3791872"/>
          </a:xfrm>
          <a:prstGeom prst="rect">
            <a:avLst/>
          </a:prstGeom>
        </p:spPr>
        <p:txBody>
          <a:bodyPr>
            <a:spAutoFit/>
          </a:bodyPr>
          <a:lstStyle/>
          <a:p>
            <a:pPr marL="0" indent="0" algn="just">
              <a:lnSpc>
                <a:spcPct val="110000"/>
              </a:lnSpc>
              <a:buNone/>
            </a:pPr>
            <a:r>
              <a:rPr lang="ru-RU" sz="2000" dirty="0">
                <a:latin typeface="Times New Roman" panose="02020603050405020304" pitchFamily="18" charset="0"/>
                <a:cs typeface="Times New Roman" panose="02020603050405020304" pitchFamily="18" charset="0"/>
              </a:rPr>
              <a:t>Базовое направление при развитии функциональной грамотности, так как прежде, чем выполнить задание, его сначала нужно ПРОЧИТАТЬ.  </a:t>
            </a:r>
          </a:p>
          <a:p>
            <a:pPr marL="0" indent="0" algn="just">
              <a:lnSpc>
                <a:spcPct val="110000"/>
              </a:lnSpc>
              <a:buNone/>
            </a:pPr>
            <a:r>
              <a:rPr lang="ru-RU" sz="2000" b="1" i="1" dirty="0">
                <a:latin typeface="Times New Roman" panose="02020603050405020304" pitchFamily="18" charset="0"/>
                <a:cs typeface="Times New Roman" panose="02020603050405020304" pitchFamily="18" charset="0"/>
              </a:rPr>
              <a:t>К отличительным особенностям </a:t>
            </a:r>
            <a:r>
              <a:rPr lang="ru-RU" sz="2000" dirty="0">
                <a:latin typeface="Times New Roman" panose="02020603050405020304" pitchFamily="18" charset="0"/>
                <a:cs typeface="Times New Roman" panose="02020603050405020304" pitchFamily="18" charset="0"/>
              </a:rPr>
              <a:t>текстов на формирование функционального чтения относятся:</a:t>
            </a:r>
          </a:p>
          <a:p>
            <a:pPr algn="just">
              <a:lnSpc>
                <a:spcPct val="110000"/>
              </a:lnSpc>
            </a:pPr>
            <a:r>
              <a:rPr lang="ru-RU" sz="2000" dirty="0">
                <a:latin typeface="Times New Roman" panose="02020603050405020304" pitchFamily="18" charset="0"/>
                <a:cs typeface="Times New Roman" panose="02020603050405020304" pitchFamily="18" charset="0"/>
              </a:rPr>
              <a:t>информация представленная в виде рисунков, схем, диаграмм,…;</a:t>
            </a:r>
          </a:p>
          <a:p>
            <a:pPr algn="just">
              <a:lnSpc>
                <a:spcPct val="110000"/>
              </a:lnSpc>
            </a:pPr>
            <a:r>
              <a:rPr lang="ru-RU" sz="2000" dirty="0">
                <a:latin typeface="Times New Roman" panose="02020603050405020304" pitchFamily="18" charset="0"/>
                <a:cs typeface="Times New Roman" panose="02020603050405020304" pitchFamily="18" charset="0"/>
              </a:rPr>
              <a:t>интегрированные задания;</a:t>
            </a:r>
          </a:p>
          <a:p>
            <a:pPr algn="just">
              <a:lnSpc>
                <a:spcPct val="110000"/>
              </a:lnSpc>
            </a:pPr>
            <a:r>
              <a:rPr lang="ru-RU" sz="2000" dirty="0">
                <a:latin typeface="Times New Roman" panose="02020603050405020304" pitchFamily="18" charset="0"/>
                <a:cs typeface="Times New Roman" panose="02020603050405020304" pitchFamily="18" charset="0"/>
              </a:rPr>
              <a:t>так называемые «несплошные тексты»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wsh5c"/>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Прямоугольник 1"/>
          <p:cNvSpPr/>
          <p:nvPr/>
        </p:nvSpPr>
        <p:spPr>
          <a:xfrm>
            <a:off x="2286000" y="-1464647"/>
            <a:ext cx="4572000" cy="8402300"/>
          </a:xfrm>
          <a:prstGeom prst="rect">
            <a:avLst/>
          </a:prstGeom>
        </p:spPr>
        <p:txBody>
          <a:bodyPr>
            <a:spAutoFit/>
          </a:bodyPr>
          <a:lstStyle/>
          <a:p>
            <a:endParaRPr lang="ru-RU" i="1" dirty="0"/>
          </a:p>
          <a:p>
            <a:endParaRPr lang="ru-RU" i="1" dirty="0"/>
          </a:p>
          <a:p>
            <a:endParaRPr lang="ru-RU" i="1" dirty="0"/>
          </a:p>
          <a:p>
            <a:endParaRPr lang="ru-RU" i="1" dirty="0"/>
          </a:p>
          <a:p>
            <a:endParaRPr lang="ru-RU" i="1" dirty="0"/>
          </a:p>
          <a:p>
            <a:endParaRPr lang="ru-RU" i="1" dirty="0"/>
          </a:p>
          <a:p>
            <a:r>
              <a:rPr lang="ru-RU" i="1" dirty="0"/>
              <a:t>Пример задания на развитие читательской грамотности на уроках английского языка в начальной школе. </a:t>
            </a:r>
            <a:r>
              <a:rPr lang="en-US" i="1" dirty="0"/>
              <a:t>(4 </a:t>
            </a:r>
            <a:r>
              <a:rPr lang="ru-RU" i="1" dirty="0"/>
              <a:t>класс</a:t>
            </a:r>
            <a:r>
              <a:rPr lang="en-US" i="1" dirty="0"/>
              <a:t>)</a:t>
            </a:r>
            <a:endParaRPr lang="ru-RU" dirty="0"/>
          </a:p>
          <a:p>
            <a:r>
              <a:rPr lang="en-US" dirty="0"/>
              <a:t> </a:t>
            </a:r>
            <a:endParaRPr lang="ru-RU" dirty="0"/>
          </a:p>
          <a:p>
            <a:r>
              <a:rPr lang="en-US" b="1" dirty="0"/>
              <a:t>My neighbor</a:t>
            </a:r>
            <a:endParaRPr lang="ru-RU" dirty="0"/>
          </a:p>
          <a:p>
            <a:r>
              <a:rPr lang="en-US" dirty="0"/>
              <a:t>My neighbor Jason is a baker. He is very busy. When he is not at the bakery, he is out having fun.</a:t>
            </a:r>
            <a:endParaRPr lang="ru-RU" dirty="0"/>
          </a:p>
          <a:p>
            <a:r>
              <a:rPr lang="en-US" dirty="0"/>
              <a:t>Every day Jason wakes up at 5 o’clock in the morning. He has breakfast and then he rides his bike to the bakery. When he gets there, he starts to make bread. His work is very hard. He works until 3 o’clock in the afternoon. Then he goes back home where he has lunch and rest for a while. In the evenings he sometimes goes to the cinema or meets his friends. On Wednesday he always does the shopping. On Sundays he always wakes up late and then reads a book or works in the garden. He usually goes to bed at 11 o’clock at night.</a:t>
            </a:r>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wsh5d"/>
          <p:cNvPicPr>
            <a:picLocks noChangeAspect="1" noChangeArrowheads="1"/>
          </p:cNvPicPr>
          <p:nvPr/>
        </p:nvPicPr>
        <p:blipFill>
          <a:blip r:embed="rId2"/>
          <a:srcRect/>
          <a:stretch>
            <a:fillRect/>
          </a:stretch>
        </p:blipFill>
        <p:spPr bwMode="auto">
          <a:xfrm>
            <a:off x="0" y="0"/>
            <a:ext cx="9144000" cy="6854825"/>
          </a:xfrm>
          <a:prstGeom prst="rect">
            <a:avLst/>
          </a:prstGeom>
          <a:noFill/>
        </p:spPr>
      </p:pic>
      <p:sp>
        <p:nvSpPr>
          <p:cNvPr id="2" name="Прямоугольник 1"/>
          <p:cNvSpPr/>
          <p:nvPr/>
        </p:nvSpPr>
        <p:spPr>
          <a:xfrm>
            <a:off x="2286000" y="1720840"/>
            <a:ext cx="4572000" cy="3416320"/>
          </a:xfrm>
          <a:prstGeom prst="rect">
            <a:avLst/>
          </a:prstGeom>
        </p:spPr>
        <p:txBody>
          <a:bodyPr>
            <a:spAutoFit/>
          </a:bodyPr>
          <a:lstStyle/>
          <a:p>
            <a:r>
              <a:rPr lang="ru-RU" b="1" dirty="0"/>
              <a:t>Задание</a:t>
            </a:r>
            <a:r>
              <a:rPr lang="en-US" b="1" dirty="0"/>
              <a:t> 1. </a:t>
            </a:r>
            <a:r>
              <a:rPr lang="ru-RU" b="1" i="1" dirty="0"/>
              <a:t>Понимание и анализ</a:t>
            </a:r>
            <a:endParaRPr lang="ru-RU" dirty="0"/>
          </a:p>
          <a:p>
            <a:r>
              <a:rPr lang="en-US" i="1" dirty="0"/>
              <a:t>What is this story about? </a:t>
            </a:r>
            <a:r>
              <a:rPr lang="ru-RU" i="1" dirty="0" err="1"/>
              <a:t>Choose</a:t>
            </a:r>
            <a:r>
              <a:rPr lang="ru-RU" i="1" dirty="0"/>
              <a:t> </a:t>
            </a:r>
            <a:r>
              <a:rPr lang="ru-RU" i="1" dirty="0" err="1"/>
              <a:t>the</a:t>
            </a:r>
            <a:r>
              <a:rPr lang="ru-RU" i="1" dirty="0"/>
              <a:t> </a:t>
            </a:r>
            <a:r>
              <a:rPr lang="ru-RU" i="1" dirty="0" err="1"/>
              <a:t>right</a:t>
            </a:r>
            <a:r>
              <a:rPr lang="ru-RU" i="1" dirty="0"/>
              <a:t> </a:t>
            </a:r>
            <a:r>
              <a:rPr lang="ru-RU" i="1" dirty="0" err="1"/>
              <a:t>answer</a:t>
            </a:r>
            <a:r>
              <a:rPr lang="ru-RU" i="1" dirty="0"/>
              <a:t>. (О чем этот рассказ? Выберите правильный ответ.)</a:t>
            </a:r>
            <a:endParaRPr lang="ru-RU" dirty="0"/>
          </a:p>
          <a:p>
            <a:pPr lvl="0"/>
            <a:r>
              <a:rPr lang="ru-RU" dirty="0" err="1"/>
              <a:t>the</a:t>
            </a:r>
            <a:r>
              <a:rPr lang="ru-RU" dirty="0"/>
              <a:t> </a:t>
            </a:r>
            <a:r>
              <a:rPr lang="ru-RU" dirty="0" err="1"/>
              <a:t>baker’s</a:t>
            </a:r>
            <a:r>
              <a:rPr lang="ru-RU" dirty="0"/>
              <a:t> </a:t>
            </a:r>
            <a:r>
              <a:rPr lang="ru-RU" dirty="0" err="1"/>
              <a:t>friend</a:t>
            </a:r>
            <a:endParaRPr lang="ru-RU" dirty="0"/>
          </a:p>
          <a:p>
            <a:pPr lvl="0"/>
            <a:r>
              <a:rPr lang="ru-RU" dirty="0" err="1"/>
              <a:t>the</a:t>
            </a:r>
            <a:r>
              <a:rPr lang="ru-RU" dirty="0"/>
              <a:t> </a:t>
            </a:r>
            <a:r>
              <a:rPr lang="ru-RU" dirty="0" err="1"/>
              <a:t>baker</a:t>
            </a:r>
            <a:endParaRPr lang="ru-RU" dirty="0"/>
          </a:p>
          <a:p>
            <a:pPr lvl="0"/>
            <a:r>
              <a:rPr lang="ru-RU" dirty="0" err="1"/>
              <a:t>the</a:t>
            </a:r>
            <a:r>
              <a:rPr lang="ru-RU" dirty="0"/>
              <a:t> </a:t>
            </a:r>
            <a:r>
              <a:rPr lang="ru-RU" dirty="0" err="1"/>
              <a:t>bakery</a:t>
            </a:r>
            <a:endParaRPr lang="ru-RU" dirty="0"/>
          </a:p>
          <a:p>
            <a:pPr lvl="0"/>
            <a:r>
              <a:rPr lang="ru-RU" dirty="0" err="1"/>
              <a:t>bakers</a:t>
            </a:r>
            <a:endParaRPr lang="ru-RU" dirty="0"/>
          </a:p>
          <a:p>
            <a:r>
              <a:rPr lang="ru-RU" i="1" dirty="0"/>
              <a:t>Цель задания:</a:t>
            </a:r>
            <a:r>
              <a:rPr lang="ru-RU" dirty="0"/>
              <a:t> обобщение и интерпретация. Определить основную идею короткого описательного текста.</a:t>
            </a:r>
          </a:p>
        </p:txBody>
      </p:sp>
    </p:spTree>
  </p:cSld>
  <p:clrMapOvr>
    <a:masterClrMapping/>
  </p:clrMapOvr>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188</TotalTime>
  <Words>1045</Words>
  <Application>Microsoft Office PowerPoint</Application>
  <PresentationFormat>Экран (4:3)</PresentationFormat>
  <Paragraphs>94</Paragraphs>
  <Slides>22</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22</vt:i4>
      </vt:variant>
    </vt:vector>
  </HeadingPairs>
  <TitlesOfParts>
    <vt:vector size="25" baseType="lpstr">
      <vt:lpstr>Arial</vt:lpstr>
      <vt:lpstr>Times New Roman</vt:lpstr>
      <vt:lpstr>Оформление по умолчанию</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Elena</dc:creator>
  <cp:lastModifiedBy>Пользователь</cp:lastModifiedBy>
  <cp:revision>17</cp:revision>
  <dcterms:created xsi:type="dcterms:W3CDTF">2013-08-24T07:45:19Z</dcterms:created>
  <dcterms:modified xsi:type="dcterms:W3CDTF">2022-04-12T11:51:57Z</dcterms:modified>
</cp:coreProperties>
</file>