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80" r:id="rId3"/>
    <p:sldId id="284" r:id="rId4"/>
    <p:sldId id="277" r:id="rId5"/>
    <p:sldId id="271" r:id="rId6"/>
    <p:sldId id="273" r:id="rId7"/>
    <p:sldId id="274" r:id="rId8"/>
    <p:sldId id="278" r:id="rId9"/>
    <p:sldId id="279" r:id="rId10"/>
    <p:sldId id="29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41" autoAdjust="0"/>
    <p:restoredTop sz="94660"/>
  </p:normalViewPr>
  <p:slideViewPr>
    <p:cSldViewPr>
      <p:cViewPr varScale="1">
        <p:scale>
          <a:sx n="108" d="100"/>
          <a:sy n="108" d="100"/>
        </p:scale>
        <p:origin x="172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01420F-80B8-455A-80B6-EDCCC21EFDE2}" type="doc">
      <dgm:prSet loTypeId="urn:microsoft.com/office/officeart/2005/8/layout/pyramid2" loCatId="pyramid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BBFF3666-37C7-4E8E-BFB4-16673A2C7C42}">
      <dgm:prSet/>
      <dgm:spPr>
        <a:solidFill>
          <a:srgbClr val="FFCCFF">
            <a:alpha val="90000"/>
          </a:srgbClr>
        </a:solidFill>
      </dgm:spPr>
      <dgm:t>
        <a:bodyPr/>
        <a:lstStyle/>
        <a:p>
          <a:pPr rtl="0"/>
          <a:r>
            <a:rPr lang="ru-RU" b="1" dirty="0">
              <a:solidFill>
                <a:schemeClr val="tx1"/>
              </a:solidFill>
            </a:rPr>
            <a:t>Принцип развивающего и воспитывающего обучения</a:t>
          </a:r>
        </a:p>
      </dgm:t>
    </dgm:pt>
    <dgm:pt modelId="{00F8A3A6-8C5D-4266-A6FF-2B3E999A26AB}" type="parTrans" cxnId="{1450559C-E580-4A1E-AF38-1740AC4C17F7}">
      <dgm:prSet/>
      <dgm:spPr/>
      <dgm:t>
        <a:bodyPr/>
        <a:lstStyle/>
        <a:p>
          <a:endParaRPr lang="ru-RU"/>
        </a:p>
      </dgm:t>
    </dgm:pt>
    <dgm:pt modelId="{D4BDCABE-F50A-4E44-A811-2E4D02E83E2A}" type="sibTrans" cxnId="{1450559C-E580-4A1E-AF38-1740AC4C17F7}">
      <dgm:prSet/>
      <dgm:spPr/>
      <dgm:t>
        <a:bodyPr/>
        <a:lstStyle/>
        <a:p>
          <a:endParaRPr lang="ru-RU"/>
        </a:p>
      </dgm:t>
    </dgm:pt>
    <dgm:pt modelId="{F10BC261-A7CB-4C9D-89D1-56211F5289F9}">
      <dgm:prSet/>
      <dgm:spPr>
        <a:solidFill>
          <a:srgbClr val="FFFF66">
            <a:alpha val="89804"/>
          </a:srgbClr>
        </a:solidFill>
      </dgm:spPr>
      <dgm:t>
        <a:bodyPr/>
        <a:lstStyle/>
        <a:p>
          <a:pPr rtl="0"/>
          <a:r>
            <a:rPr lang="ru-RU" b="1" dirty="0"/>
            <a:t>Принцип индивидуализации и дифференциации обучения</a:t>
          </a:r>
        </a:p>
      </dgm:t>
    </dgm:pt>
    <dgm:pt modelId="{E2266FAA-288D-445C-8F0C-3FA7CFC44E08}" type="parTrans" cxnId="{6E6CF9A0-8AE9-42A8-9EA2-E8F34B792501}">
      <dgm:prSet/>
      <dgm:spPr/>
      <dgm:t>
        <a:bodyPr/>
        <a:lstStyle/>
        <a:p>
          <a:endParaRPr lang="ru-RU"/>
        </a:p>
      </dgm:t>
    </dgm:pt>
    <dgm:pt modelId="{AAD68EB2-46A9-4928-B2E2-1750B3C8D799}" type="sibTrans" cxnId="{6E6CF9A0-8AE9-42A8-9EA2-E8F34B792501}">
      <dgm:prSet/>
      <dgm:spPr/>
      <dgm:t>
        <a:bodyPr/>
        <a:lstStyle/>
        <a:p>
          <a:endParaRPr lang="ru-RU"/>
        </a:p>
      </dgm:t>
    </dgm:pt>
    <dgm:pt modelId="{3642750C-3003-455C-B2B4-1A183E830E43}">
      <dgm:prSet custT="1"/>
      <dgm:spPr>
        <a:solidFill>
          <a:srgbClr val="99FF99">
            <a:alpha val="89804"/>
          </a:srgbClr>
        </a:solidFill>
      </dgm:spPr>
      <dgm:t>
        <a:bodyPr/>
        <a:lstStyle/>
        <a:p>
          <a:pPr rtl="0"/>
          <a:r>
            <a:rPr lang="ru-RU" sz="2600" dirty="0"/>
            <a:t> </a:t>
          </a:r>
          <a:r>
            <a:rPr lang="ru-RU" sz="2400" b="1" dirty="0"/>
            <a:t>Принцип учёта возрастных особенностей</a:t>
          </a:r>
        </a:p>
      </dgm:t>
    </dgm:pt>
    <dgm:pt modelId="{3E9E514D-97FD-4E97-9906-825420978ACD}" type="parTrans" cxnId="{AC934006-87C8-4253-9FE1-850353AB2D42}">
      <dgm:prSet/>
      <dgm:spPr/>
      <dgm:t>
        <a:bodyPr/>
        <a:lstStyle/>
        <a:p>
          <a:endParaRPr lang="ru-RU"/>
        </a:p>
      </dgm:t>
    </dgm:pt>
    <dgm:pt modelId="{E82CED47-BFF2-40C5-B023-76E130E775DC}" type="sibTrans" cxnId="{AC934006-87C8-4253-9FE1-850353AB2D42}">
      <dgm:prSet/>
      <dgm:spPr/>
      <dgm:t>
        <a:bodyPr/>
        <a:lstStyle/>
        <a:p>
          <a:endParaRPr lang="ru-RU"/>
        </a:p>
      </dgm:t>
    </dgm:pt>
    <dgm:pt modelId="{B37496ED-8CD6-41D4-9D2B-32D0D45DE565}" type="pres">
      <dgm:prSet presAssocID="{9D01420F-80B8-455A-80B6-EDCCC21EFDE2}" presName="compositeShape" presStyleCnt="0">
        <dgm:presLayoutVars>
          <dgm:dir/>
          <dgm:resizeHandles/>
        </dgm:presLayoutVars>
      </dgm:prSet>
      <dgm:spPr/>
    </dgm:pt>
    <dgm:pt modelId="{D17DAE97-CDCA-45F3-AA70-3525BE686701}" type="pres">
      <dgm:prSet presAssocID="{9D01420F-80B8-455A-80B6-EDCCC21EFDE2}" presName="pyramid" presStyleLbl="node1" presStyleIdx="0" presStyleCnt="1"/>
      <dgm:spPr/>
    </dgm:pt>
    <dgm:pt modelId="{BC6C12B8-B53C-43BB-A8BC-0A7FC0773843}" type="pres">
      <dgm:prSet presAssocID="{9D01420F-80B8-455A-80B6-EDCCC21EFDE2}" presName="theList" presStyleCnt="0"/>
      <dgm:spPr/>
    </dgm:pt>
    <dgm:pt modelId="{2B555642-EB84-4163-B904-E1F1CC339AE9}" type="pres">
      <dgm:prSet presAssocID="{BBFF3666-37C7-4E8E-BFB4-16673A2C7C42}" presName="aNode" presStyleLbl="fgAcc1" presStyleIdx="0" presStyleCnt="3" custScaleX="144333" custLinFactNeighborX="16493" custLinFactNeighborY="-15703">
        <dgm:presLayoutVars>
          <dgm:bulletEnabled val="1"/>
        </dgm:presLayoutVars>
      </dgm:prSet>
      <dgm:spPr/>
    </dgm:pt>
    <dgm:pt modelId="{08A87BEE-81C5-4B6A-95B9-1A80BFCCBDB4}" type="pres">
      <dgm:prSet presAssocID="{BBFF3666-37C7-4E8E-BFB4-16673A2C7C42}" presName="aSpace" presStyleCnt="0"/>
      <dgm:spPr/>
    </dgm:pt>
    <dgm:pt modelId="{6993937E-03CE-4395-819F-05E2031FE829}" type="pres">
      <dgm:prSet presAssocID="{F10BC261-A7CB-4C9D-89D1-56211F5289F9}" presName="aNode" presStyleLbl="fgAcc1" presStyleIdx="1" presStyleCnt="3" custScaleX="145795" custLinFactNeighborX="17224" custLinFactNeighborY="10197">
        <dgm:presLayoutVars>
          <dgm:bulletEnabled val="1"/>
        </dgm:presLayoutVars>
      </dgm:prSet>
      <dgm:spPr/>
    </dgm:pt>
    <dgm:pt modelId="{8E60D9EE-6F38-4D8F-9D9F-4C611F089899}" type="pres">
      <dgm:prSet presAssocID="{F10BC261-A7CB-4C9D-89D1-56211F5289F9}" presName="aSpace" presStyleCnt="0"/>
      <dgm:spPr/>
    </dgm:pt>
    <dgm:pt modelId="{A75767E7-C2A3-40EB-BF3D-1831068E4926}" type="pres">
      <dgm:prSet presAssocID="{3642750C-3003-455C-B2B4-1A183E830E43}" presName="aNode" presStyleLbl="fgAcc1" presStyleIdx="2" presStyleCnt="3" custScaleX="149979" custScaleY="76852" custLinFactNeighborX="19316" custLinFactNeighborY="36098">
        <dgm:presLayoutVars>
          <dgm:bulletEnabled val="1"/>
        </dgm:presLayoutVars>
      </dgm:prSet>
      <dgm:spPr/>
    </dgm:pt>
    <dgm:pt modelId="{5C670447-47F3-4B8B-BF33-CE15F94F5D1A}" type="pres">
      <dgm:prSet presAssocID="{3642750C-3003-455C-B2B4-1A183E830E43}" presName="aSpace" presStyleCnt="0"/>
      <dgm:spPr/>
    </dgm:pt>
  </dgm:ptLst>
  <dgm:cxnLst>
    <dgm:cxn modelId="{AC934006-87C8-4253-9FE1-850353AB2D42}" srcId="{9D01420F-80B8-455A-80B6-EDCCC21EFDE2}" destId="{3642750C-3003-455C-B2B4-1A183E830E43}" srcOrd="2" destOrd="0" parTransId="{3E9E514D-97FD-4E97-9906-825420978ACD}" sibTransId="{E82CED47-BFF2-40C5-B023-76E130E775DC}"/>
    <dgm:cxn modelId="{4782D23E-02C0-4433-BA98-F4AA0D5B4666}" type="presOf" srcId="{9D01420F-80B8-455A-80B6-EDCCC21EFDE2}" destId="{B37496ED-8CD6-41D4-9D2B-32D0D45DE565}" srcOrd="0" destOrd="0" presId="urn:microsoft.com/office/officeart/2005/8/layout/pyramid2"/>
    <dgm:cxn modelId="{8B083E40-D9F9-4B38-8B64-F2AA7147FCCB}" type="presOf" srcId="{3642750C-3003-455C-B2B4-1A183E830E43}" destId="{A75767E7-C2A3-40EB-BF3D-1831068E4926}" srcOrd="0" destOrd="0" presId="urn:microsoft.com/office/officeart/2005/8/layout/pyramid2"/>
    <dgm:cxn modelId="{91C01280-E31F-4B05-B4FF-5E1F66C5FF62}" type="presOf" srcId="{BBFF3666-37C7-4E8E-BFB4-16673A2C7C42}" destId="{2B555642-EB84-4163-B904-E1F1CC339AE9}" srcOrd="0" destOrd="0" presId="urn:microsoft.com/office/officeart/2005/8/layout/pyramid2"/>
    <dgm:cxn modelId="{1450559C-E580-4A1E-AF38-1740AC4C17F7}" srcId="{9D01420F-80B8-455A-80B6-EDCCC21EFDE2}" destId="{BBFF3666-37C7-4E8E-BFB4-16673A2C7C42}" srcOrd="0" destOrd="0" parTransId="{00F8A3A6-8C5D-4266-A6FF-2B3E999A26AB}" sibTransId="{D4BDCABE-F50A-4E44-A811-2E4D02E83E2A}"/>
    <dgm:cxn modelId="{6E6CF9A0-8AE9-42A8-9EA2-E8F34B792501}" srcId="{9D01420F-80B8-455A-80B6-EDCCC21EFDE2}" destId="{F10BC261-A7CB-4C9D-89D1-56211F5289F9}" srcOrd="1" destOrd="0" parTransId="{E2266FAA-288D-445C-8F0C-3FA7CFC44E08}" sibTransId="{AAD68EB2-46A9-4928-B2E2-1750B3C8D799}"/>
    <dgm:cxn modelId="{6453B6D6-CB65-44E6-AE70-4A074C9294A0}" type="presOf" srcId="{F10BC261-A7CB-4C9D-89D1-56211F5289F9}" destId="{6993937E-03CE-4395-819F-05E2031FE829}" srcOrd="0" destOrd="0" presId="urn:microsoft.com/office/officeart/2005/8/layout/pyramid2"/>
    <dgm:cxn modelId="{1C0A25C1-BC75-4FAA-89D1-3F45FE087202}" type="presParOf" srcId="{B37496ED-8CD6-41D4-9D2B-32D0D45DE565}" destId="{D17DAE97-CDCA-45F3-AA70-3525BE686701}" srcOrd="0" destOrd="0" presId="urn:microsoft.com/office/officeart/2005/8/layout/pyramid2"/>
    <dgm:cxn modelId="{965D15C8-93B0-4B22-B113-FD01D04F71B8}" type="presParOf" srcId="{B37496ED-8CD6-41D4-9D2B-32D0D45DE565}" destId="{BC6C12B8-B53C-43BB-A8BC-0A7FC0773843}" srcOrd="1" destOrd="0" presId="urn:microsoft.com/office/officeart/2005/8/layout/pyramid2"/>
    <dgm:cxn modelId="{5F705F99-880E-4AB7-B91B-ABD3C5016394}" type="presParOf" srcId="{BC6C12B8-B53C-43BB-A8BC-0A7FC0773843}" destId="{2B555642-EB84-4163-B904-E1F1CC339AE9}" srcOrd="0" destOrd="0" presId="urn:microsoft.com/office/officeart/2005/8/layout/pyramid2"/>
    <dgm:cxn modelId="{59A982BB-7FCD-448D-AB85-BCD3B2F97B59}" type="presParOf" srcId="{BC6C12B8-B53C-43BB-A8BC-0A7FC0773843}" destId="{08A87BEE-81C5-4B6A-95B9-1A80BFCCBDB4}" srcOrd="1" destOrd="0" presId="urn:microsoft.com/office/officeart/2005/8/layout/pyramid2"/>
    <dgm:cxn modelId="{90C7EBDA-E534-401F-99B4-CD9B2654908B}" type="presParOf" srcId="{BC6C12B8-B53C-43BB-A8BC-0A7FC0773843}" destId="{6993937E-03CE-4395-819F-05E2031FE829}" srcOrd="2" destOrd="0" presId="urn:microsoft.com/office/officeart/2005/8/layout/pyramid2"/>
    <dgm:cxn modelId="{9AE3AD8D-6AB6-429A-8134-52A3F4D29008}" type="presParOf" srcId="{BC6C12B8-B53C-43BB-A8BC-0A7FC0773843}" destId="{8E60D9EE-6F38-4D8F-9D9F-4C611F089899}" srcOrd="3" destOrd="0" presId="urn:microsoft.com/office/officeart/2005/8/layout/pyramid2"/>
    <dgm:cxn modelId="{372DEC24-71D6-40C2-B4C5-A8575D43D744}" type="presParOf" srcId="{BC6C12B8-B53C-43BB-A8BC-0A7FC0773843}" destId="{A75767E7-C2A3-40EB-BF3D-1831068E4926}" srcOrd="4" destOrd="0" presId="urn:microsoft.com/office/officeart/2005/8/layout/pyramid2"/>
    <dgm:cxn modelId="{502BB9B4-741B-4949-A00F-23AD6EAD4A38}" type="presParOf" srcId="{BC6C12B8-B53C-43BB-A8BC-0A7FC0773843}" destId="{5C670447-47F3-4B8B-BF33-CE15F94F5D1A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7DAE97-CDCA-45F3-AA70-3525BE686701}">
      <dsp:nvSpPr>
        <dsp:cNvPr id="0" name=""/>
        <dsp:cNvSpPr/>
      </dsp:nvSpPr>
      <dsp:spPr>
        <a:xfrm>
          <a:off x="692651" y="0"/>
          <a:ext cx="5214973" cy="521497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555642-EB84-4163-B904-E1F1CC339AE9}">
      <dsp:nvSpPr>
        <dsp:cNvPr id="0" name=""/>
        <dsp:cNvSpPr/>
      </dsp:nvSpPr>
      <dsp:spPr>
        <a:xfrm>
          <a:off x="3107821" y="497064"/>
          <a:ext cx="4892503" cy="1326151"/>
        </a:xfrm>
        <a:prstGeom prst="roundRect">
          <a:avLst/>
        </a:prstGeom>
        <a:solidFill>
          <a:srgbClr val="FFCCFF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solidFill>
                <a:schemeClr val="tx1"/>
              </a:solidFill>
            </a:rPr>
            <a:t>Принцип развивающего и воспитывающего обучения</a:t>
          </a:r>
        </a:p>
      </dsp:txBody>
      <dsp:txXfrm>
        <a:off x="3172558" y="561801"/>
        <a:ext cx="4763029" cy="1196677"/>
      </dsp:txXfrm>
    </dsp:sp>
    <dsp:sp modelId="{6993937E-03CE-4395-819F-05E2031FE829}">
      <dsp:nvSpPr>
        <dsp:cNvPr id="0" name=""/>
        <dsp:cNvSpPr/>
      </dsp:nvSpPr>
      <dsp:spPr>
        <a:xfrm>
          <a:off x="3107821" y="2031918"/>
          <a:ext cx="4942061" cy="1326151"/>
        </a:xfrm>
        <a:prstGeom prst="roundRect">
          <a:avLst/>
        </a:prstGeom>
        <a:solidFill>
          <a:srgbClr val="FFFF66">
            <a:alpha val="89804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/>
            <a:t>Принцип индивидуализации и дифференциации обучения</a:t>
          </a:r>
        </a:p>
      </dsp:txBody>
      <dsp:txXfrm>
        <a:off x="3172558" y="2096655"/>
        <a:ext cx="4812587" cy="1196677"/>
      </dsp:txXfrm>
    </dsp:sp>
    <dsp:sp modelId="{A75767E7-C2A3-40EB-BF3D-1831068E4926}">
      <dsp:nvSpPr>
        <dsp:cNvPr id="0" name=""/>
        <dsp:cNvSpPr/>
      </dsp:nvSpPr>
      <dsp:spPr>
        <a:xfrm>
          <a:off x="3107821" y="3566775"/>
          <a:ext cx="5083887" cy="1019174"/>
        </a:xfrm>
        <a:prstGeom prst="roundRect">
          <a:avLst/>
        </a:prstGeom>
        <a:solidFill>
          <a:srgbClr val="99FF99">
            <a:alpha val="89804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/>
            <a:t> </a:t>
          </a:r>
          <a:r>
            <a:rPr lang="ru-RU" sz="2400" b="1" kern="1200" dirty="0"/>
            <a:t>Принцип учёта возрастных особенностей</a:t>
          </a:r>
        </a:p>
      </dsp:txBody>
      <dsp:txXfrm>
        <a:off x="3157573" y="3616527"/>
        <a:ext cx="4984383" cy="9196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A6D115D-9DEE-4DC5-A2FE-A5E9FBAE6BC1}" type="datetimeFigureOut">
              <a:rPr lang="ru-RU"/>
              <a:pPr>
                <a:defRPr/>
              </a:pPr>
              <a:t>05.11.2020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27985CB-78F9-44B3-BC7B-D41DB918E9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6001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F8772-4D81-483E-8A62-08DE54023E2F}" type="datetimeFigureOut">
              <a:rPr lang="ru-RU"/>
              <a:pPr>
                <a:defRPr/>
              </a:pPr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2A554-D600-4AD3-9548-27B479E8D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81D4-EF0D-4ADC-9196-53210675FDB8}" type="datetimeFigureOut">
              <a:rPr lang="ru-RU"/>
              <a:pPr>
                <a:defRPr/>
              </a:pPr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33530-3068-4AD2-A6D9-121B949DB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4BB0E-EB12-49AC-B154-70E4655244AD}" type="datetimeFigureOut">
              <a:rPr lang="ru-RU"/>
              <a:pPr>
                <a:defRPr/>
              </a:pPr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7AF6A-9B83-4AD0-A52E-8F4783655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8A124-01CD-4017-820A-68C00F96B065}" type="datetimeFigureOut">
              <a:rPr lang="ru-RU"/>
              <a:pPr>
                <a:defRPr/>
              </a:pPr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F397D-F93B-41C6-92A4-AB7EC02C7C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262D5-269D-434A-93F4-4F0B3CA6C039}" type="datetimeFigureOut">
              <a:rPr lang="ru-RU"/>
              <a:pPr>
                <a:defRPr/>
              </a:pPr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B09E9-A1C0-4AD0-BA98-406AE9BFFB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72E4D-86AD-4ADA-A008-7E6BEC27E499}" type="datetimeFigureOut">
              <a:rPr lang="ru-RU"/>
              <a:pPr>
                <a:defRPr/>
              </a:pPr>
              <a:t>05.11.2020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99561-9D3A-4542-B36F-FD09E6537D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16907-0A21-410B-B12C-50099F7D741E}" type="datetimeFigureOut">
              <a:rPr lang="ru-RU"/>
              <a:pPr>
                <a:defRPr/>
              </a:pPr>
              <a:t>05.11.2020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5D1DB-0D2E-4099-AC34-A26CF60767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E78DF-4500-47D4-9A0E-599131033478}" type="datetimeFigureOut">
              <a:rPr lang="ru-RU"/>
              <a:pPr>
                <a:defRPr/>
              </a:pPr>
              <a:t>05.11.2020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CFFE7-12DF-462D-8390-BFDA0BDAFD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D1FF9-1E8E-49D2-BFA0-68F01574FA2F}" type="datetimeFigureOut">
              <a:rPr lang="ru-RU"/>
              <a:pPr>
                <a:defRPr/>
              </a:pPr>
              <a:t>05.11.2020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5D952-D2AD-4097-91F4-4E505AAB83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C4AAF-44D4-4642-979C-1B87C8FD9BCC}" type="datetimeFigureOut">
              <a:rPr lang="ru-RU"/>
              <a:pPr>
                <a:defRPr/>
              </a:pPr>
              <a:t>05.11.2020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D8EE8-87C5-43B7-8EB0-9D06A404B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F15A0-D386-4D99-9719-8F3395FA883B}" type="datetimeFigureOut">
              <a:rPr lang="ru-RU"/>
              <a:pPr>
                <a:defRPr/>
              </a:pPr>
              <a:t>05.11.2020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64C5C-66A4-4C1D-BEA7-85FC017C66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33C88C-9933-44A8-B42B-C440A404152E}" type="datetimeFigureOut">
              <a:rPr lang="ru-RU"/>
              <a:pPr>
                <a:defRPr/>
              </a:pPr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2A2063B-2875-4C7D-86A9-015A3DA555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685800" y="333375"/>
            <a:ext cx="7772400" cy="3267075"/>
          </a:xfrm>
        </p:spPr>
        <p:txBody>
          <a:bodyPr/>
          <a:lstStyle/>
          <a:p>
            <a:pPr eaLnBrk="1" hangingPunct="1"/>
            <a:br>
              <a:rPr lang="ru-RU" sz="2000" dirty="0"/>
            </a:br>
            <a:r>
              <a:rPr lang="ru-RU" sz="4800" dirty="0">
                <a:solidFill>
                  <a:srgbClr val="FF0000"/>
                </a:solidFill>
              </a:rPr>
              <a:t>«Особенности работы педагога с одарёнными детьми» (из опыта работы)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188" y="3886200"/>
            <a:ext cx="5113337" cy="1752600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rgbClr val="002060"/>
                </a:solidFill>
              </a:rPr>
              <a:t>Выступление на заседании методического объединения.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rgbClr val="002060"/>
                </a:solidFill>
              </a:rPr>
              <a:t>Учитель </a:t>
            </a:r>
            <a:r>
              <a:rPr lang="ru-RU" dirty="0" err="1">
                <a:solidFill>
                  <a:srgbClr val="002060"/>
                </a:solidFill>
              </a:rPr>
              <a:t>кубановедения</a:t>
            </a:r>
            <a:r>
              <a:rPr lang="ru-RU" dirty="0">
                <a:solidFill>
                  <a:srgbClr val="002060"/>
                </a:solidFill>
              </a:rPr>
              <a:t> МБОУ СОШ №11 им .И. </a:t>
            </a:r>
            <a:r>
              <a:rPr lang="ru-RU" dirty="0" err="1">
                <a:solidFill>
                  <a:srgbClr val="002060"/>
                </a:solidFill>
              </a:rPr>
              <a:t>И.Гармаша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ст.Старолеушковской</a:t>
            </a:r>
            <a:r>
              <a:rPr lang="ru-RU" dirty="0">
                <a:solidFill>
                  <a:srgbClr val="002060"/>
                </a:solidFill>
              </a:rPr>
              <a:t> Силуянова Л.Ю.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4071942"/>
            <a:ext cx="2757488" cy="221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Grp="1"/>
          </p:cNvSpPr>
          <p:nvPr>
            <p:ph type="title"/>
          </p:nvPr>
        </p:nvSpPr>
        <p:spPr>
          <a:xfrm>
            <a:off x="539750" y="1844675"/>
            <a:ext cx="8229600" cy="3313113"/>
          </a:xfrm>
        </p:spPr>
        <p:txBody>
          <a:bodyPr/>
          <a:lstStyle/>
          <a:p>
            <a:br>
              <a:rPr lang="ru-RU" sz="4000" dirty="0"/>
            </a:br>
            <a:r>
              <a:rPr lang="ru-RU" sz="4000" dirty="0">
                <a:solidFill>
                  <a:srgbClr val="FF0000"/>
                </a:solidFill>
              </a:rPr>
              <a:t>Одарённость</a:t>
            </a:r>
            <a:r>
              <a:rPr lang="ru-RU" sz="4000" dirty="0"/>
              <a:t> – это не только подарок судьбы для отмеченных ею, но ещё и испытание духа. </a:t>
            </a:r>
            <a:br>
              <a:rPr lang="ru-RU" sz="4000" dirty="0"/>
            </a:br>
            <a:r>
              <a:rPr lang="ru-RU" sz="4000" dirty="0"/>
              <a:t>И потому, давайте будем терпеливы и бережны.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78325"/>
          </a:xfrm>
        </p:spPr>
        <p:txBody>
          <a:bodyPr/>
          <a:lstStyle/>
          <a:p>
            <a:pPr eaLnBrk="1" hangingPunct="1"/>
            <a:r>
              <a:rPr lang="ru-RU"/>
              <a:t>«Одаренность - есть проявление творческого потенциала человека»</a:t>
            </a:r>
            <a:br>
              <a:rPr lang="ru-RU"/>
            </a:br>
            <a:r>
              <a:rPr lang="ru-RU"/>
              <a:t>                    </a:t>
            </a:r>
            <a:r>
              <a:rPr lang="ru-RU" sz="3600"/>
              <a:t>А.М.Матюшкин</a:t>
            </a:r>
            <a:endParaRPr lang="ru-RU"/>
          </a:p>
        </p:txBody>
      </p:sp>
      <p:pic>
        <p:nvPicPr>
          <p:cNvPr id="24578" name="Рисунок 3" descr="ьол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342900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1"/>
          <p:cNvSpPr>
            <a:spLocks noChangeArrowheads="1"/>
          </p:cNvSpPr>
          <p:nvPr/>
        </p:nvSpPr>
        <p:spPr bwMode="auto">
          <a:xfrm>
            <a:off x="539750" y="620713"/>
            <a:ext cx="8064500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Одаренность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—  системное, развивающееся в течение жизни качество психики, которое определяет возможность достижения человеком более высоких, незаурядных результатов в одном или нескольких видах деятельности по сравнению с другими людьми. 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Одаренный ребенок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— это ребенок, который выделяется яркими, очевидными, иногда выдающимися достижениями (или имеет внутренние предпосылки для таких достижений) в том или ином виде деятельности. 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00B050"/>
                </a:solidFill>
              </a:rPr>
              <a:t>Формы выявления одарённых детей</a:t>
            </a:r>
            <a:r>
              <a:rPr lang="ru-RU" dirty="0"/>
              <a:t>: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наблюдение;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общение с родителями;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работа психолога: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br>
              <a:rPr lang="ru-RU" dirty="0"/>
            </a:br>
            <a:r>
              <a:rPr lang="ru-RU" dirty="0"/>
              <a:t>беседа  анкетирование   тестирование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/>
              <a:t>                      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олимпиады, фестивали, конкурсы, соревнования,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научно – практические конференции.</a:t>
            </a:r>
          </a:p>
        </p:txBody>
      </p:sp>
      <p:sp>
        <p:nvSpPr>
          <p:cNvPr id="32771" name="Oval 5"/>
          <p:cNvSpPr>
            <a:spLocks noChangeArrowheads="1"/>
          </p:cNvSpPr>
          <p:nvPr/>
        </p:nvSpPr>
        <p:spPr bwMode="auto">
          <a:xfrm>
            <a:off x="5111750" y="3325813"/>
            <a:ext cx="2519363" cy="719137"/>
          </a:xfrm>
          <a:prstGeom prst="ellips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2772" name="Oval 6"/>
          <p:cNvSpPr>
            <a:spLocks noChangeArrowheads="1"/>
          </p:cNvSpPr>
          <p:nvPr/>
        </p:nvSpPr>
        <p:spPr bwMode="auto">
          <a:xfrm>
            <a:off x="2266950" y="3298825"/>
            <a:ext cx="2665413" cy="719138"/>
          </a:xfrm>
          <a:prstGeom prst="ellips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2773" name="Oval 7"/>
          <p:cNvSpPr>
            <a:spLocks noChangeArrowheads="1"/>
          </p:cNvSpPr>
          <p:nvPr/>
        </p:nvSpPr>
        <p:spPr bwMode="auto">
          <a:xfrm>
            <a:off x="757238" y="3298825"/>
            <a:ext cx="1296987" cy="719138"/>
          </a:xfrm>
          <a:prstGeom prst="ellips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2774" name="Line 8"/>
          <p:cNvSpPr>
            <a:spLocks noChangeShapeType="1"/>
          </p:cNvSpPr>
          <p:nvPr/>
        </p:nvSpPr>
        <p:spPr bwMode="auto">
          <a:xfrm flipH="1">
            <a:off x="1982788" y="2960688"/>
            <a:ext cx="71437" cy="604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75" name="Line 9"/>
          <p:cNvSpPr>
            <a:spLocks noChangeShapeType="1"/>
          </p:cNvSpPr>
          <p:nvPr/>
        </p:nvSpPr>
        <p:spPr bwMode="auto">
          <a:xfrm>
            <a:off x="2806700" y="2965450"/>
            <a:ext cx="792163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76" name="Line 10"/>
          <p:cNvSpPr>
            <a:spLocks noChangeShapeType="1"/>
          </p:cNvSpPr>
          <p:nvPr/>
        </p:nvSpPr>
        <p:spPr bwMode="auto">
          <a:xfrm>
            <a:off x="4211638" y="2838450"/>
            <a:ext cx="14398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8858250" cy="7254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b="1" dirty="0">
                <a:solidFill>
                  <a:srgbClr val="00B050"/>
                </a:solidFill>
              </a:rPr>
              <a:t>Принципы обучения интеллектуально одарённых учащихся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28596" y="1142984"/>
          <a:ext cx="8229600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01625" y="1412875"/>
            <a:ext cx="8504238" cy="4968875"/>
          </a:xfrm>
        </p:spPr>
        <p:txBody>
          <a:bodyPr rtlCol="0">
            <a:noAutofit/>
          </a:bodyPr>
          <a:lstStyle/>
          <a:p>
            <a:pPr marL="0" indent="432000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8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8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8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8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8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32000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8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Игровые формы организации обучения: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ролевая игра, имитационная игра, деловая игра, организационно -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деятельностная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игра.</a:t>
            </a:r>
          </a:p>
          <a:p>
            <a:pPr marL="0" indent="432000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8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Дискуссионные формы организации обучения: 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беседа, интеллектуальная разминка, групповое интервью, групповая дискуссия, круглый стол, мозговой штурм.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1800" dirty="0"/>
          </a:p>
        </p:txBody>
      </p:sp>
      <p:sp>
        <p:nvSpPr>
          <p:cNvPr id="37890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/>
          <a:lstStyle/>
          <a:p>
            <a:pPr eaLnBrk="1" hangingPunct="1"/>
            <a:r>
              <a:rPr lang="ru-RU" sz="2400" dirty="0">
                <a:solidFill>
                  <a:srgbClr val="00B050"/>
                </a:solidFill>
                <a:latin typeface="Arial Black" pitchFamily="34" charset="0"/>
                <a:cs typeface="Times New Roman" pitchFamily="18" charset="0"/>
              </a:rPr>
              <a:t>Виды активных форм организации обучения интеллектуально одаренных </a:t>
            </a:r>
            <a:r>
              <a:rPr lang="ru-RU" sz="2400" dirty="0" err="1">
                <a:solidFill>
                  <a:srgbClr val="00B050"/>
                </a:solidFill>
                <a:latin typeface="Arial Black" pitchFamily="34" charset="0"/>
                <a:cs typeface="Times New Roman" pitchFamily="18" charset="0"/>
              </a:rPr>
              <a:t>учащихся,используемых</a:t>
            </a:r>
            <a:r>
              <a:rPr lang="ru-RU" sz="2400" dirty="0">
                <a:solidFill>
                  <a:srgbClr val="00B050"/>
                </a:solidFill>
                <a:latin typeface="Arial Black" pitchFamily="34" charset="0"/>
                <a:cs typeface="Times New Roman" pitchFamily="18" charset="0"/>
              </a:rPr>
              <a:t> в работе на уроках </a:t>
            </a:r>
            <a:br>
              <a:rPr lang="ru-RU" sz="2400" dirty="0">
                <a:solidFill>
                  <a:srgbClr val="00B05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400" dirty="0" err="1">
                <a:solidFill>
                  <a:srgbClr val="00B050"/>
                </a:solidFill>
                <a:latin typeface="Arial Black" pitchFamily="34" charset="0"/>
                <a:cs typeface="Times New Roman" pitchFamily="18" charset="0"/>
              </a:rPr>
              <a:t>кубановедения</a:t>
            </a:r>
            <a:r>
              <a:rPr lang="ru-RU" sz="2400">
                <a:solidFill>
                  <a:srgbClr val="00B050"/>
                </a:solidFill>
                <a:latin typeface="Arial Black" pitchFamily="34" charset="0"/>
                <a:cs typeface="Times New Roman" pitchFamily="18" charset="0"/>
              </a:rPr>
              <a:t>:</a:t>
            </a:r>
            <a:endParaRPr lang="ru-RU" sz="2400" dirty="0">
              <a:solidFill>
                <a:srgbClr val="00B05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>
          <a:xfrm>
            <a:off x="301625" y="142875"/>
            <a:ext cx="8534400" cy="1270000"/>
          </a:xfrm>
        </p:spPr>
        <p:txBody>
          <a:bodyPr/>
          <a:lstStyle/>
          <a:p>
            <a:pPr eaLnBrk="1" hangingPunct="1"/>
            <a:br>
              <a:rPr lang="ru-RU" sz="3200"/>
            </a:br>
            <a:r>
              <a:rPr lang="ru-RU" sz="1800" b="1">
                <a:solidFill>
                  <a:srgbClr val="C00000"/>
                </a:solidFill>
              </a:rPr>
              <a:t>Формы работы по обучению интеллектуально одаренных детей в условиях общеобразовательной школы</a:t>
            </a:r>
            <a:br>
              <a:rPr lang="ru-RU" sz="1800">
                <a:solidFill>
                  <a:srgbClr val="C00000"/>
                </a:solidFill>
              </a:rPr>
            </a:br>
            <a:endParaRPr lang="ru-RU" sz="1800">
              <a:solidFill>
                <a:srgbClr val="C00000"/>
              </a:solidFill>
            </a:endParaRPr>
          </a:p>
        </p:txBody>
      </p:sp>
      <p:sp>
        <p:nvSpPr>
          <p:cNvPr id="38914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900"/>
              <a:t> </a:t>
            </a:r>
          </a:p>
          <a:p>
            <a:pPr eaLnBrk="1" hangingPunct="1"/>
            <a:r>
              <a:rPr lang="ru-RU" sz="2000"/>
              <a:t>индивидуальный подход на уроках, использование в практике элементов дифференцированного обучения;</a:t>
            </a:r>
          </a:p>
          <a:p>
            <a:pPr eaLnBrk="1" hangingPunct="1"/>
            <a:r>
              <a:rPr lang="ru-RU" sz="2000"/>
              <a:t>активные формы обучения</a:t>
            </a:r>
          </a:p>
          <a:p>
            <a:pPr eaLnBrk="1" hangingPunct="1"/>
            <a:r>
              <a:rPr lang="ru-RU" sz="2000"/>
              <a:t> дополнительные занятия с одарёнными детьми по предметам;</a:t>
            </a:r>
          </a:p>
          <a:p>
            <a:pPr eaLnBrk="1" hangingPunct="1"/>
            <a:r>
              <a:rPr lang="ru-RU" sz="2000"/>
              <a:t>участие в школьных и муниципальных олимпиадах;</a:t>
            </a:r>
          </a:p>
          <a:p>
            <a:pPr eaLnBrk="1" hangingPunct="1"/>
            <a:r>
              <a:rPr lang="ru-RU" sz="2000"/>
              <a:t>проектная деятельность обучающихся;</a:t>
            </a:r>
          </a:p>
          <a:p>
            <a:pPr eaLnBrk="1" hangingPunct="1"/>
            <a:r>
              <a:rPr lang="ru-RU" sz="2000"/>
              <a:t>научно-исследовательская деятельность  обучающихся;</a:t>
            </a:r>
          </a:p>
          <a:p>
            <a:pPr eaLnBrk="1" hangingPunct="1"/>
            <a:r>
              <a:rPr lang="ru-RU" sz="2000"/>
              <a:t>посещение предметных и творческих кружков, внеклассных мероприятий;</a:t>
            </a:r>
          </a:p>
          <a:p>
            <a:pPr eaLnBrk="1" hangingPunct="1"/>
            <a:r>
              <a:rPr lang="ru-RU" sz="2000"/>
              <a:t>конкурсы, интеллектуальные игры, викторины;</a:t>
            </a:r>
          </a:p>
          <a:p>
            <a:pPr eaLnBrk="1" hangingPunct="1"/>
            <a:r>
              <a:rPr lang="ru-RU" sz="2000"/>
              <a:t> создание детских портфолио.</a:t>
            </a:r>
          </a:p>
          <a:p>
            <a:pPr eaLnBrk="1" hangingPunct="1"/>
            <a:endParaRPr lang="ru-RU" sz="9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>
                <a:solidFill>
                  <a:srgbClr val="7030A0"/>
                </a:solidFill>
              </a:rPr>
              <a:t>Из опыта работы.</a:t>
            </a:r>
            <a:r>
              <a:rPr lang="ru-RU" dirty="0">
                <a:solidFill>
                  <a:srgbClr val="7030A0"/>
                </a:solidFill>
              </a:rPr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ru-RU" sz="2400" dirty="0"/>
              <a:t>«Личность в истории станицы Старолеушковской».Так называется тема по самообразованию у меня на данный период времени. К работе привлекаю детей, увлекающихся историей родного края, станицы .Их очень мало. Но вклад этих учащихся неоценим :по крупицам они собирают материал о тех людях нашего поселения ,чьи дела и подвиги навечно останутся вписанными в историю края. Примером могут служить  исследовательские работы «Личность в истории станицы. Савельева Вера Сергеевна», «Личность в истории станицы. Савченко Юрий Яковлевич», «Личность в истории станицы .</a:t>
            </a:r>
            <a:r>
              <a:rPr lang="ru-RU" sz="2400" dirty="0" err="1"/>
              <a:t>Гармаш</a:t>
            </a:r>
            <a:r>
              <a:rPr lang="ru-RU" sz="2400" dirty="0"/>
              <a:t> Иван Исаевич» и другие.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ru-RU" sz="2400"/>
              <a:t> </a:t>
            </a:r>
            <a:r>
              <a:rPr lang="ru-RU" sz="2400" dirty="0"/>
              <a:t>Н</a:t>
            </a:r>
            <a:r>
              <a:rPr lang="ru-RU" sz="2400"/>
              <a:t>ачата </a:t>
            </a:r>
            <a:r>
              <a:rPr lang="ru-RU" sz="2400" dirty="0"/>
              <a:t>работа по этимологии (история возникновения названия улиц поселения).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i="1" dirty="0"/>
              <a:t>Трудности при работе с одарёнными детьми: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None/>
            </a:pPr>
            <a:endParaRPr lang="ru-RU" sz="2000" dirty="0"/>
          </a:p>
          <a:p>
            <a:pPr eaLnBrk="1" hangingPunct="1">
              <a:lnSpc>
                <a:spcPct val="80000"/>
              </a:lnSpc>
              <a:buNone/>
            </a:pPr>
            <a:r>
              <a:rPr lang="ru-RU" sz="2000" dirty="0"/>
              <a:t>Многие из моих одарённых помощников уже закончили высшие учебные заведения или продолжают обучение. Некоторые –ещё школьники (Сапрыкин Михаил, Борисова Анастасия).Эти дети –разносторонне развитые </a:t>
            </a:r>
            <a:r>
              <a:rPr lang="ru-RU" sz="2000" dirty="0" err="1"/>
              <a:t>личности.К</a:t>
            </a:r>
            <a:r>
              <a:rPr lang="ru-RU" sz="2000" dirty="0"/>
              <a:t> сожалению ,интересы их с возрастом меняются ,и становится сложно убеждать их продолжать исследовательскую  работу по темам на местном материале .Участие в олимпиадах и конкурсах  становится формальным .</a:t>
            </a:r>
            <a:r>
              <a:rPr lang="ru-RU" sz="2000" dirty="0" err="1"/>
              <a:t>Кубановедение</a:t>
            </a:r>
            <a:r>
              <a:rPr lang="ru-RU" sz="2000" dirty="0"/>
              <a:t> не входит список предметов ,обязательных или рекомендуемых  к сдаче в выпускных классах .Дети уделяют больше времени наукам ,которые помогут им успешно сдать экзамены .Работа по </a:t>
            </a:r>
            <a:r>
              <a:rPr lang="ru-RU" sz="2000" dirty="0" err="1"/>
              <a:t>кубановедению</a:t>
            </a:r>
            <a:r>
              <a:rPr lang="ru-RU" sz="2000" dirty="0"/>
              <a:t> отходит на второй план.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000" dirty="0"/>
              <a:t>С возрастом у ребят появляются преувеличенные страхи ,завышение требований к себе и окружающим, иногда занижается </a:t>
            </a:r>
            <a:r>
              <a:rPr lang="ru-RU" sz="2000" dirty="0" err="1"/>
              <a:t>самооценка.В</a:t>
            </a:r>
            <a:r>
              <a:rPr lang="ru-RU" sz="2000" dirty="0"/>
              <a:t> определённые моменты проскакивает неприязнь к школе, к </a:t>
            </a:r>
            <a:r>
              <a:rPr lang="ru-RU" sz="2000" dirty="0" err="1"/>
              <a:t>заданиям.Психика</a:t>
            </a:r>
            <a:r>
              <a:rPr lang="ru-RU" sz="2000" dirty="0"/>
              <a:t> </a:t>
            </a:r>
            <a:r>
              <a:rPr lang="ru-RU" sz="2000" dirty="0" err="1"/>
              <a:t>одарённого,способного</a:t>
            </a:r>
            <a:r>
              <a:rPr lang="ru-RU" sz="2000" dirty="0"/>
              <a:t> </a:t>
            </a:r>
            <a:r>
              <a:rPr lang="ru-RU" sz="2000" dirty="0" err="1"/>
              <a:t>ребёнка-тонкая</a:t>
            </a:r>
            <a:r>
              <a:rPr lang="ru-RU" sz="2000" dirty="0"/>
              <a:t> </a:t>
            </a:r>
            <a:r>
              <a:rPr lang="ru-RU" sz="2000" dirty="0" err="1"/>
              <a:t>материя.Порой</a:t>
            </a:r>
            <a:r>
              <a:rPr lang="ru-RU" sz="2000" dirty="0"/>
              <a:t> приходится прилагать массу усилий для достижения поставленной цели при работе с </a:t>
            </a:r>
            <a:r>
              <a:rPr lang="ru-RU" sz="2000"/>
              <a:t>такими детьми. </a:t>
            </a:r>
            <a:endParaRPr lang="ru-RU" sz="2000" dirty="0"/>
          </a:p>
          <a:p>
            <a:pPr eaLnBrk="1" hangingPunct="1">
              <a:lnSpc>
                <a:spcPct val="80000"/>
              </a:lnSpc>
              <a:buNone/>
            </a:pPr>
            <a:endParaRPr lang="ru-RU" sz="2000" dirty="0"/>
          </a:p>
          <a:p>
            <a:pPr eaLnBrk="1" hangingPunct="1">
              <a:lnSpc>
                <a:spcPct val="80000"/>
              </a:lnSpc>
            </a:pPr>
            <a:endParaRPr lang="ru-RU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612</Words>
  <Application>Microsoft Office PowerPoint</Application>
  <PresentationFormat>Экран (4:3)</PresentationFormat>
  <Paragraphs>44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Arial Black</vt:lpstr>
      <vt:lpstr>Calibri</vt:lpstr>
      <vt:lpstr>Times New Roman</vt:lpstr>
      <vt:lpstr>Wingdings</vt:lpstr>
      <vt:lpstr>Wingdings 2</vt:lpstr>
      <vt:lpstr>Тема Office</vt:lpstr>
      <vt:lpstr> «Особенности работы педагога с одарёнными детьми» (из опыта работы)</vt:lpstr>
      <vt:lpstr>«Одаренность - есть проявление творческого потенциала человека»                     А.М.Матюшкин</vt:lpstr>
      <vt:lpstr>Презентация PowerPoint</vt:lpstr>
      <vt:lpstr>Формы выявления одарённых детей:</vt:lpstr>
      <vt:lpstr> Принципы обучения интеллектуально одарённых учащихся</vt:lpstr>
      <vt:lpstr>Виды активных форм организации обучения интеллектуально одаренных учащихся,используемых в работе на уроках  кубановедения:</vt:lpstr>
      <vt:lpstr> Формы работы по обучению интеллектуально одаренных детей в условиях общеобразовательной школы </vt:lpstr>
      <vt:lpstr>Из опыта работы.  </vt:lpstr>
      <vt:lpstr>Трудности при работе с одарёнными детьми:</vt:lpstr>
      <vt:lpstr> Одарённость – это не только подарок судьбы для отмеченных ею, но ещё и испытание духа.  И потому, давайте будем терпеливы и бережны.</vt:lpstr>
    </vt:vector>
  </TitlesOfParts>
  <Company>s17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«СОШ №17» городского округа Рефтинский  «Особенности работы с одарёнными детьми» </dc:title>
  <dc:creator>Зырянова Елена Владиславовна</dc:creator>
  <cp:lastModifiedBy>Пользователь</cp:lastModifiedBy>
  <cp:revision>41</cp:revision>
  <cp:lastPrinted>2014-03-25T07:13:14Z</cp:lastPrinted>
  <dcterms:created xsi:type="dcterms:W3CDTF">2014-03-24T04:55:15Z</dcterms:created>
  <dcterms:modified xsi:type="dcterms:W3CDTF">2020-11-05T06:27:14Z</dcterms:modified>
</cp:coreProperties>
</file>