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16"/>
  </p:notesMasterIdLst>
  <p:sldIdLst>
    <p:sldId id="256" r:id="rId2"/>
    <p:sldId id="259" r:id="rId3"/>
    <p:sldId id="261" r:id="rId4"/>
    <p:sldId id="262" r:id="rId5"/>
    <p:sldId id="270" r:id="rId6"/>
    <p:sldId id="271" r:id="rId7"/>
    <p:sldId id="272" r:id="rId8"/>
    <p:sldId id="273" r:id="rId9"/>
    <p:sldId id="277" r:id="rId10"/>
    <p:sldId id="274" r:id="rId11"/>
    <p:sldId id="264" r:id="rId12"/>
    <p:sldId id="265" r:id="rId13"/>
    <p:sldId id="258" r:id="rId14"/>
    <p:sldId id="275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8B947"/>
    <a:srgbClr val="333399"/>
    <a:srgbClr val="3333C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294" autoAdjust="0"/>
    <p:restoredTop sz="94660"/>
  </p:normalViewPr>
  <p:slideViewPr>
    <p:cSldViewPr>
      <p:cViewPr varScale="1">
        <p:scale>
          <a:sx n="47" d="100"/>
          <a:sy n="47" d="100"/>
        </p:scale>
        <p:origin x="-1296" y="-19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BC6822-5464-4F16-A9A8-ECFE5E804A19}" type="datetimeFigureOut">
              <a:rPr lang="ru-RU" smtClean="0"/>
              <a:pPr/>
              <a:t>03.11.2020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9DA989-0ABF-4F46-B9A0-823EFDCFC68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DA989-0ABF-4F46-B9A0-823EFDCFC68E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CBDF1-3589-49DD-A248-215D8F43D8F1}" type="datetimeFigureOut">
              <a:rPr lang="ru-RU" smtClean="0"/>
              <a:pPr/>
              <a:t>03.11.2020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744090-6BE4-4935-820A-98A79A3758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CBDF1-3589-49DD-A248-215D8F43D8F1}" type="datetimeFigureOut">
              <a:rPr lang="ru-RU" smtClean="0"/>
              <a:pPr/>
              <a:t>03.11.2020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744090-6BE4-4935-820A-98A79A3758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CBDF1-3589-49DD-A248-215D8F43D8F1}" type="datetimeFigureOut">
              <a:rPr lang="ru-RU" smtClean="0"/>
              <a:pPr/>
              <a:t>03.11.2020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744090-6BE4-4935-820A-98A79A3758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CBDF1-3589-49DD-A248-215D8F43D8F1}" type="datetimeFigureOut">
              <a:rPr lang="ru-RU" smtClean="0"/>
              <a:pPr/>
              <a:t>03.11.2020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744090-6BE4-4935-820A-98A79A3758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CBDF1-3589-49DD-A248-215D8F43D8F1}" type="datetimeFigureOut">
              <a:rPr lang="ru-RU" smtClean="0"/>
              <a:pPr/>
              <a:t>03.11.2020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744090-6BE4-4935-820A-98A79A3758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CBDF1-3589-49DD-A248-215D8F43D8F1}" type="datetimeFigureOut">
              <a:rPr lang="ru-RU" smtClean="0"/>
              <a:pPr/>
              <a:t>03.11.2020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744090-6BE4-4935-820A-98A79A3758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CBDF1-3589-49DD-A248-215D8F43D8F1}" type="datetimeFigureOut">
              <a:rPr lang="ru-RU" smtClean="0"/>
              <a:pPr/>
              <a:t>03.11.2020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744090-6BE4-4935-820A-98A79A3758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CBDF1-3589-49DD-A248-215D8F43D8F1}" type="datetimeFigureOut">
              <a:rPr lang="ru-RU" smtClean="0"/>
              <a:pPr/>
              <a:t>03.11.2020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744090-6BE4-4935-820A-98A79A3758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CBDF1-3589-49DD-A248-215D8F43D8F1}" type="datetimeFigureOut">
              <a:rPr lang="ru-RU" smtClean="0"/>
              <a:pPr/>
              <a:t>03.11.2020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744090-6BE4-4935-820A-98A79A3758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CBDF1-3589-49DD-A248-215D8F43D8F1}" type="datetimeFigureOut">
              <a:rPr lang="ru-RU" smtClean="0"/>
              <a:pPr/>
              <a:t>03.11.2020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744090-6BE4-4935-820A-98A79A3758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CBDF1-3589-49DD-A248-215D8F43D8F1}" type="datetimeFigureOut">
              <a:rPr lang="ru-RU" smtClean="0"/>
              <a:pPr/>
              <a:t>03.11.2020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744090-6BE4-4935-820A-98A79A3758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CCBDF1-3589-49DD-A248-215D8F43D8F1}" type="datetimeFigureOut">
              <a:rPr lang="ru-RU" smtClean="0"/>
              <a:pPr/>
              <a:t>03.11.2020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744090-6BE4-4935-820A-98A79A37585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714744" y="0"/>
            <a:ext cx="5429256" cy="4786322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Создание условий для поддержки и развития одаренных детей, их самореализация.</a:t>
            </a:r>
            <a:br>
              <a:rPr lang="ru-RU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29256" y="5143512"/>
            <a:ext cx="3714744" cy="1500197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Презентация учителя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кубановедения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МБОУ СОШ №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9 </a:t>
            </a:r>
            <a:r>
              <a:rPr lang="ru-RU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имени И.Д.Бражника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Давыдовой В.Н.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ма-енький-эйнштейн-умая-пере-оской-в-к-ассе-5811285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385762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72066" y="428604"/>
            <a:ext cx="3614734" cy="98903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На Финляндском вокзале</a:t>
            </a:r>
            <a:endParaRPr lang="ru-RU" dirty="0"/>
          </a:p>
        </p:txBody>
      </p:sp>
      <p:pic>
        <p:nvPicPr>
          <p:cNvPr id="4" name="Содержимое 3" descr="питер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0034" y="285728"/>
            <a:ext cx="4214842" cy="5643602"/>
          </a:xfrm>
        </p:spPr>
      </p:pic>
      <p:pic>
        <p:nvPicPr>
          <p:cNvPr id="5" name="Рисунок 4" descr="20170725_21505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86116" y="3500438"/>
            <a:ext cx="5857884" cy="33575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72264" y="500042"/>
            <a:ext cx="2357454" cy="1571636"/>
          </a:xfrm>
        </p:spPr>
        <p:txBody>
          <a:bodyPr>
            <a:normAutofit fontScale="90000"/>
          </a:bodyPr>
          <a:lstStyle/>
          <a:p>
            <a:r>
              <a:rPr lang="ru-RU" sz="2800" dirty="0" smtClean="0">
                <a:latin typeface="Cambria" pitchFamily="18" charset="0"/>
                <a:ea typeface="SimHei" pitchFamily="49" charset="-122"/>
              </a:rPr>
              <a:t>В храме Воскресения Христова или </a:t>
            </a:r>
            <a:r>
              <a:rPr lang="ru-RU" sz="2800" dirty="0" err="1" smtClean="0">
                <a:latin typeface="Cambria" pitchFamily="18" charset="0"/>
                <a:ea typeface="SimHei" pitchFamily="49" charset="-122"/>
              </a:rPr>
              <a:t>Спас-на</a:t>
            </a:r>
            <a:r>
              <a:rPr lang="ru-RU" sz="2800" dirty="0" smtClean="0">
                <a:latin typeface="Cambria" pitchFamily="18" charset="0"/>
                <a:ea typeface="SimHei" pitchFamily="49" charset="-122"/>
              </a:rPr>
              <a:t>- крови</a:t>
            </a:r>
            <a:endParaRPr lang="ru-RU" sz="2800" dirty="0">
              <a:latin typeface="Cambria" pitchFamily="18" charset="0"/>
              <a:ea typeface="SimHei" pitchFamily="49" charset="-122"/>
            </a:endParaRPr>
          </a:p>
        </p:txBody>
      </p:sp>
      <p:pic>
        <p:nvPicPr>
          <p:cNvPr id="4" name="Содержимое 3" descr="i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282" y="285728"/>
            <a:ext cx="6034617" cy="4525963"/>
          </a:xfrm>
        </p:spPr>
      </p:pic>
      <p:pic>
        <p:nvPicPr>
          <p:cNvPr id="5" name="Рисунок 4" descr="20170724_14451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71802" y="3714752"/>
            <a:ext cx="6072198" cy="31432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571480"/>
            <a:ext cx="4143404" cy="846158"/>
          </a:xfrm>
        </p:spPr>
        <p:txBody>
          <a:bodyPr>
            <a:no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Большой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Гузерипльский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дольмен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20151018_11480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14778" y="0"/>
            <a:ext cx="4929222" cy="4525963"/>
          </a:xfrm>
        </p:spPr>
      </p:pic>
      <p:pic>
        <p:nvPicPr>
          <p:cNvPr id="5" name="Рисунок 4" descr="20171015_10232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411008"/>
            <a:ext cx="5929322" cy="444699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786446" y="5072074"/>
            <a:ext cx="335755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</a:pPr>
            <a:r>
              <a:rPr lang="ru-RU" sz="2800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Смотровая площадка «</a:t>
            </a:r>
            <a:r>
              <a:rPr lang="ru-RU" sz="2800" dirty="0" err="1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Хаджохская</a:t>
            </a:r>
            <a:r>
              <a:rPr lang="ru-RU" sz="2800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теснина»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785786" y="1142984"/>
            <a:ext cx="8001056" cy="57431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«В </a:t>
            </a:r>
            <a:r>
              <a:rPr lang="ru-RU" sz="36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каждом человеке заключается целый ряд способностей и наклонностей, которые стоит лишь пробудить и развить, чтобы они, при приложении к делу, произвели самые превосходные результаты. Лишь тогда человек становится настоящим человеком</a:t>
            </a:r>
            <a:r>
              <a:rPr lang="ru-RU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.»</a:t>
            </a:r>
            <a:br>
              <a:rPr lang="ru-RU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</a:t>
            </a:r>
          </a:p>
          <a:p>
            <a:pPr>
              <a:buNone/>
            </a:pPr>
            <a:r>
              <a:rPr lang="ru-RU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А. Бебель</a:t>
            </a:r>
            <a:endParaRPr lang="ru-RU" sz="36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picture-127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472" y="31669"/>
            <a:ext cx="8572528" cy="6826331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 rot="21077518">
            <a:off x="1142976" y="4786322"/>
            <a:ext cx="8001024" cy="1071571"/>
          </a:xfrm>
          <a:solidFill>
            <a:schemeClr val="bg1"/>
          </a:solidFill>
        </p:spPr>
        <p:txBody>
          <a:bodyPr>
            <a:normAutofit fontScale="62500" lnSpcReduction="2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buNone/>
            </a:pPr>
            <a:r>
              <a:rPr lang="ru-RU" sz="93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93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00562" y="642918"/>
            <a:ext cx="4643438" cy="5572164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spc="50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«Одаренность человека-это маленький росточек,</a:t>
            </a:r>
          </a:p>
          <a:p>
            <a:pPr>
              <a:buNone/>
            </a:pPr>
            <a:r>
              <a:rPr lang="ru-RU" spc="50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едва проклюнувшийся из земли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pc="50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требующий к себе</a:t>
            </a:r>
          </a:p>
          <a:p>
            <a:pPr>
              <a:buNone/>
            </a:pPr>
            <a:r>
              <a:rPr lang="ru-RU" spc="50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огромного внимания. Необходимо холить и лелеять,</a:t>
            </a:r>
          </a:p>
          <a:p>
            <a:pPr>
              <a:buNone/>
            </a:pPr>
            <a:r>
              <a:rPr lang="ru-RU" spc="50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ухаживать за ним, сделать его благороднее,</a:t>
            </a:r>
          </a:p>
          <a:p>
            <a:pPr>
              <a:buNone/>
            </a:pPr>
            <a:r>
              <a:rPr lang="ru-RU" spc="50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чтобы он вырос и дал обильный плод».</a:t>
            </a:r>
          </a:p>
          <a:p>
            <a:pPr>
              <a:buNone/>
            </a:pPr>
            <a:r>
              <a:rPr lang="ru-RU" spc="50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                В.А.Сухомлинский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8143932" cy="1000108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Создание условий для развития одаренных детей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71546"/>
            <a:ext cx="4357686" cy="4786346"/>
          </a:xfrm>
          <a:solidFill>
            <a:schemeClr val="bg1"/>
          </a:solidFill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i="1" u="sng" dirty="0" smtClean="0">
                <a:latin typeface="Times New Roman" pitchFamily="18" charset="0"/>
                <a:cs typeface="Times New Roman" pitchFamily="18" charset="0"/>
              </a:rPr>
              <a:t>Определяется: </a:t>
            </a:r>
          </a:p>
          <a:p>
            <a:pPr>
              <a:buNone/>
            </a:pP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AutoNum type="arabicParenR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своеобразным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сочетанием используемых педагогом форм, методов, средств, приёмов; технологий обучения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marL="514350" indent="-514350">
              <a:buAutoNum type="arabicParenR"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AutoNum type="arabicParenR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формами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организации учебной работы учащихся,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AutoNum type="arabicParenR"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AutoNum type="arabicParenR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изменение массовых способов учебной работы в пользу интеллектуально- ориентированных учебных систем,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214942" y="1142984"/>
            <a:ext cx="335758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4)наличием авторских методических приёмов,</a:t>
            </a:r>
          </a:p>
          <a:p>
            <a:pPr marL="514350" indent="-514350"/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5) реализацией инновационных подходов в обучении, </a:t>
            </a:r>
          </a:p>
          <a:p>
            <a:pPr marL="514350" indent="-514350"/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6) индивидуальным стилем деятельности и др.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Блок-схема: процесс 4"/>
          <p:cNvSpPr/>
          <p:nvPr/>
        </p:nvSpPr>
        <p:spPr>
          <a:xfrm>
            <a:off x="0" y="0"/>
            <a:ext cx="9144000" cy="6858000"/>
          </a:xfrm>
          <a:prstGeom prst="flowChartProcess">
            <a:avLst/>
          </a:prstGeom>
          <a:ln w="203200">
            <a:solidFill>
              <a:schemeClr val="accent6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n w="127000" cmpd="sng">
                <a:solidFill>
                  <a:srgbClr val="C00000"/>
                </a:solidFill>
              </a:ln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4" name="Рисунок 3" descr="felsőoktatá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496" y="3929066"/>
            <a:ext cx="4857752" cy="264318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429684" cy="2071702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Направления по созданию оптимальных условий для развития одаренных детей:</a:t>
            </a:r>
            <a:b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857364"/>
            <a:ext cx="9144000" cy="5000636"/>
          </a:xfrm>
        </p:spPr>
        <p:txBody>
          <a:bodyPr>
            <a:normAutofit/>
          </a:bodyPr>
          <a:lstStyle/>
          <a:p>
            <a:pPr lvl="0"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Создать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систему выявления ОД, </a:t>
            </a:r>
          </a:p>
          <a:p>
            <a:pPr lvl="0">
              <a:buFont typeface="Wingdings" pitchFamily="2" charset="2"/>
              <a:buChar char="Ø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Организация учебного процесса, </a:t>
            </a:r>
          </a:p>
          <a:p>
            <a:pPr lvl="0">
              <a:buFont typeface="Wingdings" pitchFamily="2" charset="2"/>
              <a:buChar char="Ø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Развитие творческих способностей учащихся посредством взаимосвязи уроков с внеклассной работой по предмету,</a:t>
            </a:r>
          </a:p>
          <a:p>
            <a:pPr lvl="0">
              <a:buFont typeface="Wingdings" pitchFamily="2" charset="2"/>
              <a:buChar char="Ø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Организация исследовательской работы учащихся,</a:t>
            </a:r>
          </a:p>
          <a:p>
            <a:pPr lvl="0">
              <a:buFont typeface="Wingdings" pitchFamily="2" charset="2"/>
              <a:buChar char="Ø"/>
            </a:pP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Общеразвивающие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мероприятия. 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Блок-схема: процесс 3"/>
          <p:cNvSpPr/>
          <p:nvPr/>
        </p:nvSpPr>
        <p:spPr>
          <a:xfrm>
            <a:off x="0" y="0"/>
            <a:ext cx="9144000" cy="6858000"/>
          </a:xfrm>
          <a:prstGeom prst="flowChartProcess">
            <a:avLst/>
          </a:prstGeom>
          <a:ln w="203200">
            <a:solidFill>
              <a:schemeClr val="accent6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000108"/>
            <a:ext cx="8229600" cy="41753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>
                <a:solidFill>
                  <a:srgbClr val="C00000"/>
                </a:solidFill>
              </a:rPr>
              <a:t>Условия</a:t>
            </a:r>
            <a:r>
              <a:rPr lang="ru-RU" b="1" dirty="0">
                <a:solidFill>
                  <a:srgbClr val="C00000"/>
                </a:solidFill>
              </a:rPr>
              <a:t>, обеспечивающие развитие одарённых детей в классно-урочной системе преподавания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571744"/>
            <a:ext cx="8115328" cy="4286256"/>
          </a:xfrm>
        </p:spPr>
        <p:txBody>
          <a:bodyPr>
            <a:normAutofit fontScale="85000" lnSpcReduction="10000"/>
          </a:bodyPr>
          <a:lstStyle/>
          <a:p>
            <a:pPr marL="514350" lvl="0" indent="-514350">
              <a:buFont typeface="Wingdings" pitchFamily="2" charset="2"/>
              <a:buChar char="Ø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Создание личностно – значимых побудительных мотивов</a:t>
            </a:r>
          </a:p>
          <a:p>
            <a:pPr marL="514350" lvl="0" indent="-514350">
              <a:buFont typeface="Wingdings" pitchFamily="2" charset="2"/>
              <a:buChar char="Ø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Свобода выбора ролевого участия в общей деятельности </a:t>
            </a:r>
          </a:p>
          <a:p>
            <a:pPr marL="514350" lvl="0" indent="-514350">
              <a:buFont typeface="Wingdings" pitchFamily="2" charset="2"/>
              <a:buChar char="Ø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Реализация потребности в общении и совместной деятельности Реализация двигательной активности детей </a:t>
            </a:r>
          </a:p>
          <a:p>
            <a:pPr marL="514350" lvl="0" indent="-514350">
              <a:buFont typeface="Wingdings" pitchFamily="2" charset="2"/>
              <a:buChar char="Ø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Возможность самоанализа успешности и результативности собственной деятельности </a:t>
            </a:r>
          </a:p>
          <a:p>
            <a:pPr marL="514350" lvl="0" indent="-514350">
              <a:buFont typeface="Wingdings" pitchFamily="2" charset="2"/>
              <a:buChar char="Ø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Применение игры, как ведущего метода обучения.</a:t>
            </a:r>
          </a:p>
          <a:p>
            <a:pPr>
              <a:buFont typeface="Wingdings" pitchFamily="2" charset="2"/>
              <a:buChar char="Ø"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20171103_11524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4282" y="0"/>
            <a:ext cx="4929222" cy="5429264"/>
          </a:xfrm>
        </p:spPr>
      </p:pic>
      <p:pic>
        <p:nvPicPr>
          <p:cNvPr id="5" name="Рисунок 4" descr="iквест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1902" y="3571876"/>
            <a:ext cx="5072098" cy="3286124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 rot="10800000" flipV="1">
            <a:off x="5500694" y="484987"/>
            <a:ext cx="364330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Станция </a:t>
            </a: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«Государственные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праздники Российской Федерации»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00034" y="5643578"/>
            <a:ext cx="37147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Поселковая библиотека (библиотекарь Жук Е.Н.)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6357950" y="1142984"/>
            <a:ext cx="2786050" cy="528641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В конце игры все команды собираются в кабинете Главы Администрации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Среднечелбасского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Сельского поселения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Депутат </a:t>
            </a:r>
          </a:p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Степанова О.Г.</a:t>
            </a:r>
          </a:p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проводит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беседу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 жизненной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позиции молодежи, дает им советы.  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3" descr="20171103_11465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71480"/>
            <a:ext cx="6429388" cy="6286520"/>
          </a:xfrm>
          <a:prstGeom prst="rect">
            <a:avLst/>
          </a:prstGeom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643042" y="0"/>
            <a:ext cx="457203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Станция  «Юный агитатор»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Победители награждаются сладким призом.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31746" name="Picture 2" descr="C:\Users\user\Desktop\одаренные\Новая папка\20171103_13291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28601" y="1285860"/>
            <a:ext cx="8915399" cy="55721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57298"/>
          </a:xfrm>
        </p:spPr>
        <p:txBody>
          <a:bodyPr>
            <a:normAutofit/>
          </a:bodyPr>
          <a:lstStyle/>
          <a:p>
            <a:r>
              <a:rPr lang="ru-RU" sz="2800" dirty="0" smtClean="0"/>
              <a:t>Работа творческой площадки «  Путешествие в Санкт- Петербург»</a:t>
            </a:r>
            <a:endParaRPr lang="ru-RU" sz="2800" dirty="0"/>
          </a:p>
        </p:txBody>
      </p:sp>
      <p:pic>
        <p:nvPicPr>
          <p:cNvPr id="1026" name="Picture 2" descr="C:\Users\user\Desktop\одаренные\Новая папка\вкс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1214422"/>
            <a:ext cx="8143932" cy="53578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433</TotalTime>
  <Words>321</Words>
  <Application>Microsoft Office PowerPoint</Application>
  <PresentationFormat>Экран (4:3)</PresentationFormat>
  <Paragraphs>54</Paragraphs>
  <Slides>14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Создание условий для поддержки и развития одаренных детей, их самореализация. </vt:lpstr>
      <vt:lpstr>Слайд 2</vt:lpstr>
      <vt:lpstr>Создание условий для развития одаренных детей</vt:lpstr>
      <vt:lpstr> Направления по созданию оптимальных условий для развития одаренных детей:  </vt:lpstr>
      <vt:lpstr> Условия, обеспечивающие развитие одарённых детей в классно-урочной системе преподавания  </vt:lpstr>
      <vt:lpstr>Слайд 6</vt:lpstr>
      <vt:lpstr>Слайд 7</vt:lpstr>
      <vt:lpstr>Победители награждаются сладким призом. </vt:lpstr>
      <vt:lpstr>Работа творческой площадки «  Путешествие в Санкт- Петербург»</vt:lpstr>
      <vt:lpstr>На Финляндском вокзале</vt:lpstr>
      <vt:lpstr>В храме Воскресения Христова или Спас-на- крови</vt:lpstr>
      <vt:lpstr>Большой Гузерипльский дольмен</vt:lpstr>
      <vt:lpstr>Слайд 13</vt:lpstr>
      <vt:lpstr>Слайд 14</vt:lpstr>
    </vt:vector>
  </TitlesOfParts>
  <Company>HP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Создание условий для поддержки и развития одаренных детей, их самореализация. </dc:title>
  <dc:creator>user</dc:creator>
  <cp:lastModifiedBy>user</cp:lastModifiedBy>
  <cp:revision>19</cp:revision>
  <dcterms:created xsi:type="dcterms:W3CDTF">2020-11-02T15:54:27Z</dcterms:created>
  <dcterms:modified xsi:type="dcterms:W3CDTF">2020-11-03T08:50:25Z</dcterms:modified>
</cp:coreProperties>
</file>