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9" r:id="rId4"/>
    <p:sldId id="260" r:id="rId5"/>
    <p:sldId id="264" r:id="rId6"/>
    <p:sldId id="265" r:id="rId7"/>
    <p:sldId id="281" r:id="rId8"/>
    <p:sldId id="284" r:id="rId9"/>
    <p:sldId id="266" r:id="rId10"/>
    <p:sldId id="268" r:id="rId11"/>
    <p:sldId id="287" r:id="rId12"/>
    <p:sldId id="267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FA8"/>
    <a:srgbClr val="450FB1"/>
    <a:srgbClr val="FA8700"/>
    <a:srgbClr val="9D43A0"/>
    <a:srgbClr val="972B01"/>
    <a:srgbClr val="B94900"/>
    <a:srgbClr val="712703"/>
    <a:srgbClr val="92300F"/>
    <a:srgbClr val="A9915D"/>
    <a:srgbClr val="AD986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 varScale="1">
        <p:scale>
          <a:sx n="64" d="100"/>
          <a:sy n="64" d="100"/>
        </p:scale>
        <p:origin x="-13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uzika.jpg"/>
          <p:cNvPicPr>
            <a:picLocks noChangeAspect="1"/>
          </p:cNvPicPr>
          <p:nvPr/>
        </p:nvPicPr>
        <p:blipFill>
          <a:blip r:embed="rId2" cstate="print"/>
          <a:srcRect l="12500" t="6944" r="3906"/>
          <a:stretch>
            <a:fillRect/>
          </a:stretch>
        </p:blipFill>
        <p:spPr>
          <a:xfrm>
            <a:off x="0" y="2893324"/>
            <a:ext cx="3534771" cy="396467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29144" y="286603"/>
            <a:ext cx="8009889" cy="246734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>
              <a:lnSpc>
                <a:spcPts val="7000"/>
              </a:lnSpc>
            </a:pPr>
            <a:r>
              <a:rPr lang="ru-RU" sz="2000" b="1" dirty="0" smtClean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МКОУ ДО ДДТ ст. </a:t>
            </a:r>
            <a:r>
              <a:rPr lang="ru-RU" sz="2000" b="1" dirty="0" err="1" smtClean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Старолеушковкая</a:t>
            </a:r>
            <a:endParaRPr lang="ru-RU" sz="2000" b="1" dirty="0" smtClean="0">
              <a:ln w="19050">
                <a:noFill/>
              </a:ln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Тема: «Развитие музыкальных способностей и музыкального </a:t>
            </a:r>
            <a:r>
              <a:rPr lang="ru-RU" sz="3200" b="1" dirty="0" smtClean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вкуса                                                                                               </a:t>
            </a:r>
            <a:r>
              <a:rPr lang="ru-RU" sz="3200" b="1" dirty="0" smtClean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у дошкольников».</a:t>
            </a:r>
            <a:endParaRPr lang="ru-RU" sz="3200" b="1" dirty="0">
              <a:ln w="19050">
                <a:noFill/>
              </a:ln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376" y="3162924"/>
            <a:ext cx="842066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       </a:t>
            </a:r>
            <a:r>
              <a:rPr lang="ru-RU" sz="3200" b="1" dirty="0" smtClean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</a:t>
            </a:r>
            <a:r>
              <a:rPr lang="ru-RU" sz="32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едагог </a:t>
            </a:r>
            <a:r>
              <a:rPr lang="ru-RU" sz="32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дополнительного </a:t>
            </a:r>
            <a:r>
              <a:rPr lang="ru-RU" sz="32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образования </a:t>
            </a:r>
          </a:p>
          <a:p>
            <a:pPr algn="ctr"/>
            <a:r>
              <a:rPr lang="ru-RU" sz="3200" b="1" dirty="0" err="1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Тарельникова</a:t>
            </a:r>
            <a:r>
              <a:rPr lang="ru-RU" sz="32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О.А.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2019г.</a:t>
            </a:r>
            <a:endParaRPr lang="ru-RU" sz="3200" b="1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96036" y="614149"/>
            <a:ext cx="459929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</a:rPr>
              <a:t>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Важный аспект – это взаимодействие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 родителями. Это не только традиционные формы (консультации, собрания), но и непосредственное участие родителей в мероприятиях, проводимых в детском доме творчества; участие в конкурсах, на утренниках, ярмарках,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соревнованиях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F:\ФОТО\ФОТО ДДТ Тарельникова\Фото для Кати\P1020316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4200" y="3708312"/>
            <a:ext cx="3887788" cy="291584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2" descr="F:\ФОТО\ФОТО ДДТ Тарельникова\Фото для Кати\PIC_00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0286" y="515440"/>
            <a:ext cx="3338285" cy="2828262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="" xmlns:p14="http://schemas.microsoft.com/office/powerpoint/2010/main" val="408471268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7546" y="545911"/>
            <a:ext cx="653045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Дети на этапе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завершения                            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образования:</a:t>
            </a:r>
          </a:p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проявляют инициативу и самостоятельность в различных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     видах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музыкальной деятельности;</a:t>
            </a:r>
          </a:p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обладают развитым воображением,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которое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реализуется в различных видах музыкальной деятельности;</a:t>
            </a:r>
          </a:p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используют речь для выражения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  своих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мыслей, чувств и желаний;</a:t>
            </a:r>
          </a:p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подвижны, выносливы, владеют основными движениями, могут контролировать свои движения,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управлять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ими.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925959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19723">
            <a:off x="5837564" y="3214279"/>
            <a:ext cx="3317872" cy="32157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8471268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421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55094" y="245660"/>
            <a:ext cx="343923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Говоря о результатах, хочется отметить, что у многих детей возникает желание получить музыкальное образование в музыкальной школе, многие из выпускников  студии гуманитарного развития «Светлячок» поступают в творческое объединение «Звездочки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»,                  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 в дальнейшем поступают на исполнительское отделение в ВУЗ. Становятся лауреатами и дипломантами 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всеразличных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конкурсов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5" name="Picture 3" descr="F:\ФОТО\ФОТО ДДТ Тарельникова\DSCN44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0539" y="537678"/>
            <a:ext cx="3903260" cy="278414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2" descr="F:\ФОТО\ФОТО ДДТ Тарельникова\DSCN44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9249" y="3346752"/>
            <a:ext cx="3868737" cy="2901553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="" xmlns:p14="http://schemas.microsoft.com/office/powerpoint/2010/main" val="408471268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861703-Springtime-background-with-butterflies-and-piano-keys-Stock-Photo.jpg"/>
          <p:cNvPicPr>
            <a:picLocks noChangeAspect="1"/>
          </p:cNvPicPr>
          <p:nvPr/>
        </p:nvPicPr>
        <p:blipFill>
          <a:blip r:embed="rId3"/>
          <a:srcRect l="30127" t="-1563"/>
          <a:stretch>
            <a:fillRect/>
          </a:stretch>
        </p:blipFill>
        <p:spPr>
          <a:xfrm>
            <a:off x="0" y="0"/>
            <a:ext cx="9144000" cy="68572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1558623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87498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4929198"/>
            <a:ext cx="8358245" cy="211929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67334-96f6f1ad53764b9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20" y="571480"/>
            <a:ext cx="85011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rgbClr val="FF0066"/>
                </a:solidFill>
                <a:latin typeface="Monotype Corsiva" pitchFamily="66" charset="0"/>
              </a:rPr>
              <a:t>«Дети должны жить в мире красоты, игры, сказки, музыки, рисунка, фантазии и творчества». </a:t>
            </a:r>
            <a:br>
              <a:rPr lang="ru-RU" sz="2800" dirty="0" smtClean="0">
                <a:solidFill>
                  <a:srgbClr val="FF0066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FF0066"/>
                </a:solidFill>
                <a:latin typeface="Monotype Corsiva" pitchFamily="66" charset="0"/>
              </a:rPr>
              <a:t>В.А. Сухомлинский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1928802"/>
            <a:ext cx="84296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0000CC"/>
                </a:solidFill>
              </a:rPr>
              <a:t>Развитие музыкально – творческих способностей детей –</a:t>
            </a:r>
          </a:p>
          <a:p>
            <a:pPr algn="ctr"/>
            <a:r>
              <a:rPr lang="ru-RU" sz="3200" b="1" dirty="0" smtClean="0">
                <a:solidFill>
                  <a:srgbClr val="0000CC"/>
                </a:solidFill>
              </a:rPr>
              <a:t> одна из наиболее актуальных современных задач музыкального развития ребенка. </a:t>
            </a:r>
          </a:p>
          <a:p>
            <a:pPr algn="ctr"/>
            <a:r>
              <a:rPr lang="ru-RU" sz="3200" b="1" dirty="0" smtClean="0">
                <a:solidFill>
                  <a:srgbClr val="0000CC"/>
                </a:solidFill>
              </a:rPr>
              <a:t>  </a:t>
            </a:r>
            <a:endParaRPr lang="ru-RU" sz="3200" b="1" dirty="0">
              <a:solidFill>
                <a:srgbClr val="0000CC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50627" y="272955"/>
            <a:ext cx="762909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Цель музыкального развития</a:t>
            </a:r>
            <a:r>
              <a:rPr lang="ru-RU" sz="20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: развитие музыкальности детей, способности эмоционально воспринимать музыку через решение </a:t>
            </a:r>
            <a:r>
              <a:rPr lang="ru-RU" sz="2000" b="1" u="sng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следующих задач: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Приобщение к музыкальному искусству; развитие предпосылок ценностно-смыслового восприятия и понимания музыкального искусства; формирование основ музыкальной культуры, ознакомление с элементарными музыкальными понятиями, жанрами; воспитание эмоциональной отзывчивости при восприятии музыкальных произведений.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Развитие музыкальных способностей: поэтического и музыкального слуха, чувства ритма, музыкальной памяти; формирование песенного, музыкального вкуса.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Воспитание интереса к музыкально-художественной деятельности, совершенствование умений в этом виде деятельности.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Развитие детского музыкально-художественного творчества, реализация самостоятельной творческой деятельности детей; удовлетворение потребности в самовыражении.</a:t>
            </a:r>
          </a:p>
          <a:p>
            <a:r>
              <a:rPr lang="ru-RU" dirty="0" smtClean="0">
                <a:solidFill>
                  <a:srgbClr val="181FA8"/>
                </a:solidFill>
              </a:rPr>
              <a:t> </a:t>
            </a:r>
            <a:endParaRPr lang="ru-RU" dirty="0">
              <a:solidFill>
                <a:srgbClr val="181FA8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183235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6728" y="191069"/>
            <a:ext cx="8038532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Исходя из этих целей и задач, я пришла  к выводу, что необходима программа соответствующая современному образованию и моим личным требованиям.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 И именно такой является программа по музыкальному воспитанию детей дошкольного возраста </a:t>
            </a:r>
            <a:r>
              <a:rPr lang="ru-RU" sz="40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4000" b="1" dirty="0" err="1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Домисолька</a:t>
            </a:r>
            <a:r>
              <a:rPr lang="ru-RU" sz="40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Ведущие принципы программы: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личностно ориентированный подход к каждому ребенку, его музыкальным возможностям и способностям;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err="1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критериальный</a:t>
            </a:r>
            <a:r>
              <a:rPr lang="ru-RU" sz="24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 отбор музыкального содержания  для целостного воспитания и развития ребенка-дошкольника;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ориентация на творческое осмысление музыки детьми дошкольного возраста, творческое самовыражение.</a:t>
            </a:r>
          </a:p>
        </p:txBody>
      </p:sp>
    </p:spTree>
    <p:extLst>
      <p:ext uri="{BB962C8B-B14F-4D97-AF65-F5344CB8AC3E}">
        <p14:creationId xmlns="" xmlns:p14="http://schemas.microsoft.com/office/powerpoint/2010/main" val="408471268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77922" y="272955"/>
            <a:ext cx="36030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Учебно-методический материал включает в себя детальные разработки по всем видам музыкальной деятельности, которые учитывают особенности развития ребенка, сферу его интересов и предусматривают творческое развитие личности ребенка.</a:t>
            </a:r>
          </a:p>
        </p:txBody>
      </p:sp>
      <p:pic>
        <p:nvPicPr>
          <p:cNvPr id="8" name="Рисунок 7" descr="0e69fa7c77a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770496"/>
            <a:ext cx="9001156" cy="4316104"/>
          </a:xfrm>
          <a:prstGeom prst="rect">
            <a:avLst/>
          </a:prstGeom>
        </p:spPr>
      </p:pic>
      <p:pic>
        <p:nvPicPr>
          <p:cNvPr id="9" name="Picture 2" descr="F:\ФОТО\ФОТО ДДТ Тарельникова\Занятие Оли\IMG_05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44956" y="256132"/>
            <a:ext cx="4006359" cy="4351338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="" xmlns:p14="http://schemas.microsoft.com/office/powerpoint/2010/main" val="408471268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23582" y="327546"/>
            <a:ext cx="7519917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В программе заложены основные </a:t>
            </a:r>
            <a:r>
              <a:rPr lang="ru-RU" sz="28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b="1" u="sng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принципы</a:t>
            </a:r>
            <a:r>
              <a:rPr lang="ru-RU" sz="28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работ с детьми:</a:t>
            </a:r>
          </a:p>
          <a:p>
            <a:r>
              <a:rPr lang="ru-RU" sz="28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1. Создание непринужденной творческой обстановки.</a:t>
            </a:r>
          </a:p>
          <a:p>
            <a:r>
              <a:rPr lang="ru-RU" sz="28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2. Целостный подход в решении педагогических задач.</a:t>
            </a:r>
          </a:p>
          <a:p>
            <a:r>
              <a:rPr lang="ru-RU" sz="28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3. Принцип последовательности, который предусматривает постепенное усложнение поставленных задач.</a:t>
            </a:r>
          </a:p>
          <a:p>
            <a:r>
              <a:rPr lang="ru-RU" sz="2800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4. Принцип положительной оценки, что является залогом успешного развития музыкальных способностей и творчества детей дошкольного возраста.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dirty="0" smtClean="0"/>
              <a:t> </a:t>
            </a:r>
            <a:endParaRPr lang="ru-RU" sz="2000" b="1" dirty="0" smtClean="0">
              <a:solidFill>
                <a:srgbClr val="181FA8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sz="2000" b="1" dirty="0" smtClean="0">
              <a:solidFill>
                <a:srgbClr val="181FA8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181FA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471268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9489" y="-238419"/>
            <a:ext cx="9453489" cy="7096419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846162" y="0"/>
            <a:ext cx="4012441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FA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Творческое соревнование занимает одно из ведущих мест на занятиях музыки в дошкольном образовании. Практически нет детей, которые были бы равнодушны к успехам своей команды. Это может касаться следующих видов деятельности детей: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181FA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FA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из ребят выразительнее исполнит песню?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181FA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FA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сумеет правильнее воспринять характер музыки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FA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             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181FA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181FA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т. д.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181FA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FA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конце занятия обязателен итог соревнования и очень осторожный и деликатный разбор правильности ответов и действий.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181FA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F:\ФОТО\ФОТО ДДТ Тарельникова\Занятие Оли\IMG-20190404-WA0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12062">
            <a:off x="5404514" y="641445"/>
            <a:ext cx="3378564" cy="288785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Рисунок 4" descr="i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9290" y="4034198"/>
            <a:ext cx="3902176" cy="22860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8471268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327546"/>
            <a:ext cx="653045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Неоценимую роль играет использование технических средств на занятии. Например тема:  «Русские народные инструменты». Дети прослушали, как звучит тот или иной инструмент, за тем педагог предоставляет  им изображение на картинках эти инструментов, и заключительным закрепляющим моментом является игра  на них в кабинете. Можно попросить ребят подыграть во время исполнения того или иного произведения.</a:t>
            </a:r>
          </a:p>
          <a:p>
            <a:pPr algn="ctr"/>
            <a:r>
              <a:rPr lang="ru-RU" b="1" dirty="0" smtClean="0">
                <a:solidFill>
                  <a:srgbClr val="181FA8"/>
                </a:solidFill>
                <a:latin typeface="Times New Roman" pitchFamily="18" charset="0"/>
                <a:cs typeface="Times New Roman" pitchFamily="18" charset="0"/>
              </a:rPr>
              <a:t> Огромное значение в формировании и увлеченностью музыкой имеют домашние задания,  которые должны носить творческий характер, активизировать не только детей, но и их родителей. </a:t>
            </a:r>
          </a:p>
          <a:p>
            <a:endParaRPr lang="ru-RU" dirty="0"/>
          </a:p>
        </p:txBody>
      </p:sp>
      <p:pic>
        <p:nvPicPr>
          <p:cNvPr id="5" name="Picture 2" descr="F:\ФОТО\ФОТО ДДТ Тарельникова\Фото для Кати\DSC016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7225">
            <a:off x="261748" y="3688162"/>
            <a:ext cx="3868737" cy="290155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Содержимое 4" descr="i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036" y="3850943"/>
            <a:ext cx="4267964" cy="25003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8471268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45910" y="191069"/>
            <a:ext cx="4285397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err="1" smtClean="0">
                <a:solidFill>
                  <a:srgbClr val="0000CC"/>
                </a:solidFill>
              </a:rPr>
              <a:t>Музицирование</a:t>
            </a:r>
            <a:r>
              <a:rPr lang="ru-RU" sz="2800" b="1" dirty="0" smtClean="0">
                <a:solidFill>
                  <a:srgbClr val="0000CC"/>
                </a:solidFill>
              </a:rPr>
              <a:t> на первом этапе является таким видом деятельности, который не требует от детей специальной музыкальной подготовки и определенных навыков. По мере взросления детям предлагаются различные дидактические игры на </a:t>
            </a:r>
            <a:r>
              <a:rPr lang="ru-RU" sz="2800" b="1" u="sng" dirty="0" smtClean="0">
                <a:solidFill>
                  <a:srgbClr val="0000CC"/>
                </a:solidFill>
              </a:rPr>
              <a:t>развитие чувства </a:t>
            </a:r>
            <a:r>
              <a:rPr lang="ru-RU" sz="2800" b="1" u="sng" dirty="0" smtClean="0">
                <a:solidFill>
                  <a:srgbClr val="0000CC"/>
                </a:solidFill>
              </a:rPr>
              <a:t>ритма</a:t>
            </a:r>
            <a:r>
              <a:rPr lang="ru-RU" sz="2800" b="1" u="sng" dirty="0" smtClean="0">
                <a:solidFill>
                  <a:srgbClr val="0000CC"/>
                </a:solidFill>
              </a:rPr>
              <a:t>.</a:t>
            </a:r>
            <a:endParaRPr lang="ru-RU" sz="2800" b="1" dirty="0" smtClean="0">
              <a:solidFill>
                <a:srgbClr val="0000CC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00CC"/>
                </a:solidFill>
              </a:rPr>
              <a:t> </a:t>
            </a:r>
            <a:endParaRPr lang="ru-RU" b="1" dirty="0" smtClean="0">
              <a:solidFill>
                <a:srgbClr val="0000CC"/>
              </a:solidFill>
            </a:endParaRPr>
          </a:p>
        </p:txBody>
      </p:sp>
      <p:pic>
        <p:nvPicPr>
          <p:cNvPr id="5" name="Picture 2" descr="F:\ФОТО\ФОТО ДДТ Тарельникова\Занятие Оли\IMG-20190424-WA00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7713" y="368490"/>
            <a:ext cx="3381829" cy="286602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2" descr="F:\ФОТО\ФОТО ДДТ Тарельникова\Занятие Оли\IMG-20190424-WA00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14809" y="3517947"/>
            <a:ext cx="3916592" cy="2937444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="" xmlns:p14="http://schemas.microsoft.com/office/powerpoint/2010/main" val="408471268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7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5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545</TotalTime>
  <Words>688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 Windows</cp:lastModifiedBy>
  <cp:revision>88</cp:revision>
  <dcterms:created xsi:type="dcterms:W3CDTF">2013-11-19T05:52:05Z</dcterms:created>
  <dcterms:modified xsi:type="dcterms:W3CDTF">2019-10-08T05:53:36Z</dcterms:modified>
</cp:coreProperties>
</file>