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56" r:id="rId2"/>
    <p:sldId id="257" r:id="rId3"/>
    <p:sldId id="259" r:id="rId4"/>
    <p:sldId id="260" r:id="rId5"/>
    <p:sldId id="261" r:id="rId6"/>
    <p:sldId id="275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696" y="66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FDBB93B0-9ABC-4783-8966-204CAF8ADA8B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655550E1-7CAE-46FE-B56E-1AA9FD7E7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796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93B0-9ABC-4783-8966-204CAF8ADA8B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0E1-7CAE-46FE-B56E-1AA9FD7E7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026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93B0-9ABC-4783-8966-204CAF8ADA8B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0E1-7CAE-46FE-B56E-1AA9FD7E7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080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93B0-9ABC-4783-8966-204CAF8ADA8B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0E1-7CAE-46FE-B56E-1AA9FD7E7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678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93B0-9ABC-4783-8966-204CAF8ADA8B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0E1-7CAE-46FE-B56E-1AA9FD7E7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791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93B0-9ABC-4783-8966-204CAF8ADA8B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0E1-7CAE-46FE-B56E-1AA9FD7E7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627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93B0-9ABC-4783-8966-204CAF8ADA8B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0E1-7CAE-46FE-B56E-1AA9FD7E7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852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93B0-9ABC-4783-8966-204CAF8ADA8B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0E1-7CAE-46FE-B56E-1AA9FD7E7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874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93B0-9ABC-4783-8966-204CAF8ADA8B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0E1-7CAE-46FE-B56E-1AA9FD7E7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062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93B0-9ABC-4783-8966-204CAF8ADA8B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655550E1-7CAE-46FE-B56E-1AA9FD7E7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099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FDBB93B0-9ABC-4783-8966-204CAF8ADA8B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655550E1-7CAE-46FE-B56E-1AA9FD7E7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744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FDBB93B0-9ABC-4783-8966-204CAF8ADA8B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655550E1-7CAE-46FE-B56E-1AA9FD7E7C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459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Информационно-методический семинар для социальных педагогов</a:t>
            </a:r>
            <a:b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 «Векторы образования: вызовы, тренды, перспективы».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7512" y="4986337"/>
            <a:ext cx="10718292" cy="1557337"/>
          </a:xfrm>
        </p:spPr>
        <p:txBody>
          <a:bodyPr>
            <a:normAutofit fontScale="70000" lnSpcReduction="20000"/>
          </a:bodyPr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2023 года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ст. Павловская</a:t>
            </a:r>
          </a:p>
        </p:txBody>
      </p:sp>
    </p:spTree>
    <p:extLst>
      <p:ext uri="{BB962C8B-B14F-4D97-AF65-F5344CB8AC3E}">
        <p14:creationId xmlns:p14="http://schemas.microsoft.com/office/powerpoint/2010/main" val="27545701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207818"/>
            <a:ext cx="11243831" cy="1039091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+mn-lt"/>
              </a:rPr>
              <a:t>Муниципальный конкурс для социальных педагогов  на разработку проектов </a:t>
            </a:r>
            <a:br>
              <a:rPr lang="ru-RU" sz="1800" b="1" dirty="0">
                <a:latin typeface="+mn-lt"/>
              </a:rPr>
            </a:br>
            <a:r>
              <a:rPr lang="ru-RU" sz="1800" b="1" dirty="0">
                <a:effectLst/>
                <a:latin typeface="+mn-lt"/>
                <a:ea typeface="Times New Roman" panose="02020603050405020304" pitchFamily="18" charset="0"/>
              </a:rPr>
              <a:t>«Опыт профилактической работы социального педагога с обучающимися и их родителями» в марте 2023 года </a:t>
            </a:r>
            <a:endParaRPr lang="ru-RU" sz="1800" b="1" dirty="0">
              <a:latin typeface="+mn-lt"/>
            </a:endParaRP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2D5B3BD3-C518-D727-B40A-9E34291B40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3122312"/>
              </p:ext>
            </p:extLst>
          </p:nvPr>
        </p:nvGraphicFramePr>
        <p:xfrm>
          <a:off x="657224" y="1046746"/>
          <a:ext cx="11119139" cy="14081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8491">
                  <a:extLst>
                    <a:ext uri="{9D8B030D-6E8A-4147-A177-3AD203B41FA5}">
                      <a16:colId xmlns:a16="http://schemas.microsoft.com/office/drawing/2014/main" val="3483134037"/>
                    </a:ext>
                  </a:extLst>
                </a:gridCol>
                <a:gridCol w="4167717">
                  <a:extLst>
                    <a:ext uri="{9D8B030D-6E8A-4147-A177-3AD203B41FA5}">
                      <a16:colId xmlns:a16="http://schemas.microsoft.com/office/drawing/2014/main" val="2973088399"/>
                    </a:ext>
                  </a:extLst>
                </a:gridCol>
                <a:gridCol w="1216382">
                  <a:extLst>
                    <a:ext uri="{9D8B030D-6E8A-4147-A177-3AD203B41FA5}">
                      <a16:colId xmlns:a16="http://schemas.microsoft.com/office/drawing/2014/main" val="3080701150"/>
                    </a:ext>
                  </a:extLst>
                </a:gridCol>
                <a:gridCol w="1079711">
                  <a:extLst>
                    <a:ext uri="{9D8B030D-6E8A-4147-A177-3AD203B41FA5}">
                      <a16:colId xmlns:a16="http://schemas.microsoft.com/office/drawing/2014/main" val="1026231518"/>
                    </a:ext>
                  </a:extLst>
                </a:gridCol>
                <a:gridCol w="2329720">
                  <a:extLst>
                    <a:ext uri="{9D8B030D-6E8A-4147-A177-3AD203B41FA5}">
                      <a16:colId xmlns:a16="http://schemas.microsoft.com/office/drawing/2014/main" val="518284428"/>
                    </a:ext>
                  </a:extLst>
                </a:gridCol>
                <a:gridCol w="741324">
                  <a:extLst>
                    <a:ext uri="{9D8B030D-6E8A-4147-A177-3AD203B41FA5}">
                      <a16:colId xmlns:a16="http://schemas.microsoft.com/office/drawing/2014/main" val="2006428241"/>
                    </a:ext>
                  </a:extLst>
                </a:gridCol>
                <a:gridCol w="1165794">
                  <a:extLst>
                    <a:ext uri="{9D8B030D-6E8A-4147-A177-3AD203B41FA5}">
                      <a16:colId xmlns:a16="http://schemas.microsoft.com/office/drawing/2014/main" val="280283571"/>
                    </a:ext>
                  </a:extLst>
                </a:gridCol>
              </a:tblGrid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Номинация </a:t>
                      </a:r>
                    </a:p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«Профилактическая работа с обучающимися»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 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4211925549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«Профилактическая работа с обучающимися</a:t>
                      </a:r>
                    </a:p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9-11 классов»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9-11 классов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Черноокая </a:t>
                      </a:r>
                    </a:p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Людмила </a:t>
                      </a:r>
                    </a:p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Валерьевна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 5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 Н.С. Иванова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Весёлой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310297344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Вейп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-губительная мода среди подростков»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7-8 классов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Лисица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Оксана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Николаевна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 14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 В.И. Муравленко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Незамаевской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3315730990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«Профилактика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буллинга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Мы в классе будем жить по-новому»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5 класса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Мороз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Ирина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Геннадьевна 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ООШ № 18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 Д.А. Коваленко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х. Упорного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Призёр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2512537637"/>
                  </a:ext>
                </a:extLst>
              </a:tr>
              <a:tr h="833752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«Дети против наркотиков»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5-8 классов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Наливайко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Наталья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Николаевна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ГБОУ КК специальная (коррекционная) школа-интернат ст-цы Старолеушковской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Призёр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1295315181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«Профилактика правонарушений и преступлений среди несовершеннолетних»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10-12 классов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Федорян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Татьяна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Сергеевна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В(С)ОШ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Павловской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Призёр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1012156631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«Безопасность-мой выбор»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5-6 классов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Слесаренко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Татьяна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Юрьевна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МАОУ СОШ № 2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 И.М. Суворова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Павловской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3657836514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«Профилактика агрессивного поведения»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1-4 классов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Евтушенко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Вадим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Андреевич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 3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 Н.И. Дейнега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Павловской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1369001469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«Безопасный Интернет»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5-8 классов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Кварацхелия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Борисовна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 4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 В.В. Шитика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Атаманской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1063346982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«Мы за здоровый образ жизни»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1-4 классов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Гаврилец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Виктория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Андреевна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МАОУ СОШ № 6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 Ф.И. Ярового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Новолеушковской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897294249"/>
                  </a:ext>
                </a:extLst>
              </a:tr>
              <a:tr h="833752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«Социально-психологическая профилактика детской агрессивности»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1-4 классов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Олейник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Татьяна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Александровна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 7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 Н.П. Иванова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Северного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2254426424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«Профилактическая работа с обучающимися»                                                      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1-4 классов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Малеева Наталия Ивановна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 8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 П.Н. Стратиенко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Новопластуновской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71062961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«Профилактика подростковой наркомании»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9-11 классов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Пермякова Анастасия Евгеньевна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 12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 И.И. Вирченко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Павловской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820535023"/>
                  </a:ext>
                </a:extLst>
              </a:tr>
              <a:tr h="833752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«Интернет. Твой правильный выбор»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5-8 классов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Запорожец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Ирина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Александровна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 15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 В.И. Костина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х. Средний Челбас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1286013377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«Профилактика пагубных привычек»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Обучающиеся 5-8 классов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Красникова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Ольга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Ивановна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 17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 П.Ф. Ризеля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с. Краснопартизанского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1142981715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Номинация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«Профилактическая работа с воспитанниками»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участника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 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2358967740"/>
                  </a:ext>
                </a:extLst>
              </a:tr>
              <a:tr h="833752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«Профилактика правонарушений и девиантного поведения у дошкольников посредством сказки»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Воспитанники 6-7 лет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Лунёва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Юлия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Вячеславовна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МАДОУ ЦРР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сад № 4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Павловской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1033706487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«Профилактика нравственного воспитания дошкольников»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Воспитанники 5-7 лет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Бурковская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Елена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Игоревна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МАДОУ детский сад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 ст. Павловской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Призёр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2921859072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«Я выбираю здоровый образ жизни»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Воспитанники 6-7 лет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Максимова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Лариса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Витальевна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МКДОУ детский сад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Новолеушковской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Призёр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2292095054"/>
                  </a:ext>
                </a:extLst>
              </a:tr>
              <a:tr h="416876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Номинация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 «Профилактическая работа с родителями»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участника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 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3468530360"/>
                  </a:ext>
                </a:extLst>
              </a:tr>
              <a:tr h="625314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«Работа с родителями по сохранению положительных детско-родительских отношений и профилактике семейного неблагополучия»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Аширова </a:t>
                      </a:r>
                    </a:p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Елена </a:t>
                      </a:r>
                    </a:p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Викторовна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СОШ № 13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им. Ф.И. Фоменко </a:t>
                      </a:r>
                    </a:p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Новопетровской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1733" marR="21733" marT="0" marB="0"/>
                </a:tc>
                <a:extLst>
                  <a:ext uri="{0D108BD9-81ED-4DB2-BD59-A6C34878D82A}">
                    <a16:rowId xmlns:a16="http://schemas.microsoft.com/office/drawing/2014/main" val="1647946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0406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324853"/>
            <a:ext cx="10772775" cy="119112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/>
              <a:t>Заочный краевой конкурс методических разработок «Социальный педагог в образовательной организации» в 2023 году</a:t>
            </a:r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F2CE13F0-4884-5875-339A-FCE04EA2E5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7610395"/>
              </p:ext>
            </p:extLst>
          </p:nvPr>
        </p:nvGraphicFramePr>
        <p:xfrm>
          <a:off x="775855" y="2119745"/>
          <a:ext cx="10432472" cy="39208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7298">
                  <a:extLst>
                    <a:ext uri="{9D8B030D-6E8A-4147-A177-3AD203B41FA5}">
                      <a16:colId xmlns:a16="http://schemas.microsoft.com/office/drawing/2014/main" val="3766406699"/>
                    </a:ext>
                  </a:extLst>
                </a:gridCol>
                <a:gridCol w="3138738">
                  <a:extLst>
                    <a:ext uri="{9D8B030D-6E8A-4147-A177-3AD203B41FA5}">
                      <a16:colId xmlns:a16="http://schemas.microsoft.com/office/drawing/2014/main" val="119817786"/>
                    </a:ext>
                  </a:extLst>
                </a:gridCol>
                <a:gridCol w="3338945">
                  <a:extLst>
                    <a:ext uri="{9D8B030D-6E8A-4147-A177-3AD203B41FA5}">
                      <a16:colId xmlns:a16="http://schemas.microsoft.com/office/drawing/2014/main" val="3771879098"/>
                    </a:ext>
                  </a:extLst>
                </a:gridCol>
                <a:gridCol w="1704109">
                  <a:extLst>
                    <a:ext uri="{9D8B030D-6E8A-4147-A177-3AD203B41FA5}">
                      <a16:colId xmlns:a16="http://schemas.microsoft.com/office/drawing/2014/main" val="3222343416"/>
                    </a:ext>
                  </a:extLst>
                </a:gridCol>
                <a:gridCol w="1773382">
                  <a:extLst>
                    <a:ext uri="{9D8B030D-6E8A-4147-A177-3AD203B41FA5}">
                      <a16:colId xmlns:a16="http://schemas.microsoft.com/office/drawing/2014/main" val="1833148470"/>
                    </a:ext>
                  </a:extLst>
                </a:gridCol>
              </a:tblGrid>
              <a:tr h="984482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№ п/п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Номинация </a:t>
                      </a:r>
                    </a:p>
                    <a:p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ФИО</a:t>
                      </a:r>
                    </a:p>
                    <a:p>
                      <a:r>
                        <a:rPr lang="ru-RU" sz="1800">
                          <a:effectLst/>
                        </a:rPr>
                        <a:t>участника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ОО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Результат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3865630"/>
                  </a:ext>
                </a:extLst>
              </a:tr>
              <a:tr h="801601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«Детская инициатива»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Черноокая Людмила Валерьевна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МБОУ СОШ № 5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Победитель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6215107"/>
                  </a:ext>
                </a:extLst>
              </a:tr>
              <a:tr h="671704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«Социальная активность»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Кварацхелия Вера Борисовна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МБОУ СОШ № 4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Лауреат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6568364"/>
                  </a:ext>
                </a:extLst>
              </a:tr>
              <a:tr h="726398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3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«Социальная активность»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Бурковская Елена Игоревна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МАДОУ № 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Участник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1354643"/>
                  </a:ext>
                </a:extLst>
              </a:tr>
              <a:tr h="736652"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4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«Социальная активность»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Максимова Лариса Витальевна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effectLst/>
                        </a:rPr>
                        <a:t>МКДОУ № 6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effectLst/>
                        </a:rPr>
                        <a:t>Участник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1367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70828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606" y="527243"/>
            <a:ext cx="10772775" cy="16581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+mn-lt"/>
                <a:cs typeface="Times New Roman" panose="02020603050405020304" pitchFamily="18" charset="0"/>
              </a:rPr>
              <a:t>Тема РМО на 2023-2024 учебный год </a:t>
            </a:r>
            <a:br>
              <a:rPr lang="ru-RU" sz="3600" b="1" dirty="0">
                <a:latin typeface="+mn-lt"/>
              </a:rPr>
            </a:br>
            <a:r>
              <a:rPr lang="ru-RU" sz="3600" b="1" dirty="0">
                <a:latin typeface="+mn-lt"/>
              </a:rPr>
              <a:t>«</a:t>
            </a:r>
            <a:r>
              <a:rPr lang="ru-RU" sz="3600" b="1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Обеспечение условий для совершенствования системы методической работы объединения через использование инновационного потенциала и опыта социального педагога</a:t>
            </a:r>
            <a:r>
              <a:rPr lang="ru-RU" sz="3600" b="1" dirty="0">
                <a:latin typeface="+mn-lt"/>
              </a:rPr>
              <a:t>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2011680"/>
            <a:ext cx="10753725" cy="4511950"/>
          </a:xfrm>
        </p:spPr>
        <p:txBody>
          <a:bodyPr>
            <a:normAutofit fontScale="77500" lnSpcReduction="20000"/>
          </a:bodyPr>
          <a:lstStyle/>
          <a:p>
            <a:pPr indent="449580" algn="just"/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работы РМО: повышать профессиональную компетентность социальных педагогов, условия для их профессионального роста и статуса в образовательной среде, совершенствовать теоретический и методический уровень подготовки по вопросам социально-педагогической деятельности через участие в работе семинаров, круглых столов, практикумов, конкурсов.</a:t>
            </a: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Координировать деятельность социальных педагогов в едином информационном пространстве.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Организовывать деятельность социальных педагогов по повышению профессионального мастерства.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Оказывать методическую помощь социальным педагогам в овладении новыми теоретическими знаниями, методиками и социально-педагогическими технологиями.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Совершенствовать работу по методическому сопровождению молодых специалистов.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Совершенствование деятельности социального педагога в работе системы профилактики семейного и детского неблагополучия.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банка актуального педагогического опыта, распространение и внедрение его в практику работы социальных педагогов образовательных организаций.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1544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49908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План работы РМО на 2023-2024 учебный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0517442"/>
              </p:ext>
            </p:extLst>
          </p:nvPr>
        </p:nvGraphicFramePr>
        <p:xfrm>
          <a:off x="657224" y="898411"/>
          <a:ext cx="11097631" cy="570928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192093">
                  <a:extLst>
                    <a:ext uri="{9D8B030D-6E8A-4147-A177-3AD203B41FA5}">
                      <a16:colId xmlns:a16="http://schemas.microsoft.com/office/drawing/2014/main" val="3213718469"/>
                    </a:ext>
                  </a:extLst>
                </a:gridCol>
                <a:gridCol w="1376407">
                  <a:extLst>
                    <a:ext uri="{9D8B030D-6E8A-4147-A177-3AD203B41FA5}">
                      <a16:colId xmlns:a16="http://schemas.microsoft.com/office/drawing/2014/main" val="1547275856"/>
                    </a:ext>
                  </a:extLst>
                </a:gridCol>
                <a:gridCol w="1375433">
                  <a:extLst>
                    <a:ext uri="{9D8B030D-6E8A-4147-A177-3AD203B41FA5}">
                      <a16:colId xmlns:a16="http://schemas.microsoft.com/office/drawing/2014/main" val="835525716"/>
                    </a:ext>
                  </a:extLst>
                </a:gridCol>
                <a:gridCol w="1376407">
                  <a:extLst>
                    <a:ext uri="{9D8B030D-6E8A-4147-A177-3AD203B41FA5}">
                      <a16:colId xmlns:a16="http://schemas.microsoft.com/office/drawing/2014/main" val="4080244322"/>
                    </a:ext>
                  </a:extLst>
                </a:gridCol>
                <a:gridCol w="1777291">
                  <a:extLst>
                    <a:ext uri="{9D8B030D-6E8A-4147-A177-3AD203B41FA5}">
                      <a16:colId xmlns:a16="http://schemas.microsoft.com/office/drawing/2014/main" val="2896437504"/>
                    </a:ext>
                  </a:extLst>
                </a:gridCol>
              </a:tblGrid>
              <a:tr h="1642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Наименование мероприятия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Дата проведения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Место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проведения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Время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прове­дения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indent="-64135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Ответственный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за подготовку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extLst>
                  <a:ext uri="{0D108BD9-81ED-4DB2-BD59-A6C34878D82A}">
                    <a16:rowId xmlns:a16="http://schemas.microsoft.com/office/drawing/2014/main" val="3890670480"/>
                  </a:ext>
                </a:extLst>
              </a:tr>
              <a:tr h="71141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Семинары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6481502"/>
                  </a:ext>
                </a:extLst>
              </a:tr>
              <a:tr h="1029107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Единый районный методический марафон: «Векторы образования: вызовы, тренды, перспективы».  Информационно-методический семинар для социальных педагогов «Организация работы социального педагога в образовательной организации»</a:t>
                      </a:r>
                    </a:p>
                    <a:p>
                      <a:r>
                        <a:rPr lang="ru-RU" sz="1800" dirty="0">
                          <a:effectLst/>
                        </a:rPr>
                        <a:t>1</a:t>
                      </a:r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Письмо о документарной нагрузке педагогических работников. Анализ работы РМО за 2022-2023 учебный год. План работы на 2023-2024 учебный год.</a:t>
                      </a:r>
                    </a:p>
                    <a:p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«Социальный педагог в детском саду. Планирование работы». «Нормативно-правовая документация деятельности социального педагога».</a:t>
                      </a:r>
                    </a:p>
                    <a:p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«Социальный педагог в школе. Планирование работы». «Нормативно-правовая документация деятельности социального педагога».</a:t>
                      </a:r>
                    </a:p>
                    <a:p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«Наставничество в работе социального педагога». </a:t>
                      </a:r>
                    </a:p>
                    <a:p>
                      <a:endParaRPr lang="ru-RU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indent="-1543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август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МАОУ СОШ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 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12.00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800" dirty="0">
                          <a:effectLst/>
                        </a:rPr>
                        <a:t>Г.Е </a:t>
                      </a:r>
                      <a:r>
                        <a:rPr lang="ru-RU" sz="1800" dirty="0" err="1">
                          <a:effectLst/>
                        </a:rPr>
                        <a:t>Кибалка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Л.В. Черноокая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extLst>
                  <a:ext uri="{0D108BD9-81ED-4DB2-BD59-A6C34878D82A}">
                    <a16:rowId xmlns:a16="http://schemas.microsoft.com/office/drawing/2014/main" val="42880167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532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45096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/>
              <a:t>План работы РМО на 2023-2024 учебный год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1999238"/>
              </p:ext>
            </p:extLst>
          </p:nvPr>
        </p:nvGraphicFramePr>
        <p:xfrm>
          <a:off x="288758" y="1143000"/>
          <a:ext cx="11417968" cy="5332231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341964">
                  <a:extLst>
                    <a:ext uri="{9D8B030D-6E8A-4147-A177-3AD203B41FA5}">
                      <a16:colId xmlns:a16="http://schemas.microsoft.com/office/drawing/2014/main" val="255500546"/>
                    </a:ext>
                  </a:extLst>
                </a:gridCol>
                <a:gridCol w="1416138">
                  <a:extLst>
                    <a:ext uri="{9D8B030D-6E8A-4147-A177-3AD203B41FA5}">
                      <a16:colId xmlns:a16="http://schemas.microsoft.com/office/drawing/2014/main" val="3106848104"/>
                    </a:ext>
                  </a:extLst>
                </a:gridCol>
                <a:gridCol w="1415136">
                  <a:extLst>
                    <a:ext uri="{9D8B030D-6E8A-4147-A177-3AD203B41FA5}">
                      <a16:colId xmlns:a16="http://schemas.microsoft.com/office/drawing/2014/main" val="2923749054"/>
                    </a:ext>
                  </a:extLst>
                </a:gridCol>
                <a:gridCol w="1416138">
                  <a:extLst>
                    <a:ext uri="{9D8B030D-6E8A-4147-A177-3AD203B41FA5}">
                      <a16:colId xmlns:a16="http://schemas.microsoft.com/office/drawing/2014/main" val="1161486905"/>
                    </a:ext>
                  </a:extLst>
                </a:gridCol>
                <a:gridCol w="1828592">
                  <a:extLst>
                    <a:ext uri="{9D8B030D-6E8A-4147-A177-3AD203B41FA5}">
                      <a16:colId xmlns:a16="http://schemas.microsoft.com/office/drawing/2014/main" val="1411149391"/>
                    </a:ext>
                  </a:extLst>
                </a:gridCol>
              </a:tblGrid>
              <a:tr h="613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Наименование мероприятия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Дата проведения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Место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проведения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Время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прове­дения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indent="-64135"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Ответственный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за подготовку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extLst>
                  <a:ext uri="{0D108BD9-81ED-4DB2-BD59-A6C34878D82A}">
                    <a16:rowId xmlns:a16="http://schemas.microsoft.com/office/drawing/2014/main" val="2582751764"/>
                  </a:ext>
                </a:extLst>
              </a:tr>
              <a:tr h="235047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Семинары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7399676"/>
                  </a:ext>
                </a:extLst>
              </a:tr>
              <a:tr h="3290651">
                <a:tc>
                  <a:txBody>
                    <a:bodyPr/>
                    <a:lstStyle/>
                    <a:p>
                      <a:pPr marL="0" indent="179388"/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Единый районный методический марафон: «Эффективные практики повышения качества образовательных результатов школьников». «Школьный климат». Круглый стол для социальных педагогов «Активные формы взаимодействия социального  педагога с семьей по проблеме </a:t>
                      </a:r>
                      <a:r>
                        <a:rPr lang="ru-RU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детско</a:t>
                      </a:r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родительских отношений» .</a:t>
                      </a:r>
                    </a:p>
                    <a:p>
                      <a:pPr marL="342900" lvl="0" indent="-342900">
                        <a:buAutoNum type="arabicPeriod"/>
                      </a:pPr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«Семья - как фактор социализации  личности».</a:t>
                      </a:r>
                    </a:p>
                    <a:p>
                      <a:pPr marL="342900" lvl="0" indent="-342900">
                        <a:buAutoNum type="arabicPeriod"/>
                      </a:pPr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«Десять ошибок, которые все  когда – то совершали».</a:t>
                      </a:r>
                    </a:p>
                    <a:p>
                      <a:pPr lvl="0"/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«Правовое просвещение родителей и детей, находящихся в «кризисных ситуациях»».</a:t>
                      </a:r>
                    </a:p>
                    <a:p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«Организация работы социального педагога по профилактике семейного неблагополучия».</a:t>
                      </a:r>
                    </a:p>
                    <a:p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 «Формы работы с семьями, где воспитываются дети, находящиеся под опекой».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indent="-1543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ноябрь</a:t>
                      </a:r>
                    </a:p>
                    <a:p>
                      <a:pPr indent="-1543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МАОУ СОШ № 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effectLst/>
                        </a:rPr>
                        <a:t>09.00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2000" dirty="0">
                          <a:effectLst/>
                        </a:rPr>
                        <a:t>Г.Е. </a:t>
                      </a:r>
                      <a:r>
                        <a:rPr lang="ru-RU" sz="2000" dirty="0" err="1">
                          <a:effectLst/>
                        </a:rPr>
                        <a:t>Кибалка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2000" dirty="0">
                          <a:effectLst/>
                        </a:rPr>
                        <a:t>Л.В. Черноокая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extLst>
                  <a:ext uri="{0D108BD9-81ED-4DB2-BD59-A6C34878D82A}">
                    <a16:rowId xmlns:a16="http://schemas.microsoft.com/office/drawing/2014/main" val="8635327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0875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120317"/>
            <a:ext cx="10772775" cy="52938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План работы РМО на 2023-2024 учебный год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7671635"/>
              </p:ext>
            </p:extLst>
          </p:nvPr>
        </p:nvGraphicFramePr>
        <p:xfrm>
          <a:off x="284746" y="649705"/>
          <a:ext cx="11622507" cy="623004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963654">
                  <a:extLst>
                    <a:ext uri="{9D8B030D-6E8A-4147-A177-3AD203B41FA5}">
                      <a16:colId xmlns:a16="http://schemas.microsoft.com/office/drawing/2014/main" val="2113793399"/>
                    </a:ext>
                  </a:extLst>
                </a:gridCol>
                <a:gridCol w="1260764">
                  <a:extLst>
                    <a:ext uri="{9D8B030D-6E8A-4147-A177-3AD203B41FA5}">
                      <a16:colId xmlns:a16="http://schemas.microsoft.com/office/drawing/2014/main" val="4039360449"/>
                    </a:ext>
                  </a:extLst>
                </a:gridCol>
                <a:gridCol w="1385454">
                  <a:extLst>
                    <a:ext uri="{9D8B030D-6E8A-4147-A177-3AD203B41FA5}">
                      <a16:colId xmlns:a16="http://schemas.microsoft.com/office/drawing/2014/main" val="1019211968"/>
                    </a:ext>
                  </a:extLst>
                </a:gridCol>
                <a:gridCol w="1330037">
                  <a:extLst>
                    <a:ext uri="{9D8B030D-6E8A-4147-A177-3AD203B41FA5}">
                      <a16:colId xmlns:a16="http://schemas.microsoft.com/office/drawing/2014/main" val="2063737438"/>
                    </a:ext>
                  </a:extLst>
                </a:gridCol>
                <a:gridCol w="1682598">
                  <a:extLst>
                    <a:ext uri="{9D8B030D-6E8A-4147-A177-3AD203B41FA5}">
                      <a16:colId xmlns:a16="http://schemas.microsoft.com/office/drawing/2014/main" val="4018892868"/>
                    </a:ext>
                  </a:extLst>
                </a:gridCol>
              </a:tblGrid>
              <a:tr h="464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мероприятия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Дата проведения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Место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проведения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Время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прове­дения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indent="-64135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Ответственный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за подготовку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extLst>
                  <a:ext uri="{0D108BD9-81ED-4DB2-BD59-A6C34878D82A}">
                    <a16:rowId xmlns:a16="http://schemas.microsoft.com/office/drawing/2014/main" val="1038108826"/>
                  </a:ext>
                </a:extLst>
              </a:tr>
              <a:tr h="260314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Семинары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extLst>
                  <a:ext uri="{0D108BD9-81ED-4DB2-BD59-A6C34878D82A}">
                    <a16:rowId xmlns:a16="http://schemas.microsoft.com/office/drawing/2014/main" val="1895981364"/>
                  </a:ext>
                </a:extLst>
              </a:tr>
              <a:tr h="52062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Семинар-практикум для социальных-педагогов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«Социально-педагогическое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сопровождение</a:t>
                      </a:r>
                      <a:r>
                        <a:rPr lang="ru-RU" sz="1600" spc="-28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неблагополучной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семьи,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подростков,</a:t>
                      </a:r>
                      <a:r>
                        <a:rPr lang="ru-RU" sz="1600" spc="-28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оказавшихся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трудной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жизненной</a:t>
                      </a:r>
                      <a:r>
                        <a:rPr lang="ru-RU" sz="1600" spc="3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ситуации</a:t>
                      </a:r>
                      <a:r>
                        <a:rPr lang="ru-RU" sz="1600" spc="-29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1600" spc="-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 опасном</a:t>
                      </a:r>
                      <a:r>
                        <a:rPr lang="ru-RU" sz="1600" spc="-1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положении»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«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работы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профилактике безнадзорности, беспризорности и</a:t>
                      </a:r>
                      <a:r>
                        <a:rPr lang="ru-RU" sz="1600" spc="-2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правонарушений</a:t>
                      </a:r>
                      <a:r>
                        <a:rPr lang="ru-RU" sz="1600" spc="-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несовершеннолетних».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«С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оставление программ ИПР в отношении</a:t>
                      </a:r>
                      <a:r>
                        <a:rPr lang="ru-RU" sz="1600" spc="-28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несовершеннолетних,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состоящих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учёте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600" spc="-28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обучающимися, состоящими на различных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видах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профилактического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учета».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«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социального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педагога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</a:t>
                      </a:r>
                      <a:r>
                        <a:rPr lang="ru-RU" sz="1600" spc="-28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профилактике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семейного</a:t>
                      </a:r>
                      <a:r>
                        <a:rPr lang="ru-RU" sz="1600" spc="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неблагополучия». Раннее</a:t>
                      </a:r>
                      <a:r>
                        <a:rPr lang="ru-RU" sz="1600" spc="-1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выявление</a:t>
                      </a:r>
                      <a:r>
                        <a:rPr lang="ru-RU" sz="1600" spc="-5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 СОП».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«Межведомственное взаимодействие в системе мер по профилактике безнадзорности и правонарушений несовершеннолетних и семей, находящихся в СОП и ТЖС».</a:t>
                      </a:r>
                      <a:endParaRPr lang="ru-RU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«Методические рекомендации по сопровождению семьи и несовершеннолетних, оказавшихся в ТЖС и СОП».</a:t>
                      </a:r>
                      <a:endParaRPr lang="ru-RU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413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январь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МБОУ СОШ № 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</a:rPr>
                        <a:t>09.00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dirty="0">
                          <a:effectLst/>
                        </a:rPr>
                        <a:t>Г.Е. </a:t>
                      </a:r>
                      <a:r>
                        <a:rPr lang="ru-RU" sz="1600" dirty="0" err="1">
                          <a:effectLst/>
                        </a:rPr>
                        <a:t>Кибалка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dirty="0">
                          <a:effectLst/>
                        </a:rPr>
                        <a:t>Л.В. Черноокая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extLst>
                  <a:ext uri="{0D108BD9-81ED-4DB2-BD59-A6C34878D82A}">
                    <a16:rowId xmlns:a16="http://schemas.microsoft.com/office/drawing/2014/main" val="3951661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1595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0"/>
            <a:ext cx="10772775" cy="66173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План работы РМО на 2023-2024 учебный год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3306680"/>
              </p:ext>
            </p:extLst>
          </p:nvPr>
        </p:nvGraphicFramePr>
        <p:xfrm>
          <a:off x="409074" y="661737"/>
          <a:ext cx="11574378" cy="593464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6385810">
                  <a:extLst>
                    <a:ext uri="{9D8B030D-6E8A-4147-A177-3AD203B41FA5}">
                      <a16:colId xmlns:a16="http://schemas.microsoft.com/office/drawing/2014/main" val="2929348646"/>
                    </a:ext>
                  </a:extLst>
                </a:gridCol>
                <a:gridCol w="1081976">
                  <a:extLst>
                    <a:ext uri="{9D8B030D-6E8A-4147-A177-3AD203B41FA5}">
                      <a16:colId xmlns:a16="http://schemas.microsoft.com/office/drawing/2014/main" val="1067601862"/>
                    </a:ext>
                  </a:extLst>
                </a:gridCol>
                <a:gridCol w="1192633">
                  <a:extLst>
                    <a:ext uri="{9D8B030D-6E8A-4147-A177-3AD203B41FA5}">
                      <a16:colId xmlns:a16="http://schemas.microsoft.com/office/drawing/2014/main" val="599961887"/>
                    </a:ext>
                  </a:extLst>
                </a:gridCol>
                <a:gridCol w="1303290">
                  <a:extLst>
                    <a:ext uri="{9D8B030D-6E8A-4147-A177-3AD203B41FA5}">
                      <a16:colId xmlns:a16="http://schemas.microsoft.com/office/drawing/2014/main" val="3444516275"/>
                    </a:ext>
                  </a:extLst>
                </a:gridCol>
                <a:gridCol w="1610669">
                  <a:extLst>
                    <a:ext uri="{9D8B030D-6E8A-4147-A177-3AD203B41FA5}">
                      <a16:colId xmlns:a16="http://schemas.microsoft.com/office/drawing/2014/main" val="879219926"/>
                    </a:ext>
                  </a:extLst>
                </a:gridCol>
              </a:tblGrid>
              <a:tr h="4614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мероприятия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Дата проведения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Место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проведения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Время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прове­дения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indent="-64135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Ответственный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за подготовку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extLst>
                  <a:ext uri="{0D108BD9-81ED-4DB2-BD59-A6C34878D82A}">
                    <a16:rowId xmlns:a16="http://schemas.microsoft.com/office/drawing/2014/main" val="657817510"/>
                  </a:ext>
                </a:extLst>
              </a:tr>
              <a:tr h="265362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Семинары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4311709"/>
                  </a:ext>
                </a:extLst>
              </a:tr>
              <a:tr h="5156581">
                <a:tc>
                  <a:txBody>
                    <a:bodyPr/>
                    <a:lstStyle/>
                    <a:p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Единый районный методический марафон: «Эффективные практики повышения качества образовательных результатов школьников». «Исследование на уроке». Мастер-класс для социальных педагогов «Система работы социального  педагога по формированию здорового образа жизни обучающихся»</a:t>
                      </a:r>
                    </a:p>
                    <a:p>
                      <a:endParaRPr lang="ru-RU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«Формирование здорового образа  жизни, культуры здоровья у обучающихся».</a:t>
                      </a:r>
                    </a:p>
                    <a:p>
                      <a:pPr lvl="0"/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 «Создание здоровьесберегающей образовательной среды».</a:t>
                      </a:r>
                    </a:p>
                    <a:p>
                      <a:pPr lvl="0"/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«Выработка у обучающихся умений и навыков сохранения,</a:t>
                      </a:r>
                    </a:p>
                    <a:p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укрепления здоровья, безопасного и ответственного поведения».</a:t>
                      </a:r>
                    </a:p>
                    <a:p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4.«Формы и методы оздоровления обучающихся».</a:t>
                      </a:r>
                    </a:p>
                    <a:p>
                      <a:r>
                        <a:rPr lang="ru-RU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 «Организация занятости и отдыха обучающихся»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март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МАОУ СОШ № 2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</a:rPr>
                        <a:t>09.00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dirty="0">
                          <a:effectLst/>
                        </a:rPr>
                        <a:t>Г.Е </a:t>
                      </a:r>
                      <a:r>
                        <a:rPr lang="ru-RU" sz="1600" dirty="0" err="1">
                          <a:effectLst/>
                        </a:rPr>
                        <a:t>Кибалка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Л.В. Черноокая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5174" marR="15174" marT="0" marB="0"/>
                </a:tc>
                <a:extLst>
                  <a:ext uri="{0D108BD9-81ED-4DB2-BD59-A6C34878D82A}">
                    <a16:rowId xmlns:a16="http://schemas.microsoft.com/office/drawing/2014/main" val="3553795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4748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40423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/>
              <a:t>Консультации в 2023-2024 учебном году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124948"/>
              </p:ext>
            </p:extLst>
          </p:nvPr>
        </p:nvGraphicFramePr>
        <p:xfrm>
          <a:off x="489097" y="903767"/>
          <a:ext cx="11411750" cy="487423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339056">
                  <a:extLst>
                    <a:ext uri="{9D8B030D-6E8A-4147-A177-3AD203B41FA5}">
                      <a16:colId xmlns:a16="http://schemas.microsoft.com/office/drawing/2014/main" val="1050515815"/>
                    </a:ext>
                  </a:extLst>
                </a:gridCol>
                <a:gridCol w="1415368">
                  <a:extLst>
                    <a:ext uri="{9D8B030D-6E8A-4147-A177-3AD203B41FA5}">
                      <a16:colId xmlns:a16="http://schemas.microsoft.com/office/drawing/2014/main" val="2358917618"/>
                    </a:ext>
                  </a:extLst>
                </a:gridCol>
                <a:gridCol w="1414362">
                  <a:extLst>
                    <a:ext uri="{9D8B030D-6E8A-4147-A177-3AD203B41FA5}">
                      <a16:colId xmlns:a16="http://schemas.microsoft.com/office/drawing/2014/main" val="714958861"/>
                    </a:ext>
                  </a:extLst>
                </a:gridCol>
                <a:gridCol w="1415368">
                  <a:extLst>
                    <a:ext uri="{9D8B030D-6E8A-4147-A177-3AD203B41FA5}">
                      <a16:colId xmlns:a16="http://schemas.microsoft.com/office/drawing/2014/main" val="3845028991"/>
                    </a:ext>
                  </a:extLst>
                </a:gridCol>
                <a:gridCol w="1827596">
                  <a:extLst>
                    <a:ext uri="{9D8B030D-6E8A-4147-A177-3AD203B41FA5}">
                      <a16:colId xmlns:a16="http://schemas.microsoft.com/office/drawing/2014/main" val="1442828790"/>
                    </a:ext>
                  </a:extLst>
                </a:gridCol>
              </a:tblGrid>
              <a:tr h="6206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Наименование мероприятия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Дата проведения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Место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проведения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Время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прове­дения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indent="-64135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Ответственный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за подготовку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extLst>
                  <a:ext uri="{0D108BD9-81ED-4DB2-BD59-A6C34878D82A}">
                    <a16:rowId xmlns:a16="http://schemas.microsoft.com/office/drawing/2014/main" val="2473351299"/>
                  </a:ext>
                </a:extLst>
              </a:tr>
              <a:tr h="35689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Консультирование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97349"/>
                  </a:ext>
                </a:extLst>
              </a:tr>
              <a:tr h="620693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«Диагностические технологии в работе социального педагога».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457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сентябрь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ПМПК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09.00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Г.Е. Кибалка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extLst>
                  <a:ext uri="{0D108BD9-81ED-4DB2-BD59-A6C34878D82A}">
                    <a16:rowId xmlns:a16="http://schemas.microsoft.com/office/drawing/2014/main" val="3983446528"/>
                  </a:ext>
                </a:extLst>
              </a:tr>
              <a:tr h="620693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«Проектирование в работе социального педагога».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457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октябрь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ПМПК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09.00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Г.Е. Кибалка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extLst>
                  <a:ext uri="{0D108BD9-81ED-4DB2-BD59-A6C34878D82A}">
                    <a16:rowId xmlns:a16="http://schemas.microsoft.com/office/drawing/2014/main" val="2460413492"/>
                  </a:ext>
                </a:extLst>
              </a:tr>
              <a:tr h="620693"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«Информационные технологии в жизни современных подростков».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4572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декабрь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ПМПК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09.00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Г.Е. Кибалка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extLst>
                  <a:ext uri="{0D108BD9-81ED-4DB2-BD59-A6C34878D82A}">
                    <a16:rowId xmlns:a16="http://schemas.microsoft.com/office/drawing/2014/main" val="807229909"/>
                  </a:ext>
                </a:extLst>
              </a:tr>
              <a:tr h="10706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«Роль социального педагога в организации профориентационной работы с обучающимися».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45720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февраль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ПМПК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09.00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Г.Е. Кибалка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extLst>
                  <a:ext uri="{0D108BD9-81ED-4DB2-BD59-A6C34878D82A}">
                    <a16:rowId xmlns:a16="http://schemas.microsoft.com/office/drawing/2014/main" val="3781461281"/>
                  </a:ext>
                </a:extLst>
              </a:tr>
              <a:tr h="9638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«Подросток и закон».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7945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апрель</a:t>
                      </a:r>
                      <a:endParaRPr lang="ru-RU" sz="18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ПМПК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</a:rPr>
                        <a:t>09.00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Г.Е. </a:t>
                      </a:r>
                      <a:r>
                        <a:rPr lang="ru-RU" sz="1800" dirty="0" err="1">
                          <a:effectLst/>
                        </a:rPr>
                        <a:t>Кибалка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extLst>
                  <a:ext uri="{0D108BD9-81ED-4DB2-BD59-A6C34878D82A}">
                    <a16:rowId xmlns:a16="http://schemas.microsoft.com/office/drawing/2014/main" val="22113203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97699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281517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Мероприятия в 2023-2024 учебном году</a:t>
            </a:r>
            <a:br>
              <a:rPr lang="ru-RU" sz="2400" b="1" dirty="0"/>
            </a:br>
            <a:endParaRPr lang="ru-RU" sz="24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640152"/>
              </p:ext>
            </p:extLst>
          </p:nvPr>
        </p:nvGraphicFramePr>
        <p:xfrm>
          <a:off x="526473" y="640290"/>
          <a:ext cx="11008302" cy="5999721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547884">
                  <a:extLst>
                    <a:ext uri="{9D8B030D-6E8A-4147-A177-3AD203B41FA5}">
                      <a16:colId xmlns:a16="http://schemas.microsoft.com/office/drawing/2014/main" val="650479950"/>
                    </a:ext>
                  </a:extLst>
                </a:gridCol>
                <a:gridCol w="1410991">
                  <a:extLst>
                    <a:ext uri="{9D8B030D-6E8A-4147-A177-3AD203B41FA5}">
                      <a16:colId xmlns:a16="http://schemas.microsoft.com/office/drawing/2014/main" val="3965571713"/>
                    </a:ext>
                  </a:extLst>
                </a:gridCol>
                <a:gridCol w="1261861">
                  <a:extLst>
                    <a:ext uri="{9D8B030D-6E8A-4147-A177-3AD203B41FA5}">
                      <a16:colId xmlns:a16="http://schemas.microsoft.com/office/drawing/2014/main" val="2275963873"/>
                    </a:ext>
                  </a:extLst>
                </a:gridCol>
                <a:gridCol w="1024588">
                  <a:extLst>
                    <a:ext uri="{9D8B030D-6E8A-4147-A177-3AD203B41FA5}">
                      <a16:colId xmlns:a16="http://schemas.microsoft.com/office/drawing/2014/main" val="2329994571"/>
                    </a:ext>
                  </a:extLst>
                </a:gridCol>
                <a:gridCol w="1762978">
                  <a:extLst>
                    <a:ext uri="{9D8B030D-6E8A-4147-A177-3AD203B41FA5}">
                      <a16:colId xmlns:a16="http://schemas.microsoft.com/office/drawing/2014/main" val="1048809719"/>
                    </a:ext>
                  </a:extLst>
                </a:gridCol>
              </a:tblGrid>
              <a:tr h="5477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Наименование мероприятия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Дата проведения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Место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проведения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Время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прове­дения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indent="-64135"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Ответственный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за подготовку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extLst>
                  <a:ext uri="{0D108BD9-81ED-4DB2-BD59-A6C34878D82A}">
                    <a16:rowId xmlns:a16="http://schemas.microsoft.com/office/drawing/2014/main" val="991787565"/>
                  </a:ext>
                </a:extLst>
              </a:tr>
              <a:tr h="29639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912814"/>
                  </a:ext>
                </a:extLst>
              </a:tr>
              <a:tr h="29639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Мониторинг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2134099"/>
                  </a:ext>
                </a:extLst>
              </a:tr>
              <a:tr h="611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Мониторинг кадрового состава (социальных педагогов) учреждений в 2023-2024 учебном году.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сентябрь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extLst>
                  <a:ext uri="{0D108BD9-81ED-4DB2-BD59-A6C34878D82A}">
                    <a16:rowId xmlns:a16="http://schemas.microsoft.com/office/drawing/2014/main" val="261541616"/>
                  </a:ext>
                </a:extLst>
              </a:tr>
              <a:tr h="29639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Тематический контроль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6606272"/>
                  </a:ext>
                </a:extLst>
              </a:tr>
              <a:tr h="4506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Камеральная проверка документации социальных педагогов.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январь-февраль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extLst>
                  <a:ext uri="{0D108BD9-81ED-4DB2-BD59-A6C34878D82A}">
                    <a16:rowId xmlns:a16="http://schemas.microsoft.com/office/drawing/2014/main" val="2754384884"/>
                  </a:ext>
                </a:extLst>
              </a:tr>
              <a:tr h="29639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2006276"/>
                  </a:ext>
                </a:extLst>
              </a:tr>
              <a:tr h="296399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Мероприятия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238721"/>
                  </a:ext>
                </a:extLst>
              </a:tr>
              <a:tr h="611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Мероприятия, посвященные Международному дню людей с детским церебральным параличом (ДЦП).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октябрь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ОО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extLst>
                  <a:ext uri="{0D108BD9-81ED-4DB2-BD59-A6C34878D82A}">
                    <a16:rowId xmlns:a16="http://schemas.microsoft.com/office/drawing/2014/main" val="3528942176"/>
                  </a:ext>
                </a:extLst>
              </a:tr>
              <a:tr h="2963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Мероприятия, посвященные дню инвалидов «Дорогою добра».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декабрь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ОО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extLst>
                  <a:ext uri="{0D108BD9-81ED-4DB2-BD59-A6C34878D82A}">
                    <a16:rowId xmlns:a16="http://schemas.microsoft.com/office/drawing/2014/main" val="823210927"/>
                  </a:ext>
                </a:extLst>
              </a:tr>
              <a:tr h="736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Муниципальный конкурс проектов для социальных педагогов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«</a:t>
                      </a:r>
                      <a:r>
                        <a:rPr lang="ru-RU" sz="1600" dirty="0">
                          <a:effectLst/>
                          <a:latin typeface="+mn-lt"/>
                          <a:ea typeface="Calibri" panose="020F0502020204030204" pitchFamily="34" charset="0"/>
                        </a:rPr>
                        <a:t>Профилактика правонарушений». «Подросток и закон»</a:t>
                      </a:r>
                      <a:endParaRPr lang="ru-RU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февраль-март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ОО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extLst>
                  <a:ext uri="{0D108BD9-81ED-4DB2-BD59-A6C34878D82A}">
                    <a16:rowId xmlns:a16="http://schemas.microsoft.com/office/drawing/2014/main" val="3395062533"/>
                  </a:ext>
                </a:extLst>
              </a:tr>
              <a:tr h="1079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Мероприятия, посвященные Всемирному дню людей с синдромом Дауна.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21 марта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ОО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601" marR="10601" marT="0" marB="0"/>
                </a:tc>
                <a:extLst>
                  <a:ext uri="{0D108BD9-81ED-4DB2-BD59-A6C34878D82A}">
                    <a16:rowId xmlns:a16="http://schemas.microsoft.com/office/drawing/2014/main" val="1039037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331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0357168"/>
              </p:ext>
            </p:extLst>
          </p:nvPr>
        </p:nvGraphicFramePr>
        <p:xfrm>
          <a:off x="528638" y="499534"/>
          <a:ext cx="11315701" cy="56808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1614">
                  <a:extLst>
                    <a:ext uri="{9D8B030D-6E8A-4147-A177-3AD203B41FA5}">
                      <a16:colId xmlns:a16="http://schemas.microsoft.com/office/drawing/2014/main" val="461681496"/>
                    </a:ext>
                  </a:extLst>
                </a:gridCol>
                <a:gridCol w="5584873">
                  <a:extLst>
                    <a:ext uri="{9D8B030D-6E8A-4147-A177-3AD203B41FA5}">
                      <a16:colId xmlns:a16="http://schemas.microsoft.com/office/drawing/2014/main" val="1158364070"/>
                    </a:ext>
                  </a:extLst>
                </a:gridCol>
                <a:gridCol w="857250">
                  <a:extLst>
                    <a:ext uri="{9D8B030D-6E8A-4147-A177-3AD203B41FA5}">
                      <a16:colId xmlns:a16="http://schemas.microsoft.com/office/drawing/2014/main" val="1753995281"/>
                    </a:ext>
                  </a:extLst>
                </a:gridCol>
                <a:gridCol w="4271964">
                  <a:extLst>
                    <a:ext uri="{9D8B030D-6E8A-4147-A177-3AD203B41FA5}">
                      <a16:colId xmlns:a16="http://schemas.microsoft.com/office/drawing/2014/main" val="2057176970"/>
                    </a:ext>
                  </a:extLst>
                </a:gridCol>
              </a:tblGrid>
              <a:tr h="3738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79" marR="3837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Рассматриваемые вопросы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79" marR="3837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79" marR="3837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79" marR="38379" marT="0" marB="0"/>
                </a:tc>
                <a:extLst>
                  <a:ext uri="{0D108BD9-81ED-4DB2-BD59-A6C34878D82A}">
                    <a16:rowId xmlns:a16="http://schemas.microsoft.com/office/drawing/2014/main" val="2221820082"/>
                  </a:ext>
                </a:extLst>
              </a:tr>
              <a:tr h="631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79" marR="38379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Регистрация участников семинара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79" marR="3837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13.00-13.05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79" marR="3837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Черноокая Л.В., руководитель РМО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79" marR="38379" marT="0" marB="0"/>
                </a:tc>
                <a:extLst>
                  <a:ext uri="{0D108BD9-81ED-4DB2-BD59-A6C34878D82A}">
                    <a16:rowId xmlns:a16="http://schemas.microsoft.com/office/drawing/2014/main" val="3569345714"/>
                  </a:ext>
                </a:extLst>
              </a:tr>
              <a:tr h="631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79" marR="38379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Письмо о документарной нагрузке педагогических работников.</a:t>
                      </a:r>
                    </a:p>
                    <a:p>
                      <a:pPr algn="just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Анализ работы РМО за 2022-2023 учебный год. План работы на 2023-2024 учебный год.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12.05-12.15</a:t>
                      </a:r>
                    </a:p>
                    <a:p>
                      <a:pPr algn="l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Кибалка Г. Е.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5781777"/>
                  </a:ext>
                </a:extLst>
              </a:tr>
              <a:tr h="846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79" marR="38379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«Социальный педагог в детском саду. Планирование работы». </a:t>
                      </a:r>
                    </a:p>
                    <a:p>
                      <a:pPr algn="just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«Нормативно-правовая документация деятельности социального педагога».</a:t>
                      </a:r>
                    </a:p>
                    <a:p>
                      <a:pPr algn="just"/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12.15-12.30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Бурковская Е. И., социальный педагог МАДОУ № 1 ст. Павловской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6792727"/>
                  </a:ext>
                </a:extLst>
              </a:tr>
              <a:tr h="846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79" marR="38379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«Социальный педагог в школе. Планирование работы». </a:t>
                      </a:r>
                    </a:p>
                    <a:p>
                      <a:pPr algn="just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«Нормативно-правовая документация деятельности социального педагога».</a:t>
                      </a:r>
                    </a:p>
                    <a:p>
                      <a:pPr algn="just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12.30-12.45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Слесаренко Т. Ю., социальный педагог МАОУ СОШ № 2 ст. Павловской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5438428"/>
                  </a:ext>
                </a:extLst>
              </a:tr>
              <a:tr h="9345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379" marR="38379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«Наставничество в работе социального педагога». </a:t>
                      </a:r>
                    </a:p>
                    <a:p>
                      <a:pPr algn="just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12.45-13.00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Черноокая Л. В., социальный педагог МБОУ СОШ № 5 ст. Весёлой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6226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292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66749" y="457200"/>
            <a:ext cx="10772775" cy="7286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Кадровый состав/образование социальных педагогов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8851813"/>
              </p:ext>
            </p:extLst>
          </p:nvPr>
        </p:nvGraphicFramePr>
        <p:xfrm>
          <a:off x="528637" y="1057592"/>
          <a:ext cx="11134726" cy="567268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265441">
                  <a:extLst>
                    <a:ext uri="{9D8B030D-6E8A-4147-A177-3AD203B41FA5}">
                      <a16:colId xmlns:a16="http://schemas.microsoft.com/office/drawing/2014/main" val="3179404353"/>
                    </a:ext>
                  </a:extLst>
                </a:gridCol>
                <a:gridCol w="2347415">
                  <a:extLst>
                    <a:ext uri="{9D8B030D-6E8A-4147-A177-3AD203B41FA5}">
                      <a16:colId xmlns:a16="http://schemas.microsoft.com/office/drawing/2014/main" val="3562125645"/>
                    </a:ext>
                  </a:extLst>
                </a:gridCol>
                <a:gridCol w="2838734">
                  <a:extLst>
                    <a:ext uri="{9D8B030D-6E8A-4147-A177-3AD203B41FA5}">
                      <a16:colId xmlns:a16="http://schemas.microsoft.com/office/drawing/2014/main" val="395662420"/>
                    </a:ext>
                  </a:extLst>
                </a:gridCol>
                <a:gridCol w="2683136">
                  <a:extLst>
                    <a:ext uri="{9D8B030D-6E8A-4147-A177-3AD203B41FA5}">
                      <a16:colId xmlns:a16="http://schemas.microsoft.com/office/drawing/2014/main" val="240550329"/>
                    </a:ext>
                  </a:extLst>
                </a:gridCol>
              </a:tblGrid>
              <a:tr h="218586">
                <a:tc row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Предмет/</a:t>
                      </a:r>
                      <a:b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категория работников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05" marR="37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177800" indent="9525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 педагогов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05" marR="37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образования педагогов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7605" marR="37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335064"/>
                  </a:ext>
                </a:extLst>
              </a:tr>
              <a:tr h="4360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высшее</a:t>
                      </a:r>
                    </a:p>
                  </a:txBody>
                  <a:tcPr marL="37605" marR="37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средне-специальное</a:t>
                      </a:r>
                    </a:p>
                  </a:txBody>
                  <a:tcPr marL="37605" marR="376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3476747"/>
                  </a:ext>
                </a:extLst>
              </a:tr>
              <a:tr h="8743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педагоги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(01.09.2022)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ОО – 20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ГБОУ- 1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ДОУ - 3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Итого- 24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8255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7255494"/>
                  </a:ext>
                </a:extLst>
              </a:tr>
              <a:tr h="8743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педагоги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(30.12.2022)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ОО – 18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ГБОУ- 1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ДОУ - 3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Итого- 22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8255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491627"/>
                  </a:ext>
                </a:extLst>
              </a:tr>
              <a:tr h="8743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педагоги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(01.06.2022)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ОО – 19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ГБОУ- 1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ДОУ - 3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Итого- 23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indent="-8255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183812"/>
                  </a:ext>
                </a:extLst>
              </a:tr>
              <a:tr h="8743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педагоги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(01.06.2023)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ОО – 21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ГБОУ- 1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ДОУ - 5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Итого- 27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836243"/>
                  </a:ext>
                </a:extLst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385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Возраст социальных педагогов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1807978"/>
              </p:ext>
            </p:extLst>
          </p:nvPr>
        </p:nvGraphicFramePr>
        <p:xfrm>
          <a:off x="734291" y="2357438"/>
          <a:ext cx="10967171" cy="341471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490838">
                  <a:extLst>
                    <a:ext uri="{9D8B030D-6E8A-4147-A177-3AD203B41FA5}">
                      <a16:colId xmlns:a16="http://schemas.microsoft.com/office/drawing/2014/main" val="3996397958"/>
                    </a:ext>
                  </a:extLst>
                </a:gridCol>
                <a:gridCol w="1656786">
                  <a:extLst>
                    <a:ext uri="{9D8B030D-6E8A-4147-A177-3AD203B41FA5}">
                      <a16:colId xmlns:a16="http://schemas.microsoft.com/office/drawing/2014/main" val="2516769502"/>
                    </a:ext>
                  </a:extLst>
                </a:gridCol>
                <a:gridCol w="1317642">
                  <a:extLst>
                    <a:ext uri="{9D8B030D-6E8A-4147-A177-3AD203B41FA5}">
                      <a16:colId xmlns:a16="http://schemas.microsoft.com/office/drawing/2014/main" val="2163913336"/>
                    </a:ext>
                  </a:extLst>
                </a:gridCol>
                <a:gridCol w="1347589">
                  <a:extLst>
                    <a:ext uri="{9D8B030D-6E8A-4147-A177-3AD203B41FA5}">
                      <a16:colId xmlns:a16="http://schemas.microsoft.com/office/drawing/2014/main" val="2861898104"/>
                    </a:ext>
                  </a:extLst>
                </a:gridCol>
                <a:gridCol w="1337107">
                  <a:extLst>
                    <a:ext uri="{9D8B030D-6E8A-4147-A177-3AD203B41FA5}">
                      <a16:colId xmlns:a16="http://schemas.microsoft.com/office/drawing/2014/main" val="106692945"/>
                    </a:ext>
                  </a:extLst>
                </a:gridCol>
                <a:gridCol w="1317642">
                  <a:extLst>
                    <a:ext uri="{9D8B030D-6E8A-4147-A177-3AD203B41FA5}">
                      <a16:colId xmlns:a16="http://schemas.microsoft.com/office/drawing/2014/main" val="3446367107"/>
                    </a:ext>
                  </a:extLst>
                </a:gridCol>
                <a:gridCol w="1499567">
                  <a:extLst>
                    <a:ext uri="{9D8B030D-6E8A-4147-A177-3AD203B41FA5}">
                      <a16:colId xmlns:a16="http://schemas.microsoft.com/office/drawing/2014/main" val="2794281410"/>
                    </a:ext>
                  </a:extLst>
                </a:gridCol>
              </a:tblGrid>
              <a:tr h="1229026">
                <a:tc>
                  <a:txBody>
                    <a:bodyPr/>
                    <a:lstStyle/>
                    <a:p>
                      <a:pPr marL="1847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педагогов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 30 лет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7147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 40 лет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 50 лет 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 60 лет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 70 лет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4856688"/>
                  </a:ext>
                </a:extLst>
              </a:tr>
              <a:tr h="10928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педагоги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01.06.2022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530455"/>
                  </a:ext>
                </a:extLst>
              </a:tr>
              <a:tr h="10928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педагоги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01.06.2023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333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9257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b="1" dirty="0"/>
              <a:t>Стаж работы социальных педагогов</a:t>
            </a:r>
            <a:br>
              <a:rPr lang="ru-RU" altLang="ru-RU" sz="660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1115878"/>
              </p:ext>
            </p:extLst>
          </p:nvPr>
        </p:nvGraphicFramePr>
        <p:xfrm>
          <a:off x="382138" y="1487606"/>
          <a:ext cx="11204809" cy="4707284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465033">
                  <a:extLst>
                    <a:ext uri="{9D8B030D-6E8A-4147-A177-3AD203B41FA5}">
                      <a16:colId xmlns:a16="http://schemas.microsoft.com/office/drawing/2014/main" val="1172652458"/>
                    </a:ext>
                  </a:extLst>
                </a:gridCol>
                <a:gridCol w="1268649">
                  <a:extLst>
                    <a:ext uri="{9D8B030D-6E8A-4147-A177-3AD203B41FA5}">
                      <a16:colId xmlns:a16="http://schemas.microsoft.com/office/drawing/2014/main" val="2505817115"/>
                    </a:ext>
                  </a:extLst>
                </a:gridCol>
                <a:gridCol w="1164702">
                  <a:extLst>
                    <a:ext uri="{9D8B030D-6E8A-4147-A177-3AD203B41FA5}">
                      <a16:colId xmlns:a16="http://schemas.microsoft.com/office/drawing/2014/main" val="1140263067"/>
                    </a:ext>
                  </a:extLst>
                </a:gridCol>
                <a:gridCol w="1191072">
                  <a:extLst>
                    <a:ext uri="{9D8B030D-6E8A-4147-A177-3AD203B41FA5}">
                      <a16:colId xmlns:a16="http://schemas.microsoft.com/office/drawing/2014/main" val="2518460733"/>
                    </a:ext>
                  </a:extLst>
                </a:gridCol>
                <a:gridCol w="1182032">
                  <a:extLst>
                    <a:ext uri="{9D8B030D-6E8A-4147-A177-3AD203B41FA5}">
                      <a16:colId xmlns:a16="http://schemas.microsoft.com/office/drawing/2014/main" val="2530323131"/>
                    </a:ext>
                  </a:extLst>
                </a:gridCol>
                <a:gridCol w="1215209">
                  <a:extLst>
                    <a:ext uri="{9D8B030D-6E8A-4147-A177-3AD203B41FA5}">
                      <a16:colId xmlns:a16="http://schemas.microsoft.com/office/drawing/2014/main" val="710995350"/>
                    </a:ext>
                  </a:extLst>
                </a:gridCol>
                <a:gridCol w="1274663">
                  <a:extLst>
                    <a:ext uri="{9D8B030D-6E8A-4147-A177-3AD203B41FA5}">
                      <a16:colId xmlns:a16="http://schemas.microsoft.com/office/drawing/2014/main" val="2179343400"/>
                    </a:ext>
                  </a:extLst>
                </a:gridCol>
                <a:gridCol w="1443449">
                  <a:extLst>
                    <a:ext uri="{9D8B030D-6E8A-4147-A177-3AD203B41FA5}">
                      <a16:colId xmlns:a16="http://schemas.microsoft.com/office/drawing/2014/main" val="1302639923"/>
                    </a:ext>
                  </a:extLst>
                </a:gridCol>
              </a:tblGrid>
              <a:tr h="1130903">
                <a:tc>
                  <a:txBody>
                    <a:bodyPr/>
                    <a:lstStyle/>
                    <a:p>
                      <a:pPr marL="18478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педагогов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36195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 5 лет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 10 лет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 20 лет  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</a:t>
                      </a:r>
                      <a:r>
                        <a:rPr lang="ru-RU" sz="20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30 лет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 40 лет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Свыше</a:t>
                      </a:r>
                    </a:p>
                    <a:p>
                      <a:pPr marL="457200" indent="-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лет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455317"/>
                  </a:ext>
                </a:extLst>
              </a:tr>
              <a:tr h="8174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педагоги на 01.09.2022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2579081"/>
                  </a:ext>
                </a:extLst>
              </a:tr>
              <a:tr h="7716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педагоги на 30.12.2022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173153"/>
                  </a:ext>
                </a:extLst>
              </a:tr>
              <a:tr h="697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педагоги на 01.06.2022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329" marR="43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333621"/>
                  </a:ext>
                </a:extLst>
              </a:tr>
              <a:tr h="55653">
                <a:tc>
                  <a:txBody>
                    <a:bodyPr/>
                    <a:lstStyle/>
                    <a:p>
                      <a:pPr marL="457200" indent="-457200" algn="l">
                        <a:lnSpc>
                          <a:spcPct val="115000"/>
                        </a:lnSpc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социальные педагоги на 01.06.2023</a:t>
                      </a:r>
                    </a:p>
                    <a:p>
                      <a:pPr marL="457200" indent="-457200" algn="l">
                        <a:lnSpc>
                          <a:spcPct val="115000"/>
                        </a:lnSpc>
                      </a:pP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01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3093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C1CC1B-1A02-E671-7CEB-E149B2D26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Нагрузка социальных педагогов</a:t>
            </a:r>
            <a:br>
              <a:rPr lang="ru-RU" sz="4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F8409702-B285-8599-D695-1B578F5555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064710"/>
              </p:ext>
            </p:extLst>
          </p:nvPr>
        </p:nvGraphicFramePr>
        <p:xfrm>
          <a:off x="457201" y="1399309"/>
          <a:ext cx="11077577" cy="4177311"/>
        </p:xfrm>
        <a:graphic>
          <a:graphicData uri="http://schemas.openxmlformats.org/drawingml/2006/table">
            <a:tbl>
              <a:tblPr firstRow="1" firstCol="1" bandRow="1"/>
              <a:tblGrid>
                <a:gridCol w="1888428">
                  <a:extLst>
                    <a:ext uri="{9D8B030D-6E8A-4147-A177-3AD203B41FA5}">
                      <a16:colId xmlns:a16="http://schemas.microsoft.com/office/drawing/2014/main" val="1259766402"/>
                    </a:ext>
                  </a:extLst>
                </a:gridCol>
                <a:gridCol w="1468777">
                  <a:extLst>
                    <a:ext uri="{9D8B030D-6E8A-4147-A177-3AD203B41FA5}">
                      <a16:colId xmlns:a16="http://schemas.microsoft.com/office/drawing/2014/main" val="2112264930"/>
                    </a:ext>
                  </a:extLst>
                </a:gridCol>
                <a:gridCol w="1103958">
                  <a:extLst>
                    <a:ext uri="{9D8B030D-6E8A-4147-A177-3AD203B41FA5}">
                      <a16:colId xmlns:a16="http://schemas.microsoft.com/office/drawing/2014/main" val="797782980"/>
                    </a:ext>
                  </a:extLst>
                </a:gridCol>
                <a:gridCol w="1731765">
                  <a:extLst>
                    <a:ext uri="{9D8B030D-6E8A-4147-A177-3AD203B41FA5}">
                      <a16:colId xmlns:a16="http://schemas.microsoft.com/office/drawing/2014/main" val="1855821498"/>
                    </a:ext>
                  </a:extLst>
                </a:gridCol>
                <a:gridCol w="1746395">
                  <a:extLst>
                    <a:ext uri="{9D8B030D-6E8A-4147-A177-3AD203B41FA5}">
                      <a16:colId xmlns:a16="http://schemas.microsoft.com/office/drawing/2014/main" val="765389839"/>
                    </a:ext>
                  </a:extLst>
                </a:gridCol>
                <a:gridCol w="1569127">
                  <a:extLst>
                    <a:ext uri="{9D8B030D-6E8A-4147-A177-3AD203B41FA5}">
                      <a16:colId xmlns:a16="http://schemas.microsoft.com/office/drawing/2014/main" val="2136892913"/>
                    </a:ext>
                  </a:extLst>
                </a:gridCol>
                <a:gridCol w="1569127">
                  <a:extLst>
                    <a:ext uri="{9D8B030D-6E8A-4147-A177-3AD203B41FA5}">
                      <a16:colId xmlns:a16="http://schemas.microsoft.com/office/drawing/2014/main" val="1451522075"/>
                    </a:ext>
                  </a:extLst>
                </a:gridCol>
              </a:tblGrid>
              <a:tr h="324610">
                <a:tc rowSpan="2"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Нагрузка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01.06.2022 года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01.06.2023 года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7145520"/>
                  </a:ext>
                </a:extLst>
              </a:tr>
              <a:tr h="6729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ДОУ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специалистов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ДОУ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8255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специалистов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444412"/>
                  </a:ext>
                </a:extLst>
              </a:tr>
              <a:tr h="942109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1 ставку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1, 2, 3, 5, 8, 10, 12, ГБОУ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l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1, 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1, 2, 5, 6, 8, 9, 10, 11, 12, 14, ГБОУ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l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1, 11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3381892"/>
                  </a:ext>
                </a:extLst>
              </a:tr>
              <a:tr h="1213862">
                <a:tc>
                  <a:txBody>
                    <a:bodyPr/>
                    <a:lstStyle/>
                    <a:p>
                      <a:pPr marL="360363" indent="-360363">
                        <a:lnSpc>
                          <a:spcPct val="115000"/>
                        </a:lnSpc>
                        <a:tabLst>
                          <a:tab pos="179388" algn="l"/>
                          <a:tab pos="1344613" algn="l"/>
                        </a:tabLs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0,5 ставки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4, 6, 7, 11, 13, 15, 17, 18, 19, 21, В(С)ОШ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l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3, 3, 4, 7, 13, 15, 16, 17, 18, 21, В(С)ОШ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l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4, 6, 26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8012029"/>
                  </a:ext>
                </a:extLst>
              </a:tr>
              <a:tr h="671195"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0,25 ставки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16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818325"/>
                  </a:ext>
                </a:extLst>
              </a:tr>
              <a:tr h="32461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11" marR="6741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16543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1213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Мониторинг эффективности </a:t>
            </a:r>
            <a:br>
              <a:rPr lang="ru-RU" b="1" dirty="0"/>
            </a:br>
            <a:r>
              <a:rPr lang="ru-RU" b="1" dirty="0"/>
              <a:t>семинаров и консультаций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656" y="1634836"/>
            <a:ext cx="10753725" cy="4875146"/>
          </a:xfrm>
        </p:spPr>
        <p:txBody>
          <a:bodyPr>
            <a:normAutofit fontScale="62500" lnSpcReduction="20000"/>
          </a:bodyPr>
          <a:lstStyle/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ема РМО на 2022-2023 учебный год: 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«Управление профессионально-личностным ростом социального педагога как одно из условий обеспечения качества воспитательного процесса в условиях ФГОС».</a:t>
            </a:r>
            <a:endParaRPr lang="ru-RU" sz="2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 работы РМО: совершенствование профессиональной компетентности социального педагога в соответствии с профессиональным стандартом педагога в условиях инновационной образовательной среды: развитие творческого потенциала педагогов, осознание педагогами необходимости в непрерывном повышении собственного профессионального и интеллектуального уровней.</a:t>
            </a:r>
            <a:endParaRPr lang="ru-RU" sz="22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2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изучить новые нормативные документы, регулирующие работу по активизации деятельности социальных педагогов по профилактике безнадзорности, правонарушений, семейного и детского неблагополучия;</a:t>
            </a:r>
            <a:endParaRPr lang="ru-RU" sz="2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разнообразить формы организации и проведения методического объединения социальных педагогов;</a:t>
            </a:r>
            <a:endParaRPr lang="ru-RU" sz="2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оказывать методическую помощь педагогам в овладении новыми теоретическими знаниями, методиками и социально-педагогическими технологиями;</a:t>
            </a:r>
            <a:endParaRPr lang="ru-RU" sz="2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обобщать и распространять передовой практический опыт социальных педагогов района в рамках методического объединения;</a:t>
            </a:r>
            <a:endParaRPr lang="ru-RU" sz="2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поддерживать обратную связь с педагогами после проведения методических мероприятий, вносить коррективы в тематику работы РМО на основе текущих вопросов.</a:t>
            </a:r>
            <a:endParaRPr lang="ru-RU" sz="2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1348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690" y="243680"/>
            <a:ext cx="10772775" cy="76625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РМО социальных педагогов</a:t>
            </a:r>
            <a:endParaRPr lang="ru-RU" sz="4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02298"/>
              </p:ext>
            </p:extLst>
          </p:nvPr>
        </p:nvGraphicFramePr>
        <p:xfrm>
          <a:off x="221673" y="846161"/>
          <a:ext cx="11474458" cy="5833627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5015345">
                  <a:extLst>
                    <a:ext uri="{9D8B030D-6E8A-4147-A177-3AD203B41FA5}">
                      <a16:colId xmlns:a16="http://schemas.microsoft.com/office/drawing/2014/main" val="2840529335"/>
                    </a:ext>
                  </a:extLst>
                </a:gridCol>
                <a:gridCol w="1399309">
                  <a:extLst>
                    <a:ext uri="{9D8B030D-6E8A-4147-A177-3AD203B41FA5}">
                      <a16:colId xmlns:a16="http://schemas.microsoft.com/office/drawing/2014/main" val="1491285161"/>
                    </a:ext>
                  </a:extLst>
                </a:gridCol>
                <a:gridCol w="1745673">
                  <a:extLst>
                    <a:ext uri="{9D8B030D-6E8A-4147-A177-3AD203B41FA5}">
                      <a16:colId xmlns:a16="http://schemas.microsoft.com/office/drawing/2014/main" val="2742803479"/>
                    </a:ext>
                  </a:extLst>
                </a:gridCol>
                <a:gridCol w="1413164">
                  <a:extLst>
                    <a:ext uri="{9D8B030D-6E8A-4147-A177-3AD203B41FA5}">
                      <a16:colId xmlns:a16="http://schemas.microsoft.com/office/drawing/2014/main" val="2621565525"/>
                    </a:ext>
                  </a:extLst>
                </a:gridCol>
                <a:gridCol w="1900967">
                  <a:extLst>
                    <a:ext uri="{9D8B030D-6E8A-4147-A177-3AD203B41FA5}">
                      <a16:colId xmlns:a16="http://schemas.microsoft.com/office/drawing/2014/main" val="1425865567"/>
                    </a:ext>
                  </a:extLst>
                </a:gridCol>
              </a:tblGrid>
              <a:tr h="514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РМО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707" marR="167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 выступающих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707" marR="167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Выступающие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ОО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707" marR="167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слушателей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707" marR="167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Отсутствовали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707" marR="167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173768"/>
                  </a:ext>
                </a:extLst>
              </a:tr>
              <a:tr h="1177636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качеством образования: проблемы, подходы, перспективы</a:t>
                      </a: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». 29.08.2022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 № 15 , МАДОУ № 1, ОО № 17,  ОО № 7, ОО № 13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 № 5, ГБОУ, ДОУ №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1935121"/>
                  </a:ext>
                </a:extLst>
              </a:tr>
              <a:tr h="67511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и оценка функциональной грамотности обучающихся. Лучшие практики</a:t>
                      </a: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».</a:t>
                      </a:r>
                      <a:r>
                        <a:rPr lang="ru-RU" sz="16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03.11.2022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906732"/>
                  </a:ext>
                </a:extLst>
              </a:tr>
              <a:tr h="8784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«Социально-педагогическое сопровождение семьи и несовершеннолетних, оказавшихся в ТЖС и СОП»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31.01.2023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ДОУ № 1;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 № 2;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№ 4;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№ 5;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№ 10;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 № 1, ОО № 7,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№ 9,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№ 19,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ГБОУ,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ДОУ № 4,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ДОУ № 6,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8177009"/>
                  </a:ext>
                </a:extLst>
              </a:tr>
              <a:tr h="8278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«Эффективные практики повышения качества образовательных результатов школьников. Формирующее оценивание». «Организация совместной деятельности участников образовательного процесса, как профилактика безнадзорности и правонарушений несовершеннолетних» 30.03.2023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 № 8; № 14;№ 16;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18;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В(С)ОШ;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ОО № 6,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10,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19,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21,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ГБОУ,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ДОУ № 26  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044965"/>
                  </a:ext>
                </a:extLst>
              </a:tr>
              <a:tr h="669224">
                <a:tc>
                  <a:txBody>
                    <a:bodyPr/>
                    <a:lstStyle/>
                    <a:p>
                      <a:pPr marL="18034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2022-2023 учебный год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707" marR="167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707" marR="167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707" marR="167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8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707" marR="167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6707" marR="167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6784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149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4" y="499534"/>
            <a:ext cx="10772775" cy="390804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/>
              <a:t>Консультации для социальных педагогов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1317060"/>
              </p:ext>
            </p:extLst>
          </p:nvPr>
        </p:nvGraphicFramePr>
        <p:xfrm>
          <a:off x="657224" y="1247012"/>
          <a:ext cx="10772774" cy="4921019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6951924">
                  <a:extLst>
                    <a:ext uri="{9D8B030D-6E8A-4147-A177-3AD203B41FA5}">
                      <a16:colId xmlns:a16="http://schemas.microsoft.com/office/drawing/2014/main" val="3612631945"/>
                    </a:ext>
                  </a:extLst>
                </a:gridCol>
                <a:gridCol w="1977627">
                  <a:extLst>
                    <a:ext uri="{9D8B030D-6E8A-4147-A177-3AD203B41FA5}">
                      <a16:colId xmlns:a16="http://schemas.microsoft.com/office/drawing/2014/main" val="4200693251"/>
                    </a:ext>
                  </a:extLst>
                </a:gridCol>
                <a:gridCol w="1843223">
                  <a:extLst>
                    <a:ext uri="{9D8B030D-6E8A-4147-A177-3AD203B41FA5}">
                      <a16:colId xmlns:a16="http://schemas.microsoft.com/office/drawing/2014/main" val="1749642892"/>
                    </a:ext>
                  </a:extLst>
                </a:gridCol>
              </a:tblGrid>
              <a:tr h="7177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Тематическая консультация 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для социальных педагогов 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622" marR="19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Количество тематических консультаций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622" marR="19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слушателей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622" marR="19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9850107"/>
                  </a:ext>
                </a:extLst>
              </a:tr>
              <a:tr h="95625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Тематическая консультация для социальных педагогов «Методы работы в профилактике употребления ПАВ подростками». 06.09.2022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622" marR="19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902934"/>
                  </a:ext>
                </a:extLst>
              </a:tr>
              <a:tr h="61393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Тематическая консультация для социальных педагогов «Служба медиации в работе социального педагога». 21.10.2022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622" marR="19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4510732"/>
                  </a:ext>
                </a:extLst>
              </a:tr>
              <a:tr h="7177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Тематическая консультация для социальных педагогов «Профилактика проявления экстремизма в школе». 23.12.2022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622" marR="19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9656878"/>
                  </a:ext>
                </a:extLst>
              </a:tr>
              <a:tr h="4781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847725" algn="l"/>
                          <a:tab pos="1905000" algn="l"/>
                          <a:tab pos="2969895" algn="ctr"/>
                        </a:tabLs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Тематическая консультация для социальных педагогов</a:t>
                      </a:r>
                      <a:r>
                        <a:rPr lang="ru-RU" sz="1400">
                          <a:solidFill>
                            <a:srgbClr val="92D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«Работа социального педагога с различными видами семей.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Профилактика жестокого обращения с детьми». 17.02.2023 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7007200"/>
                  </a:ext>
                </a:extLst>
              </a:tr>
              <a:tr h="4781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Тематическая консультация для социальных педагогов «Профилактика нарушений поведения несовершеннолетних в системе работы социального педагога». 21.04.2023 г.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9667577"/>
                  </a:ext>
                </a:extLst>
              </a:tr>
              <a:tr h="956257">
                <a:tc>
                  <a:txBody>
                    <a:bodyPr/>
                    <a:lstStyle/>
                    <a:p>
                      <a:pPr indent="27051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2022-2023 учебный год</a:t>
                      </a:r>
                      <a:endParaRPr lang="ru-RU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622" marR="19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622" marR="19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9622" marR="196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5087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0619903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Метрополия</Template>
  <TotalTime>344</TotalTime>
  <Words>2596</Words>
  <Application>Microsoft Office PowerPoint</Application>
  <PresentationFormat>Широкоэкранный</PresentationFormat>
  <Paragraphs>669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Метрополия</vt:lpstr>
      <vt:lpstr>Информационно-методический семинар для социальных педагогов по теме «Векторы образования: вызовы, тренды, перспективы». </vt:lpstr>
      <vt:lpstr>Презентация PowerPoint</vt:lpstr>
      <vt:lpstr>Кадровый состав/образование социальных педагогов</vt:lpstr>
      <vt:lpstr>Возраст социальных педагогов</vt:lpstr>
      <vt:lpstr>Стаж работы социальных педагогов </vt:lpstr>
      <vt:lpstr>Нагрузка социальных педагогов </vt:lpstr>
      <vt:lpstr>Мониторинг эффективности  семинаров и консультаций </vt:lpstr>
      <vt:lpstr>РМО социальных педагогов</vt:lpstr>
      <vt:lpstr>Консультации для социальных педагогов</vt:lpstr>
      <vt:lpstr>Муниципальный конкурс для социальных педагогов  на разработку проектов  «Опыт профилактической работы социального педагога с обучающимися и их родителями» в марте 2023 года </vt:lpstr>
      <vt:lpstr>Заочный краевой конкурс методических разработок «Социальный педагог в образовательной организации» в 2023 году</vt:lpstr>
      <vt:lpstr>Тема РМО на 2023-2024 учебный год  «Обеспечение условий для совершенствования системы методической работы объединения через использование инновационного потенциала и опыта социального педагога» </vt:lpstr>
      <vt:lpstr>План работы РМО на 2023-2024 учебный год</vt:lpstr>
      <vt:lpstr>План работы РМО на 2023-2024 учебный год</vt:lpstr>
      <vt:lpstr>План работы РМО на 2023-2024 учебный год</vt:lpstr>
      <vt:lpstr>План работы РМО на 2023-2024 учебный год</vt:lpstr>
      <vt:lpstr>Консультации в 2023-2024 учебном году</vt:lpstr>
      <vt:lpstr>Мероприятия в 2023-2024 учебном году </vt:lpstr>
    </vt:vector>
  </TitlesOfParts>
  <Company>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Информационно-методический семинар для социальных педагогов по теме «Управление качеством образования: проблемы, подходы, перспективы».</dc:title>
  <dc:creator>1</dc:creator>
  <cp:lastModifiedBy>Павловский ПМПК</cp:lastModifiedBy>
  <cp:revision>18</cp:revision>
  <dcterms:created xsi:type="dcterms:W3CDTF">2022-08-17T10:35:28Z</dcterms:created>
  <dcterms:modified xsi:type="dcterms:W3CDTF">2023-10-06T07:09:10Z</dcterms:modified>
</cp:coreProperties>
</file>