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78" r:id="rId4"/>
    <p:sldId id="258" r:id="rId5"/>
    <p:sldId id="259" r:id="rId6"/>
    <p:sldId id="280" r:id="rId7"/>
    <p:sldId id="262" r:id="rId8"/>
    <p:sldId id="279" r:id="rId9"/>
    <p:sldId id="281" r:id="rId10"/>
    <p:sldId id="283" r:id="rId11"/>
    <p:sldId id="275" r:id="rId12"/>
    <p:sldId id="265" r:id="rId13"/>
    <p:sldId id="273" r:id="rId14"/>
    <p:sldId id="284" r:id="rId15"/>
    <p:sldId id="274" r:id="rId16"/>
    <p:sldId id="267" r:id="rId17"/>
    <p:sldId id="268" r:id="rId18"/>
    <p:sldId id="269" r:id="rId19"/>
    <p:sldId id="270" r:id="rId20"/>
    <p:sldId id="282" r:id="rId21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showAnimation="1" encoding="windows-1251"/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9E432-1C4F-4C97-8BA5-1BB98839B736}" type="datetimeFigureOut">
              <a:rPr lang="ru-RU" smtClean="0"/>
              <a:pPr/>
              <a:t>09.11.2021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C8429-9DB1-436C-B278-FD6AD43E0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285728"/>
            <a:ext cx="5700698" cy="5041925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Повышение уровня профессиональной компетентности педагогов </a:t>
            </a:r>
            <a:br>
              <a:rPr lang="ru-RU" dirty="0" smtClean="0"/>
            </a:br>
            <a:r>
              <a:rPr lang="ru-RU" dirty="0" smtClean="0"/>
              <a:t>в работе с одаренными детьми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357686" y="5214950"/>
            <a:ext cx="4429156" cy="135732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Подготовила учитель истории и обществознания МБОУ СОШ № 4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им. В.В. Шитика ст. Атаманской</a:t>
            </a:r>
          </a:p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Кварацхелия</a:t>
            </a:r>
            <a:r>
              <a:rPr lang="ru-RU" dirty="0" smtClean="0">
                <a:solidFill>
                  <a:schemeClr val="tx1"/>
                </a:solidFill>
              </a:rPr>
              <a:t> В.Б.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Приёмы работы с одаренными детьми </a:t>
            </a:r>
            <a:br>
              <a:rPr lang="ru-RU" sz="36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Выявление одаренных детей. 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диагностика через наблюдение.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индивидуально – личностных особенностей обучающихся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Работа с одаренными детьми на уроке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индивидуализация заданий, дифференцированные задания разных уровней сложности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 информационно коммуникативных компетенций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использование творческих заданий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Внеурочная деятельность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олимпиадах и конкурсах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Работа с родителями</a:t>
            </a:r>
          </a:p>
          <a:p>
            <a:pPr algn="just">
              <a:buFontTx/>
              <a:buChar char="-"/>
            </a:pPr>
            <a:endParaRPr lang="ru-RU" dirty="0"/>
          </a:p>
          <a:p>
            <a:pPr algn="just">
              <a:buFontTx/>
              <a:buChar char="-"/>
            </a:pPr>
            <a:endParaRPr lang="ru-RU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вера\Desktop\Фото03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2428892" cy="3380563"/>
          </a:xfrm>
          <a:prstGeom prst="rect">
            <a:avLst/>
          </a:prstGeom>
          <a:noFill/>
        </p:spPr>
      </p:pic>
      <p:pic>
        <p:nvPicPr>
          <p:cNvPr id="5123" name="Picture 3" descr="C:\Users\вера\Desktop\DSC_39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928670"/>
            <a:ext cx="4279892" cy="2801928"/>
          </a:xfrm>
          <a:prstGeom prst="rect">
            <a:avLst/>
          </a:prstGeom>
          <a:noFill/>
        </p:spPr>
      </p:pic>
      <p:pic>
        <p:nvPicPr>
          <p:cNvPr id="5124" name="Picture 4" descr="C:\Users\вера\Desktop\DSC_39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3786190"/>
            <a:ext cx="3339980" cy="2349488"/>
          </a:xfrm>
          <a:prstGeom prst="rect">
            <a:avLst/>
          </a:prstGeom>
          <a:noFill/>
        </p:spPr>
      </p:pic>
      <p:pic>
        <p:nvPicPr>
          <p:cNvPr id="1026" name="Picture 2" descr="C:\Users\вера\Desktop\IMG_16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857628"/>
            <a:ext cx="3907261" cy="2487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>Внеурочная деятельность как средство развития одарённости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вера\Desktop\P09-11-12_14.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3143272" cy="2357454"/>
          </a:xfrm>
          <a:prstGeom prst="rect">
            <a:avLst/>
          </a:prstGeom>
          <a:noFill/>
        </p:spPr>
      </p:pic>
      <p:pic>
        <p:nvPicPr>
          <p:cNvPr id="2052" name="Picture 4" descr="C:\Users\вера\Desktop\IMG_12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15140" y="1500174"/>
            <a:ext cx="1745404" cy="3881854"/>
          </a:xfrm>
          <a:prstGeom prst="rect">
            <a:avLst/>
          </a:prstGeom>
          <a:noFill/>
        </p:spPr>
      </p:pic>
      <p:pic>
        <p:nvPicPr>
          <p:cNvPr id="2053" name="Picture 5" descr="C:\Users\вера\Desktop\IMG_17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85784" y="-21915122"/>
            <a:ext cx="1857388" cy="2857453"/>
          </a:xfrm>
          <a:prstGeom prst="rect">
            <a:avLst/>
          </a:prstGeom>
          <a:noFill/>
        </p:spPr>
      </p:pic>
      <p:pic>
        <p:nvPicPr>
          <p:cNvPr id="10" name="Picture 2" descr="C:\Users\вера\Desktop\IMG_17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500174"/>
            <a:ext cx="1495933" cy="2301382"/>
          </a:xfrm>
          <a:prstGeom prst="rect">
            <a:avLst/>
          </a:prstGeom>
          <a:noFill/>
        </p:spPr>
      </p:pic>
      <p:pic>
        <p:nvPicPr>
          <p:cNvPr id="2054" name="Picture 6" descr="C:\Users\вера\Desktop\XWZD47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3714752"/>
            <a:ext cx="2214554" cy="2952739"/>
          </a:xfrm>
          <a:prstGeom prst="rect">
            <a:avLst/>
          </a:prstGeom>
          <a:noFill/>
        </p:spPr>
      </p:pic>
      <p:pic>
        <p:nvPicPr>
          <p:cNvPr id="2055" name="Picture 7" descr="C:\Users\вера\Desktop\P09-11-12_14.24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72" y="4071942"/>
            <a:ext cx="3000396" cy="22502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вера\Desktop\6644eb25-e48a-42ef-8dc1-88fc4836728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5480097" cy="2928958"/>
          </a:xfrm>
          <a:prstGeom prst="rect">
            <a:avLst/>
          </a:prstGeom>
          <a:noFill/>
        </p:spPr>
      </p:pic>
      <p:pic>
        <p:nvPicPr>
          <p:cNvPr id="2052" name="Picture 4" descr="C:\Users\вера\Desktop\ef6bee70-2cd5-4248-854a-8fd0de1357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000372"/>
            <a:ext cx="5248259" cy="31581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Участие в олимпиадах и конкурсах</a:t>
            </a:r>
            <a:endParaRPr lang="ru-RU" dirty="0"/>
          </a:p>
        </p:txBody>
      </p:sp>
      <p:pic>
        <p:nvPicPr>
          <p:cNvPr id="4098" name="Picture 2" descr="C:\Users\вера\Desktop\da6a6ab6-f5a1-4d82-b812-015fccc90aa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14422"/>
            <a:ext cx="2000264" cy="2667019"/>
          </a:xfrm>
          <a:prstGeom prst="rect">
            <a:avLst/>
          </a:prstGeom>
          <a:noFill/>
        </p:spPr>
      </p:pic>
      <p:pic>
        <p:nvPicPr>
          <p:cNvPr id="4099" name="Picture 3" descr="C:\Users\вера\Desktop\af341d33-aeef-4af5-9892-0b95ab01d11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643050"/>
            <a:ext cx="2143122" cy="2857496"/>
          </a:xfrm>
          <a:prstGeom prst="rect">
            <a:avLst/>
          </a:prstGeom>
          <a:noFill/>
        </p:spPr>
      </p:pic>
      <p:pic>
        <p:nvPicPr>
          <p:cNvPr id="4100" name="Picture 4" descr="C:\Users\вера\Desktop\87e51dd3-2e26-49c5-8bf9-d17c45bea9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571744"/>
            <a:ext cx="2196679" cy="2928905"/>
          </a:xfrm>
          <a:prstGeom prst="rect">
            <a:avLst/>
          </a:prstGeom>
          <a:noFill/>
        </p:spPr>
      </p:pic>
      <p:pic>
        <p:nvPicPr>
          <p:cNvPr id="4101" name="Picture 5" descr="C:\Users\вера\Desktop\650b6d4b-954e-4ce5-aa46-24197a89b0f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3214686"/>
            <a:ext cx="2357413" cy="31432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вера\Desktop\PB1700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3662298" cy="2339973"/>
          </a:xfrm>
          <a:prstGeom prst="rect">
            <a:avLst/>
          </a:prstGeom>
          <a:noFill/>
        </p:spPr>
      </p:pic>
      <p:pic>
        <p:nvPicPr>
          <p:cNvPr id="4099" name="Picture 3" descr="C:\Users\вера\Desktop\160220126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642918"/>
            <a:ext cx="4283029" cy="3212100"/>
          </a:xfrm>
          <a:prstGeom prst="rect">
            <a:avLst/>
          </a:prstGeom>
          <a:noFill/>
        </p:spPr>
      </p:pic>
      <p:pic>
        <p:nvPicPr>
          <p:cNvPr id="4" name="Picture 2" descr="C:\Users\вера\Desktop\a49eac4d-3ac3-4923-b11b-47bbff2af9a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2714620"/>
            <a:ext cx="2928958" cy="3905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научно-исследовательская деятельность учащихся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i="1" dirty="0" smtClean="0"/>
              <a:t>Задачи научно-исследовательской работы:</a:t>
            </a:r>
          </a:p>
          <a:p>
            <a:pPr lvl="0"/>
            <a:r>
              <a:rPr lang="ru-RU" dirty="0" smtClean="0"/>
              <a:t>актуализация исследовательской потребности учащихся;</a:t>
            </a:r>
          </a:p>
          <a:p>
            <a:pPr lvl="0"/>
            <a:r>
              <a:rPr lang="ru-RU" dirty="0" smtClean="0"/>
              <a:t>вовлечение учащихся в проектно-исследовательскую деятельность;</a:t>
            </a:r>
          </a:p>
          <a:p>
            <a:pPr lvl="0"/>
            <a:r>
              <a:rPr lang="ru-RU" dirty="0" smtClean="0"/>
              <a:t>помощь в выработке индивидуальной стратегии познания;</a:t>
            </a:r>
          </a:p>
          <a:p>
            <a:pPr lvl="0"/>
            <a:r>
              <a:rPr lang="ru-RU" dirty="0" smtClean="0"/>
              <a:t>создание условий, стимулирующих познавательную активность;</a:t>
            </a:r>
          </a:p>
          <a:p>
            <a:pPr lvl="0"/>
            <a:r>
              <a:rPr lang="ru-RU" dirty="0" smtClean="0"/>
              <a:t>повышение результативности изучения предмета;</a:t>
            </a:r>
          </a:p>
          <a:p>
            <a:pPr lvl="0"/>
            <a:r>
              <a:rPr lang="ru-RU" dirty="0" smtClean="0"/>
              <a:t>развитие личностных,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и </a:t>
            </a:r>
            <a:r>
              <a:rPr lang="ru-RU" dirty="0" err="1" smtClean="0"/>
              <a:t>надпредметых</a:t>
            </a:r>
            <a:r>
              <a:rPr lang="ru-RU" dirty="0" smtClean="0"/>
              <a:t> умений учащихся через проектно-исследовательскую деятельность.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проектная деятельность</a:t>
            </a:r>
            <a:endParaRPr lang="ru-RU" dirty="0"/>
          </a:p>
        </p:txBody>
      </p:sp>
      <p:pic>
        <p:nvPicPr>
          <p:cNvPr id="1026" name="Picture 2" descr="C:\Users\вера\Desktop\868db766-b935-4c08-9e10-5818ab50520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285860"/>
            <a:ext cx="2605169" cy="2554287"/>
          </a:xfrm>
          <a:prstGeom prst="rect">
            <a:avLst/>
          </a:prstGeom>
          <a:noFill/>
        </p:spPr>
      </p:pic>
      <p:pic>
        <p:nvPicPr>
          <p:cNvPr id="1027" name="Picture 3" descr="C:\Users\вера\Desktop\de198209-6f32-4f9c-b105-b0f3d3ad48b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714488"/>
            <a:ext cx="2728905" cy="3638540"/>
          </a:xfrm>
          <a:prstGeom prst="rect">
            <a:avLst/>
          </a:prstGeom>
          <a:noFill/>
        </p:spPr>
      </p:pic>
      <p:pic>
        <p:nvPicPr>
          <p:cNvPr id="1028" name="Picture 4" descr="C:\Users\вера\Desktop\ba1bb4c5-8370-406a-8552-2f71bf6c921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3429000"/>
            <a:ext cx="2371716" cy="3162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4000" b="1" i="1" dirty="0" smtClean="0"/>
              <a:t>Работа с родителями одаренных детей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Практическая задача педагогов – оказание психолого-педагогической поддержки семьям, имеющим способных и одаренных детей.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 рекомендации учителям по работе с одаренными детьми: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dirty="0" smtClean="0"/>
              <a:t>не  уделяйте  много внимания игровому обучению с ярко выраженным элементом </a:t>
            </a:r>
            <a:r>
              <a:rPr lang="ru-RU" dirty="0" err="1" smtClean="0"/>
              <a:t>соревновательности</a:t>
            </a:r>
            <a:r>
              <a:rPr lang="ru-RU" dirty="0" smtClean="0"/>
              <a:t>. </a:t>
            </a:r>
          </a:p>
          <a:p>
            <a:pPr lvl="0"/>
            <a:r>
              <a:rPr lang="ru-RU" dirty="0" smtClean="0"/>
              <a:t> не  выделяйте одаренного ребенка на уроке за прекрасные индивидуальные успехи, а лучше поощрять совместные занятия с другими детьми;</a:t>
            </a:r>
          </a:p>
          <a:p>
            <a:pPr lvl="0"/>
            <a:r>
              <a:rPr lang="ru-RU" dirty="0" smtClean="0"/>
              <a:t> не возводите одаренного ребенка на пьедестал и не делайте из него вундеркинда в глазах других учеников. </a:t>
            </a:r>
          </a:p>
          <a:p>
            <a:pPr lvl="0"/>
            <a:r>
              <a:rPr lang="ru-RU" dirty="0" smtClean="0"/>
              <a:t> помните, одаренные дети плохо воспринимают строго регламентированные, повторяющиеся занятия.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857224" y="428604"/>
            <a:ext cx="7786742" cy="4071966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i="1" dirty="0" smtClean="0">
                <a:solidFill>
                  <a:schemeClr val="tx1"/>
                </a:solidFill>
              </a:rPr>
              <a:t>«В душе каждого ребенка есть невидимые струны.</a:t>
            </a:r>
            <a:br>
              <a:rPr lang="ru-RU" sz="4000" i="1" dirty="0" smtClean="0">
                <a:solidFill>
                  <a:schemeClr val="tx1"/>
                </a:solidFill>
              </a:rPr>
            </a:br>
            <a:r>
              <a:rPr lang="ru-RU" sz="4000" i="1" dirty="0" smtClean="0">
                <a:solidFill>
                  <a:schemeClr val="tx1"/>
                </a:solidFill>
              </a:rPr>
              <a:t>Если их тронуть умелой рукой, они красиво зазвучат».</a:t>
            </a:r>
            <a:endParaRPr lang="ru-RU" sz="4000" i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4572008"/>
            <a:ext cx="37669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В.А.Сухомлинский</a:t>
            </a:r>
            <a:endParaRPr lang="ru-RU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   </a:t>
            </a:r>
          </a:p>
          <a:p>
            <a:pPr>
              <a:buNone/>
            </a:pPr>
            <a:r>
              <a:rPr lang="ru-RU" sz="4400" dirty="0" smtClean="0"/>
              <a:t>   «Учитель, подготовь себе ученика, у которого сам сможешь учиться». </a:t>
            </a:r>
          </a:p>
          <a:p>
            <a:pPr>
              <a:buNone/>
            </a:pPr>
            <a:r>
              <a:rPr lang="ru-RU" sz="4400" dirty="0" smtClean="0"/>
              <a:t>                                           Сократ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выделяют следующие </a:t>
            </a:r>
            <a:r>
              <a:rPr lang="ru-RU" b="1" i="1" dirty="0" smtClean="0"/>
              <a:t>задачи: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600200"/>
            <a:ext cx="6572296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4" name="Стрелка вправо 3"/>
          <p:cNvSpPr/>
          <p:nvPr/>
        </p:nvSpPr>
        <p:spPr>
          <a:xfrm>
            <a:off x="571472" y="1214422"/>
            <a:ext cx="6500858" cy="1214446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Создание условий для развития и реализации</a:t>
            </a:r>
          </a:p>
        </p:txBody>
      </p:sp>
      <p:sp>
        <p:nvSpPr>
          <p:cNvPr id="5" name="Стрелка вправо 4"/>
          <p:cNvSpPr/>
          <p:nvPr/>
        </p:nvSpPr>
        <p:spPr>
          <a:xfrm>
            <a:off x="1071538" y="2857496"/>
            <a:ext cx="6786610" cy="1357322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</a:rPr>
              <a:t>Выявление и  определение потенциала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1643042" y="4500570"/>
            <a:ext cx="6572296" cy="1285884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solidFill>
                  <a:schemeClr val="tx1"/>
                </a:solidFill>
              </a:rPr>
              <a:t>Развитие способностей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357166"/>
            <a:ext cx="8501122" cy="91440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Задание учителям! </a:t>
            </a:r>
            <a:b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2500298" y="1357298"/>
            <a:ext cx="6643702" cy="5500702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Дисциплинированный.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Неровно успевающий.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Организованный.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Выбивающийся из общего темпа.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Эрудированный.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Странный в поведении, непонятный.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Умеющий поддержать общее дело.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Выскакивающий на уроке с нелепыми замечаниями.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Стабильно успевающий (всегда хорошо учится).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Занятый своими делами (индивидуалист).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Быстро, «на лету» схватывающий.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Не умеющий общаться, конфликтный.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Общающийся легко, приятный в общении.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Иногда тугодум, иногда не может понять очевидного.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Ясно, понятно для всех выражающий свои мысли.</a:t>
            </a:r>
            <a:endParaRPr lang="ru-RU" sz="1500" dirty="0" smtClean="0">
              <a:solidFill>
                <a:schemeClr val="tx1"/>
              </a:solidFill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500" b="1" dirty="0" smtClean="0">
                <a:solidFill>
                  <a:schemeClr val="tx1"/>
                </a:solidFill>
              </a:rPr>
              <a:t>Не всегда желающий подчиняться большинству или официальному руководителю.</a:t>
            </a:r>
            <a:endParaRPr lang="ru-RU" sz="1500" dirty="0" smtClean="0">
              <a:solidFill>
                <a:schemeClr val="tx1"/>
              </a:solidFill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1142976" y="1500174"/>
            <a:ext cx="2000264" cy="500066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b="1" dirty="0" smtClean="0"/>
              <a:t>Отметьте знаком «+» те свойства, которые Вам нравятся в учениках, а знаком «-» те, что не нравятся.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2643174" y="428604"/>
            <a:ext cx="6072230" cy="2184284"/>
          </a:xfrm>
          <a:prstGeom prst="wedgeRectCallou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КАКИХ «+» У ВАС БОЛЬШЕ?</a:t>
            </a:r>
            <a:endParaRPr lang="ru-RU" sz="3600" dirty="0" smtClean="0">
              <a:solidFill>
                <a:schemeClr val="tx1"/>
              </a:solidFill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Если чётных «+» больше, то</a:t>
            </a:r>
            <a:endParaRPr lang="ru-RU" sz="3600" dirty="0" smtClean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28728" y="3357562"/>
            <a:ext cx="7429552" cy="314327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Вы – нестандартный учитель, умеющий обнаружить, выявить, разглядеть скрытую незаурядную одарённость.</a:t>
            </a:r>
            <a:endParaRPr lang="ru-RU" sz="4000" dirty="0" smtClean="0">
              <a:solidFill>
                <a:schemeClr val="tx1"/>
              </a:solidFill>
            </a:endParaRPr>
          </a:p>
        </p:txBody>
      </p:sp>
      <p:sp>
        <p:nvSpPr>
          <p:cNvPr id="6" name="Улыбающееся лицо 5"/>
          <p:cNvSpPr/>
          <p:nvPr/>
        </p:nvSpPr>
        <p:spPr>
          <a:xfrm>
            <a:off x="1214414" y="1785926"/>
            <a:ext cx="1928826" cy="1714512"/>
          </a:xfrm>
          <a:prstGeom prst="smileyFace">
            <a:avLst/>
          </a:prstGeom>
          <a:solidFill>
            <a:srgbClr val="FFFF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ердце 7"/>
          <p:cNvSpPr/>
          <p:nvPr/>
        </p:nvSpPr>
        <p:spPr>
          <a:xfrm>
            <a:off x="8229600" y="5643578"/>
            <a:ext cx="914400" cy="914400"/>
          </a:xfrm>
          <a:prstGeom prst="heart">
            <a:avLst/>
          </a:prstGeom>
          <a:solidFill>
            <a:srgbClr val="FF0000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48324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i="1" dirty="0" smtClean="0"/>
              <a:t>   </a:t>
            </a:r>
            <a:r>
              <a:rPr lang="ru-RU" sz="4000" b="1" i="1" dirty="0" smtClean="0"/>
              <a:t>Одаренный ребенок</a:t>
            </a:r>
            <a:r>
              <a:rPr lang="ru-RU" sz="4000" i="1" dirty="0" smtClean="0"/>
              <a:t> </a:t>
            </a:r>
            <a:r>
              <a:rPr lang="ru-RU" sz="4000" dirty="0" smtClean="0"/>
              <a:t>– </a:t>
            </a:r>
          </a:p>
          <a:p>
            <a:pPr algn="ctr">
              <a:buNone/>
            </a:pPr>
            <a:r>
              <a:rPr lang="ru-RU" sz="4000" dirty="0" smtClean="0"/>
              <a:t>это ребенок, который выделяется яркими, очевидными, иногда выдающимися достижениями (или имеет внутренние предпосылки для таких достижений) в том или ином виде деятельности, в том числе имеющей стихийный, самодеятельный характер.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868346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/>
              <a:t>Три категории одаренных детей.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142984"/>
            <a:ext cx="7686700" cy="4983179"/>
          </a:xfrm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b="1" dirty="0" smtClean="0"/>
              <a:t>Первая категория </a:t>
            </a:r>
            <a:r>
              <a:rPr lang="ru-RU" dirty="0" smtClean="0"/>
              <a:t>- дети с высокими показателями по уровню общей одаренности.</a:t>
            </a:r>
          </a:p>
          <a:p>
            <a:pPr lvl="0">
              <a:buNone/>
            </a:pPr>
            <a:r>
              <a:rPr lang="ru-RU" b="1" dirty="0" smtClean="0"/>
              <a:t>Вторая группа </a:t>
            </a:r>
            <a:r>
              <a:rPr lang="ru-RU" dirty="0" smtClean="0"/>
              <a:t>- дети, достигшие успехов в каких-либо областях деятельности. Эту категорию детей чаще называют талантливыми.</a:t>
            </a:r>
          </a:p>
          <a:p>
            <a:pPr lvl="0">
              <a:buNone/>
            </a:pPr>
            <a:r>
              <a:rPr lang="ru-RU" b="1" dirty="0" smtClean="0"/>
              <a:t>Третья категория </a:t>
            </a:r>
            <a:r>
              <a:rPr lang="ru-RU" dirty="0" smtClean="0"/>
              <a:t>- дети, хорошо обучающихся в школе («академическая одаренность»).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Приёмы работы с одаренными детьми </a:t>
            </a:r>
            <a:br>
              <a:rPr lang="ru-RU" sz="3600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Выявление одаренных детей. 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диагностика через наблюдение.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изучение индивидуально – личностных особенностей обучающихся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Работа с одаренными детьми на уроке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индивидуализация заданий, дифференцированные задания разных уровней сложности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развития информационно коммуникативных компетенций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использование творческих заданий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Внеурочная деятельность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олимпиадах и конкурсах</a:t>
            </a:r>
          </a:p>
          <a:p>
            <a:pPr algn="just"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  <a:p>
            <a:pPr algn="just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  Работа с родителями</a:t>
            </a:r>
          </a:p>
          <a:p>
            <a:pPr algn="just">
              <a:buFontTx/>
              <a:buChar char="-"/>
            </a:pPr>
            <a:endParaRPr lang="ru-RU" dirty="0"/>
          </a:p>
          <a:p>
            <a:pPr algn="just">
              <a:buFontTx/>
              <a:buChar char="-"/>
            </a:pPr>
            <a:endParaRPr lang="ru-RU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 Одаренные дети любят работать в группах</a:t>
            </a:r>
          </a:p>
          <a:p>
            <a:r>
              <a:rPr lang="ru-RU" dirty="0" smtClean="0"/>
              <a:t>Работа в группе предполагает активность. Она дает учащимся возможность использовать методы, подходы и термины, которым их научили.</a:t>
            </a:r>
          </a:p>
          <a:p>
            <a:r>
              <a:rPr lang="ru-RU" dirty="0" smtClean="0"/>
              <a:t>Групповая работа стимулирует деловое обсуждение. </a:t>
            </a:r>
          </a:p>
          <a:p>
            <a:r>
              <a:rPr lang="ru-RU" dirty="0" smtClean="0"/>
              <a:t>Групповая работа включает </a:t>
            </a:r>
            <a:r>
              <a:rPr lang="ru-RU" dirty="0" err="1" smtClean="0"/>
              <a:t>взаимопознание</a:t>
            </a:r>
            <a:r>
              <a:rPr lang="ru-RU" dirty="0" smtClean="0"/>
              <a:t>. </a:t>
            </a:r>
          </a:p>
          <a:p>
            <a:r>
              <a:rPr lang="ru-RU" dirty="0" err="1" smtClean="0"/>
              <a:t>Взаимообучение</a:t>
            </a:r>
            <a:r>
              <a:rPr lang="ru-RU" dirty="0" smtClean="0"/>
              <a:t> и взаимопроверка помогают использовать навыки самооценки.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cd9ac2bccd521e56c23dfab429231491ae4bb6"/>
</p:tagLst>
</file>

<file path=ppt/theme/theme1.xml><?xml version="1.0" encoding="utf-8"?>
<a:theme xmlns:a="http://schemas.openxmlformats.org/drawingml/2006/main" name="reading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reading</Template>
  <TotalTime>793</TotalTime>
  <Words>495</Words>
  <Application>Microsoft Office PowerPoint</Application>
  <PresentationFormat>Экран (4:3)</PresentationFormat>
  <Paragraphs>101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reading</vt:lpstr>
      <vt:lpstr>Повышение уровня профессиональной компетентности педагогов  в работе с одаренными детьми</vt:lpstr>
      <vt:lpstr>Слайд 2</vt:lpstr>
      <vt:lpstr>выделяют следующие задачи: </vt:lpstr>
      <vt:lpstr>   </vt:lpstr>
      <vt:lpstr>Слайд 5</vt:lpstr>
      <vt:lpstr>Слайд 6</vt:lpstr>
      <vt:lpstr> Три категории одаренных детей. </vt:lpstr>
      <vt:lpstr>  Приёмы работы с одаренными детьми   </vt:lpstr>
      <vt:lpstr>Работа в группах</vt:lpstr>
      <vt:lpstr>  Приёмы работы с одаренными детьми   </vt:lpstr>
      <vt:lpstr>Слайд 11</vt:lpstr>
      <vt:lpstr> Внеурочная деятельность как средство развития одарённости </vt:lpstr>
      <vt:lpstr>Слайд 13</vt:lpstr>
      <vt:lpstr>Участие в олимпиадах и конкурсах</vt:lpstr>
      <vt:lpstr>Слайд 15</vt:lpstr>
      <vt:lpstr>научно-исследовательская деятельность учащихся</vt:lpstr>
      <vt:lpstr>проектная деятельность</vt:lpstr>
      <vt:lpstr> Работа с родителями одаренных детей </vt:lpstr>
      <vt:lpstr>  рекомендации учителям по работе с одаренными детьми: 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вера</dc:creator>
  <cp:lastModifiedBy>вера</cp:lastModifiedBy>
  <cp:revision>6</cp:revision>
  <dcterms:created xsi:type="dcterms:W3CDTF">2021-11-02T12:09:38Z</dcterms:created>
  <dcterms:modified xsi:type="dcterms:W3CDTF">2021-11-09T11:12:49Z</dcterms:modified>
</cp:coreProperties>
</file>