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 id="2147483809" r:id="rId2"/>
    <p:sldMasterId id="2147483820" r:id="rId3"/>
    <p:sldMasterId id="2147483831" r:id="rId4"/>
    <p:sldMasterId id="2147483842" r:id="rId5"/>
    <p:sldMasterId id="2147483853" r:id="rId6"/>
    <p:sldMasterId id="2147483864" r:id="rId7"/>
    <p:sldMasterId id="2147483875" r:id="rId8"/>
    <p:sldMasterId id="2147483886" r:id="rId9"/>
  </p:sldMasterIdLst>
  <p:notesMasterIdLst>
    <p:notesMasterId r:id="rId31"/>
  </p:notesMasterIdLst>
  <p:sldIdLst>
    <p:sldId id="278" r:id="rId10"/>
    <p:sldId id="286" r:id="rId11"/>
    <p:sldId id="262" r:id="rId12"/>
    <p:sldId id="289" r:id="rId13"/>
    <p:sldId id="258" r:id="rId14"/>
    <p:sldId id="290" r:id="rId15"/>
    <p:sldId id="291" r:id="rId16"/>
    <p:sldId id="292" r:id="rId17"/>
    <p:sldId id="302" r:id="rId18"/>
    <p:sldId id="297" r:id="rId19"/>
    <p:sldId id="293" r:id="rId20"/>
    <p:sldId id="294" r:id="rId21"/>
    <p:sldId id="295" r:id="rId22"/>
    <p:sldId id="296" r:id="rId23"/>
    <p:sldId id="298" r:id="rId24"/>
    <p:sldId id="299" r:id="rId25"/>
    <p:sldId id="300" r:id="rId26"/>
    <p:sldId id="301" r:id="rId27"/>
    <p:sldId id="303" r:id="rId28"/>
    <p:sldId id="304" r:id="rId29"/>
    <p:sldId id="288"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1" autoAdjust="0"/>
    <p:restoredTop sz="93048" autoAdjust="0"/>
  </p:normalViewPr>
  <p:slideViewPr>
    <p:cSldViewPr snapToGrid="0">
      <p:cViewPr varScale="1">
        <p:scale>
          <a:sx n="66" d="100"/>
          <a:sy n="66" d="100"/>
        </p:scale>
        <p:origin x="142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BC67CD-0DDA-4BC5-8336-0DD4E1181323}" type="datetimeFigureOut">
              <a:rPr lang="ru-RU" smtClean="0"/>
              <a:t>22.03.2022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2B688C-13A0-43F4-BD5E-E567836180B3}" type="slidenum">
              <a:rPr lang="ru-RU" smtClean="0"/>
              <a:t>‹#›</a:t>
            </a:fld>
            <a:endParaRPr lang="ru-RU"/>
          </a:p>
        </p:txBody>
      </p:sp>
    </p:spTree>
    <p:extLst>
      <p:ext uri="{BB962C8B-B14F-4D97-AF65-F5344CB8AC3E}">
        <p14:creationId xmlns:p14="http://schemas.microsoft.com/office/powerpoint/2010/main" val="4244304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12B688C-13A0-43F4-BD5E-E567836180B3}" type="slidenum">
              <a:rPr lang="ru-RU" smtClean="0"/>
              <a:t>1</a:t>
            </a:fld>
            <a:endParaRPr lang="ru-RU"/>
          </a:p>
        </p:txBody>
      </p:sp>
    </p:spTree>
    <p:extLst>
      <p:ext uri="{BB962C8B-B14F-4D97-AF65-F5344CB8AC3E}">
        <p14:creationId xmlns:p14="http://schemas.microsoft.com/office/powerpoint/2010/main" val="186330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12B688C-13A0-43F4-BD5E-E567836180B3}" type="slidenum">
              <a:rPr lang="ru-RU" smtClean="0"/>
              <a:t>12</a:t>
            </a:fld>
            <a:endParaRPr lang="ru-RU"/>
          </a:p>
        </p:txBody>
      </p:sp>
    </p:spTree>
    <p:extLst>
      <p:ext uri="{BB962C8B-B14F-4D97-AF65-F5344CB8AC3E}">
        <p14:creationId xmlns:p14="http://schemas.microsoft.com/office/powerpoint/2010/main" val="2997927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3FE971B-194E-42AB-ACB0-9E05BFF3A07B}" type="datetimeFigureOut">
              <a:rPr lang="ru-RU" smtClean="0"/>
              <a:t>22.03.2022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FE971B-194E-42AB-ACB0-9E05BFF3A07B}" type="datetimeFigureOut">
              <a:rPr lang="ru-RU" smtClean="0"/>
              <a:t>22.03.2022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C3FE971B-194E-42AB-ACB0-9E05BFF3A07B}" type="datetimeFigureOut">
              <a:rPr lang="ru-RU" smtClean="0"/>
              <a:t>22.03.2022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71F91C-13D5-4D94-97B5-099C86021A38}"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94645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24067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747435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6379326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0948060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1181309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5159354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98210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FE971B-194E-42AB-ACB0-9E05BFF3A07B}" type="datetimeFigureOut">
              <a:rPr lang="ru-RU" smtClean="0"/>
              <a:t>22.03.2022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71F91C-13D5-4D94-97B5-099C86021A38}"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210066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588568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9298050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1248326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9948192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745380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6362504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1347225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2196522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50111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3FE971B-194E-42AB-ACB0-9E05BFF3A07B}" type="datetimeFigureOut">
              <a:rPr lang="ru-RU" smtClean="0"/>
              <a:t>22.03.2022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6466479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8694325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4840065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7358533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5743814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153426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805886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791873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6893901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994613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C3FE971B-194E-42AB-ACB0-9E05BFF3A07B}" type="datetimeFigureOut">
              <a:rPr lang="ru-RU" smtClean="0"/>
              <a:t>22.03.2022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71F91C-13D5-4D94-97B5-099C86021A38}"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4719766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5843246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5325602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373708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0729926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5787098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4988101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2245171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7208758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95712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3FE971B-194E-42AB-ACB0-9E05BFF3A07B}" type="datetimeFigureOut">
              <a:rPr lang="ru-RU" smtClean="0"/>
              <a:t>22.03.2022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544376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350704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626281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7097820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090269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7165702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9684618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682326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7656114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975717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3FE971B-194E-42AB-ACB0-9E05BFF3A07B}" type="datetimeFigureOut">
              <a:rPr lang="ru-RU" smtClean="0"/>
              <a:t>22.03.2022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5586847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8194847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1984757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6395358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7091457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7044906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2359323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1370726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3046142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4123056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C3FE971B-194E-42AB-ACB0-9E05BFF3A07B}" type="datetimeFigureOut">
              <a:rPr lang="ru-RU" smtClean="0"/>
              <a:t>22.03.2022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571F91C-13D5-4D94-97B5-099C86021A38}" type="slidenum">
              <a:rPr lang="ru-RU" smtClean="0"/>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7149041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50408463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77573888-EAE5-48E8-A1D2-41EDFF3ED11C}"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B9AA2302-3CF0-4FEA-9A5D-6678C1305E81}"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5995727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5131A4B5-9F84-4AE7-951D-0B212E0CE46E}"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939AB099-7369-44F9-97F0-785A28D93A2B}"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3840849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5D94880E-C1A2-4D10-A48A-1D9B161083C8}" type="datetimeFigureOut">
              <a:rPr lang="ru-RU">
                <a:solidFill>
                  <a:srgbClr val="073E87"/>
                </a:solidFill>
              </a:rPr>
              <a:pPr>
                <a:defRPr/>
              </a:pPr>
              <a:t>22.03.2022</a:t>
            </a:fld>
            <a:endParaRPr lang="ru-RU">
              <a:solidFill>
                <a:srgbClr val="073E87"/>
              </a:solidFill>
            </a:endParaRPr>
          </a:p>
        </p:txBody>
      </p:sp>
      <p:sp>
        <p:nvSpPr>
          <p:cNvPr id="6" name="Footer Placeholder 4"/>
          <p:cNvSpPr>
            <a:spLocks noGrp="1"/>
          </p:cNvSpPr>
          <p:nvPr>
            <p:ph type="ftr" sz="quarter" idx="16"/>
          </p:nvPr>
        </p:nvSpPr>
        <p:spPr/>
        <p:txBody>
          <a:bodyPr/>
          <a:lstStyle>
            <a:lvl1pPr>
              <a:defRPr/>
            </a:lvl1pPr>
          </a:lstStyle>
          <a:p>
            <a:pPr>
              <a:defRPr/>
            </a:pPr>
            <a:endParaRPr lang="ru-RU">
              <a:solidFill>
                <a:srgbClr val="073E87"/>
              </a:solidFill>
            </a:endParaRPr>
          </a:p>
        </p:txBody>
      </p:sp>
      <p:sp>
        <p:nvSpPr>
          <p:cNvPr id="7" name="Slide Number Placeholder 5"/>
          <p:cNvSpPr>
            <a:spLocks noGrp="1"/>
          </p:cNvSpPr>
          <p:nvPr>
            <p:ph type="sldNum" sz="quarter" idx="17"/>
          </p:nvPr>
        </p:nvSpPr>
        <p:spPr/>
        <p:txBody>
          <a:bodyPr/>
          <a:lstStyle>
            <a:lvl1pPr>
              <a:defRPr/>
            </a:lvl1pPr>
          </a:lstStyle>
          <a:p>
            <a:pPr>
              <a:defRPr/>
            </a:pPr>
            <a:fld id="{4854C0B4-C2E3-42D0-9951-385785A9DACD}"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26973756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CAD89027-48BB-4B18-8851-4F38A0F26E79}" type="datetimeFigureOut">
              <a:rPr lang="ru-RU">
                <a:solidFill>
                  <a:srgbClr val="073E87"/>
                </a:solidFill>
              </a:rPr>
              <a:pPr>
                <a:defRPr/>
              </a:pPr>
              <a:t>22.03.2022</a:t>
            </a:fld>
            <a:endParaRPr lang="ru-RU">
              <a:solidFill>
                <a:srgbClr val="073E87"/>
              </a:solidFill>
            </a:endParaRPr>
          </a:p>
        </p:txBody>
      </p:sp>
      <p:sp>
        <p:nvSpPr>
          <p:cNvPr id="8"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9" name="Slide Number Placeholder 5"/>
          <p:cNvSpPr>
            <a:spLocks noGrp="1"/>
          </p:cNvSpPr>
          <p:nvPr>
            <p:ph type="sldNum" sz="quarter" idx="12"/>
          </p:nvPr>
        </p:nvSpPr>
        <p:spPr/>
        <p:txBody>
          <a:bodyPr/>
          <a:lstStyle>
            <a:lvl1pPr>
              <a:defRPr/>
            </a:lvl1pPr>
          </a:lstStyle>
          <a:p>
            <a:pPr>
              <a:defRPr/>
            </a:pPr>
            <a:fld id="{73061F34-F987-42FB-91B4-961D038503A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9973443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8887EA9E-357B-406B-BDBE-7F5AB7218F74}" type="datetimeFigureOut">
              <a:rPr lang="ru-RU">
                <a:solidFill>
                  <a:srgbClr val="073E87"/>
                </a:solidFill>
              </a:rPr>
              <a:pPr>
                <a:defRPr/>
              </a:pPr>
              <a:t>22.03.2022</a:t>
            </a:fld>
            <a:endParaRPr lang="ru-RU">
              <a:solidFill>
                <a:srgbClr val="073E87"/>
              </a:solidFill>
            </a:endParaRPr>
          </a:p>
        </p:txBody>
      </p:sp>
      <p:sp>
        <p:nvSpPr>
          <p:cNvPr id="4"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5" name="Slide Number Placeholder 5"/>
          <p:cNvSpPr>
            <a:spLocks noGrp="1"/>
          </p:cNvSpPr>
          <p:nvPr>
            <p:ph type="sldNum" sz="quarter" idx="12"/>
          </p:nvPr>
        </p:nvSpPr>
        <p:spPr/>
        <p:txBody>
          <a:bodyPr/>
          <a:lstStyle>
            <a:lvl1pPr>
              <a:defRPr/>
            </a:lvl1pPr>
          </a:lstStyle>
          <a:p>
            <a:pPr>
              <a:defRPr/>
            </a:pPr>
            <a:fld id="{9DB368D9-87F9-4F6A-9888-06FFD36725D7}"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354696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BE7FBEBE-F977-4E42-BB68-B82B6733986A}"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4F1ED6FD-0601-489A-9312-5B5FB3A78369}"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8155697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8A639A8-3C0E-4015-B16A-55F6985BB626}" type="datetimeFigureOut">
              <a:rPr lang="ru-RU">
                <a:solidFill>
                  <a:srgbClr val="073E87"/>
                </a:solidFill>
              </a:rPr>
              <a:pPr>
                <a:defRPr/>
              </a:pPr>
              <a:t>22.03.2022</a:t>
            </a:fld>
            <a:endParaRPr lang="ru-RU">
              <a:solidFill>
                <a:srgbClr val="073E87"/>
              </a:solidFill>
            </a:endParaRPr>
          </a:p>
        </p:txBody>
      </p:sp>
      <p:sp>
        <p:nvSpPr>
          <p:cNvPr id="13" name="Footer Placeholder 5"/>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4" name="Slide Number Placeholder 6"/>
          <p:cNvSpPr>
            <a:spLocks noGrp="1"/>
          </p:cNvSpPr>
          <p:nvPr>
            <p:ph type="sldNum" sz="quarter" idx="12"/>
          </p:nvPr>
        </p:nvSpPr>
        <p:spPr/>
        <p:txBody>
          <a:bodyPr/>
          <a:lstStyle>
            <a:lvl1pPr>
              <a:defRPr/>
            </a:lvl1pPr>
          </a:lstStyle>
          <a:p>
            <a:pPr>
              <a:defRPr/>
            </a:pPr>
            <a:fld id="{CF6EF62E-5E3A-4250-8CEE-220C58B44564}"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8192230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75B150A-25FA-4E59-9732-ADE73490C6EF}"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6" name="Slide Number Placeholder 5"/>
          <p:cNvSpPr>
            <a:spLocks noGrp="1"/>
          </p:cNvSpPr>
          <p:nvPr>
            <p:ph type="sldNum" sz="quarter" idx="12"/>
          </p:nvPr>
        </p:nvSpPr>
        <p:spPr/>
        <p:txBody>
          <a:bodyPr/>
          <a:lstStyle>
            <a:lvl1pPr>
              <a:defRPr/>
            </a:lvl1pPr>
          </a:lstStyle>
          <a:p>
            <a:pPr>
              <a:defRPr/>
            </a:pPr>
            <a:fld id="{B096F49B-FFD0-444B-A3B2-6C364755FC0C}"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360385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3FE971B-194E-42AB-ACB0-9E05BFF3A07B}" type="datetimeFigureOut">
              <a:rPr lang="ru-RU" smtClean="0"/>
              <a:t>22.03.2022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71F91C-13D5-4D94-97B5-099C86021A38}"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3790C443-8ECB-4D62-90A1-D8AA86CC551B}" type="datetimeFigureOut">
              <a:rPr lang="ru-RU">
                <a:solidFill>
                  <a:srgbClr val="073E87"/>
                </a:solidFill>
              </a:rPr>
              <a:pPr>
                <a:defRPr/>
              </a:pPr>
              <a:t>22.03.2022</a:t>
            </a:fld>
            <a:endParaRPr lang="ru-RU">
              <a:solidFill>
                <a:srgbClr val="073E87"/>
              </a:solidFill>
            </a:endParaRPr>
          </a:p>
        </p:txBody>
      </p:sp>
      <p:sp>
        <p:nvSpPr>
          <p:cNvPr id="12"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13" name="Slide Number Placeholder 5"/>
          <p:cNvSpPr>
            <a:spLocks noGrp="1"/>
          </p:cNvSpPr>
          <p:nvPr>
            <p:ph type="sldNum" sz="quarter" idx="12"/>
          </p:nvPr>
        </p:nvSpPr>
        <p:spPr/>
        <p:txBody>
          <a:bodyPr/>
          <a:lstStyle>
            <a:lvl1pPr>
              <a:defRPr/>
            </a:lvl1pPr>
          </a:lstStyle>
          <a:p>
            <a:pPr>
              <a:defRPr/>
            </a:pPr>
            <a:fld id="{DA29CB2A-8462-42FA-AFD2-E66B0CA44DC6}"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19691414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753E515-30A4-49DE-A2D7-5BC085AD0937}" type="datetimeFigureOut">
              <a:rPr lang="ru-RU">
                <a:solidFill>
                  <a:srgbClr val="073E87"/>
                </a:solidFill>
              </a:rPr>
              <a:pPr>
                <a:defRPr/>
              </a:pPr>
              <a:t>22.03.2022</a:t>
            </a:fld>
            <a:endParaRPr lang="ru-RU">
              <a:solidFill>
                <a:srgbClr val="073E87"/>
              </a:solidFill>
            </a:endParaRPr>
          </a:p>
        </p:txBody>
      </p:sp>
      <p:sp>
        <p:nvSpPr>
          <p:cNvPr id="3" name="Footer Placeholder 4"/>
          <p:cNvSpPr>
            <a:spLocks noGrp="1"/>
          </p:cNvSpPr>
          <p:nvPr>
            <p:ph type="ftr" sz="quarter" idx="11"/>
          </p:nvPr>
        </p:nvSpPr>
        <p:spPr/>
        <p:txBody>
          <a:bodyPr/>
          <a:lstStyle>
            <a:lvl1pPr>
              <a:defRPr/>
            </a:lvl1pPr>
          </a:lstStyle>
          <a:p>
            <a:pPr>
              <a:defRPr/>
            </a:pPr>
            <a:endParaRPr lang="ru-RU">
              <a:solidFill>
                <a:srgbClr val="073E87"/>
              </a:solidFill>
            </a:endParaRPr>
          </a:p>
        </p:txBody>
      </p:sp>
      <p:sp>
        <p:nvSpPr>
          <p:cNvPr id="4" name="Slide Number Placeholder 5"/>
          <p:cNvSpPr>
            <a:spLocks noGrp="1"/>
          </p:cNvSpPr>
          <p:nvPr>
            <p:ph type="sldNum" sz="quarter" idx="12"/>
          </p:nvPr>
        </p:nvSpPr>
        <p:spPr/>
        <p:txBody>
          <a:bodyPr/>
          <a:lstStyle>
            <a:lvl1pPr>
              <a:defRPr/>
            </a:lvl1pPr>
          </a:lstStyle>
          <a:p>
            <a:pPr>
              <a:defRPr/>
            </a:pPr>
            <a:fld id="{0DA6DFD4-D965-46FB-A4F3-98B5C2FF9240}" type="slidenum">
              <a:rPr lang="ru-RU">
                <a:solidFill>
                  <a:srgbClr val="073E87"/>
                </a:solidFill>
              </a:rPr>
              <a:pPr>
                <a:defRPr/>
              </a:pPr>
              <a:t>‹#›</a:t>
            </a:fld>
            <a:endParaRPr lang="ru-RU">
              <a:solidFill>
                <a:srgbClr val="073E87"/>
              </a:solidFill>
            </a:endParaRPr>
          </a:p>
        </p:txBody>
      </p:sp>
    </p:spTree>
    <p:extLst>
      <p:ext uri="{BB962C8B-B14F-4D97-AF65-F5344CB8AC3E}">
        <p14:creationId xmlns:p14="http://schemas.microsoft.com/office/powerpoint/2010/main" val="36617423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11"/>
          </p:nvPr>
        </p:nvSpPr>
        <p:spPr/>
        <p:txBody>
          <a:bodyPr/>
          <a:lstStyle/>
          <a:p>
            <a:endParaRPr lang="ru-RU">
              <a:solidFill>
                <a:srgbClr val="073E87"/>
              </a:solidFill>
            </a:endParaRPr>
          </a:p>
        </p:txBody>
      </p:sp>
      <p:sp>
        <p:nvSpPr>
          <p:cNvPr id="6" name="Slide Number Placeholder 5"/>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663135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11"/>
          </p:nvPr>
        </p:nvSpPr>
        <p:spPr/>
        <p:txBody>
          <a:bodyPr/>
          <a:lstStyle/>
          <a:p>
            <a:endParaRPr lang="ru-RU">
              <a:solidFill>
                <a:srgbClr val="073E87"/>
              </a:solidFill>
            </a:endParaRPr>
          </a:p>
        </p:txBody>
      </p:sp>
      <p:sp>
        <p:nvSpPr>
          <p:cNvPr id="6" name="Slide Number Placeholder 5"/>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
        <p:nvSpPr>
          <p:cNvPr id="7" name="Title 6"/>
          <p:cNvSpPr>
            <a:spLocks noGrp="1"/>
          </p:cNvSpPr>
          <p:nvPr>
            <p:ph type="title"/>
          </p:nvPr>
        </p:nvSpPr>
        <p:spPr/>
        <p:txBody>
          <a:bodyPr/>
          <a:lstStyle/>
          <a:p>
            <a:r>
              <a:rPr lang="ru-RU" smtClean="0"/>
              <a:t>Образец заголовка</a:t>
            </a:r>
            <a:endParaRPr lang="en-US"/>
          </a:p>
        </p:txBody>
      </p:sp>
    </p:spTree>
    <p:extLst>
      <p:ext uri="{BB962C8B-B14F-4D97-AF65-F5344CB8AC3E}">
        <p14:creationId xmlns:p14="http://schemas.microsoft.com/office/powerpoint/2010/main" val="26340257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11"/>
          </p:nvPr>
        </p:nvSpPr>
        <p:spPr/>
        <p:txBody>
          <a:bodyPr/>
          <a:lstStyle/>
          <a:p>
            <a:endParaRPr lang="ru-RU">
              <a:solidFill>
                <a:srgbClr val="073E87"/>
              </a:solidFill>
            </a:endParaRPr>
          </a:p>
        </p:txBody>
      </p:sp>
      <p:sp>
        <p:nvSpPr>
          <p:cNvPr id="6" name="Slide Number Placeholder 5"/>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40116288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6" name="Footer Placeholder 5"/>
          <p:cNvSpPr>
            <a:spLocks noGrp="1"/>
          </p:cNvSpPr>
          <p:nvPr>
            <p:ph type="ftr" sz="quarter" idx="11"/>
          </p:nvPr>
        </p:nvSpPr>
        <p:spPr/>
        <p:txBody>
          <a:bodyPr/>
          <a:lstStyle/>
          <a:p>
            <a:endParaRPr lang="ru-RU">
              <a:solidFill>
                <a:srgbClr val="073E87"/>
              </a:solidFill>
            </a:endParaRPr>
          </a:p>
        </p:txBody>
      </p:sp>
      <p:sp>
        <p:nvSpPr>
          <p:cNvPr id="7" name="Slide Number Placeholder 6"/>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extLst>
      <p:ext uri="{BB962C8B-B14F-4D97-AF65-F5344CB8AC3E}">
        <p14:creationId xmlns:p14="http://schemas.microsoft.com/office/powerpoint/2010/main" val="358093734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8" name="Footer Placeholder 7"/>
          <p:cNvSpPr>
            <a:spLocks noGrp="1"/>
          </p:cNvSpPr>
          <p:nvPr>
            <p:ph type="ftr" sz="quarter" idx="11"/>
          </p:nvPr>
        </p:nvSpPr>
        <p:spPr/>
        <p:txBody>
          <a:bodyPr/>
          <a:lstStyle/>
          <a:p>
            <a:endParaRPr lang="ru-RU">
              <a:solidFill>
                <a:srgbClr val="073E87"/>
              </a:solidFill>
            </a:endParaRPr>
          </a:p>
        </p:txBody>
      </p:sp>
      <p:sp>
        <p:nvSpPr>
          <p:cNvPr id="9" name="Slide Number Placeholder 8"/>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119751853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4" name="Footer Placeholder 3"/>
          <p:cNvSpPr>
            <a:spLocks noGrp="1"/>
          </p:cNvSpPr>
          <p:nvPr>
            <p:ph type="ftr" sz="quarter" idx="11"/>
          </p:nvPr>
        </p:nvSpPr>
        <p:spPr/>
        <p:txBody>
          <a:bodyPr/>
          <a:lstStyle/>
          <a:p>
            <a:endParaRPr lang="ru-RU">
              <a:solidFill>
                <a:srgbClr val="073E87"/>
              </a:solidFill>
            </a:endParaRPr>
          </a:p>
        </p:txBody>
      </p:sp>
      <p:sp>
        <p:nvSpPr>
          <p:cNvPr id="5" name="Slide Number Placeholder 4"/>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17380366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Date Placeholder 1"/>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3" name="Footer Placeholder 2"/>
          <p:cNvSpPr>
            <a:spLocks noGrp="1"/>
          </p:cNvSpPr>
          <p:nvPr>
            <p:ph type="ftr" sz="quarter" idx="11"/>
          </p:nvPr>
        </p:nvSpPr>
        <p:spPr/>
        <p:txBody>
          <a:bodyPr/>
          <a:lstStyle/>
          <a:p>
            <a:endParaRPr lang="ru-RU">
              <a:solidFill>
                <a:srgbClr val="073E87"/>
              </a:solidFill>
            </a:endParaRPr>
          </a:p>
        </p:txBody>
      </p:sp>
      <p:sp>
        <p:nvSpPr>
          <p:cNvPr id="4" name="Slide Number Placeholder 3"/>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8453800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6" name="Footer Placeholder 5"/>
          <p:cNvSpPr>
            <a:spLocks noGrp="1"/>
          </p:cNvSpPr>
          <p:nvPr>
            <p:ph type="ftr" sz="quarter" idx="11"/>
          </p:nvPr>
        </p:nvSpPr>
        <p:spPr/>
        <p:txBody>
          <a:bodyPr/>
          <a:lstStyle/>
          <a:p>
            <a:endParaRPr lang="ru-RU">
              <a:solidFill>
                <a:srgbClr val="073E87"/>
              </a:solidFill>
            </a:endParaRPr>
          </a:p>
        </p:txBody>
      </p:sp>
      <p:sp>
        <p:nvSpPr>
          <p:cNvPr id="7" name="Slide Number Placeholder 6"/>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extLst>
      <p:ext uri="{BB962C8B-B14F-4D97-AF65-F5344CB8AC3E}">
        <p14:creationId xmlns:p14="http://schemas.microsoft.com/office/powerpoint/2010/main" val="2224251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3FE971B-194E-42AB-ACB0-9E05BFF3A07B}" type="datetimeFigureOut">
              <a:rPr lang="ru-RU" smtClean="0"/>
              <a:t>22.03.2022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71F91C-13D5-4D94-97B5-099C86021A38}"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6" name="Footer Placeholder 5"/>
          <p:cNvSpPr>
            <a:spLocks noGrp="1"/>
          </p:cNvSpPr>
          <p:nvPr>
            <p:ph type="ftr" sz="quarter" idx="11"/>
          </p:nvPr>
        </p:nvSpPr>
        <p:spPr/>
        <p:txBody>
          <a:bodyPr/>
          <a:lstStyle/>
          <a:p>
            <a:endParaRPr lang="ru-RU">
              <a:solidFill>
                <a:srgbClr val="073E87"/>
              </a:solidFill>
            </a:endParaRPr>
          </a:p>
        </p:txBody>
      </p:sp>
      <p:sp>
        <p:nvSpPr>
          <p:cNvPr id="7" name="Slide Number Placeholder 6"/>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extLst>
      <p:ext uri="{BB962C8B-B14F-4D97-AF65-F5344CB8AC3E}">
        <p14:creationId xmlns:p14="http://schemas.microsoft.com/office/powerpoint/2010/main" val="364923478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11"/>
          </p:nvPr>
        </p:nvSpPr>
        <p:spPr/>
        <p:txBody>
          <a:bodyPr/>
          <a:lstStyle/>
          <a:p>
            <a:endParaRPr lang="ru-RU">
              <a:solidFill>
                <a:srgbClr val="073E87"/>
              </a:solidFill>
            </a:endParaRPr>
          </a:p>
        </p:txBody>
      </p:sp>
      <p:sp>
        <p:nvSpPr>
          <p:cNvPr id="6" name="Slide Number Placeholder 5"/>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spTree>
    <p:extLst>
      <p:ext uri="{BB962C8B-B14F-4D97-AF65-F5344CB8AC3E}">
        <p14:creationId xmlns:p14="http://schemas.microsoft.com/office/powerpoint/2010/main" val="3737660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Date Placeholder 3"/>
          <p:cNvSpPr>
            <a:spLocks noGrp="1"/>
          </p:cNvSpPr>
          <p:nvPr>
            <p:ph type="dt" sz="half" idx="10"/>
          </p:nvPr>
        </p:nvSpPr>
        <p:spPr/>
        <p:txBody>
          <a:body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11"/>
          </p:nvPr>
        </p:nvSpPr>
        <p:spPr/>
        <p:txBody>
          <a:bodyPr/>
          <a:lstStyle/>
          <a:p>
            <a:endParaRPr lang="ru-RU">
              <a:solidFill>
                <a:srgbClr val="073E87"/>
              </a:solidFill>
            </a:endParaRPr>
          </a:p>
        </p:txBody>
      </p:sp>
      <p:sp>
        <p:nvSpPr>
          <p:cNvPr id="6" name="Slide Number Placeholder 5"/>
          <p:cNvSpPr>
            <a:spLocks noGrp="1"/>
          </p:cNvSpPr>
          <p:nvPr>
            <p:ph type="sldNum" sz="quarter" idx="12"/>
          </p:nvPr>
        </p:nvSpPr>
        <p:spPr/>
        <p:txBody>
          <a:bodyPr/>
          <a:lstStyle/>
          <a:p>
            <a:fld id="{F571F91C-13D5-4D94-97B5-099C86021A38}" type="slidenum">
              <a:rPr lang="ru-RU" smtClean="0">
                <a:solidFill>
                  <a:srgbClr val="073E87"/>
                </a:solidFill>
              </a:rPr>
              <a:pPr/>
              <a:t>‹#›</a:t>
            </a:fld>
            <a:endParaRPr lang="ru-RU">
              <a:solidFill>
                <a:srgbClr val="073E87"/>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extLst>
      <p:ext uri="{BB962C8B-B14F-4D97-AF65-F5344CB8AC3E}">
        <p14:creationId xmlns:p14="http://schemas.microsoft.com/office/powerpoint/2010/main" val="3407942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5.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6.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7.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heme" Target="../theme/theme8.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9.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3FE971B-194E-42AB-ACB0-9E05BFF3A07B}" type="datetimeFigureOut">
              <a:rPr lang="ru-RU" smtClean="0"/>
              <a:t>22.03.2022</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571F91C-13D5-4D94-97B5-099C86021A38}"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235561446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1195436491"/>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3104595522"/>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282051406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1807497986"/>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3624468911"/>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a:defRPr/>
              </a:pPr>
              <a:endParaRPr lang="en-US">
                <a:solidFill>
                  <a:prstClr val="black"/>
                </a:solidFill>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a:defRPr/>
              </a:pPr>
              <a:endParaRPr lang="en-US">
                <a:solidFill>
                  <a:prstClr val="black"/>
                </a:solidFill>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a:defRPr/>
              </a:pPr>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a:defRPr/>
              </a:pPr>
              <a:endParaRPr lang="en-US">
                <a:solidFill>
                  <a:prstClr val="black"/>
                </a:solidFill>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b="0">
                <a:solidFill>
                  <a:schemeClr val="tx2"/>
                </a:solidFill>
                <a:latin typeface="+mn-lt"/>
              </a:defRPr>
            </a:lvl1pPr>
          </a:lstStyle>
          <a:p>
            <a:pPr>
              <a:defRPr/>
            </a:pPr>
            <a:fld id="{8C1E5CB1-2A29-4C71-983E-2BFEC0B2875B}" type="datetimeFigureOut">
              <a:rPr lang="ru-RU">
                <a:solidFill>
                  <a:srgbClr val="073E87"/>
                </a:solidFill>
              </a:rPr>
              <a:pPr>
                <a:defRPr/>
              </a:pPr>
              <a:t>22.03.2022</a:t>
            </a:fld>
            <a:endParaRPr lang="ru-RU">
              <a:solidFill>
                <a:srgbClr val="073E87"/>
              </a:solidFill>
            </a:endParaRPr>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b="0">
                <a:solidFill>
                  <a:schemeClr val="tx2"/>
                </a:solidFill>
                <a:latin typeface="+mn-lt"/>
              </a:defRPr>
            </a:lvl1pPr>
          </a:lstStyle>
          <a:p>
            <a:pPr>
              <a:defRPr/>
            </a:pPr>
            <a:endParaRPr lang="ru-RU">
              <a:solidFill>
                <a:srgbClr val="073E87"/>
              </a:solidFill>
            </a:endParaRPr>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b="0">
                <a:solidFill>
                  <a:schemeClr val="tx2"/>
                </a:solidFill>
                <a:latin typeface="+mn-lt"/>
              </a:defRPr>
            </a:lvl1pPr>
          </a:lstStyle>
          <a:p>
            <a:pPr>
              <a:defRPr/>
            </a:pPr>
            <a:fld id="{81BC9C41-1D16-4AD5-B092-EBF5240233D2}" type="slidenum">
              <a:rPr lang="ru-RU">
                <a:solidFill>
                  <a:srgbClr val="073E87"/>
                </a:solidFill>
              </a:rPr>
              <a:pPr>
                <a:defRPr/>
              </a:pPr>
              <a:t>‹#›</a:t>
            </a:fld>
            <a:endParaRPr lang="ru-RU">
              <a:solidFill>
                <a:srgbClr val="073E87"/>
              </a:solidFill>
            </a:endParaRPr>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extLst>
      <p:ext uri="{BB962C8B-B14F-4D97-AF65-F5344CB8AC3E}">
        <p14:creationId xmlns:p14="http://schemas.microsoft.com/office/powerpoint/2010/main" val="1745838984"/>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C3FE971B-194E-42AB-ACB0-9E05BFF3A07B}" type="datetimeFigureOut">
              <a:rPr lang="ru-RU" smtClean="0">
                <a:solidFill>
                  <a:srgbClr val="073E87"/>
                </a:solidFill>
              </a:rPr>
              <a:pPr/>
              <a:t>22.03.2022</a:t>
            </a:fld>
            <a:endParaRPr lang="ru-RU">
              <a:solidFill>
                <a:srgbClr val="073E87"/>
              </a:solidFill>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solidFill>
                <a:srgbClr val="073E87"/>
              </a:solidFill>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571F91C-13D5-4D94-97B5-099C86021A38}" type="slidenum">
              <a:rPr lang="ru-RU" smtClean="0">
                <a:solidFill>
                  <a:srgbClr val="073E87"/>
                </a:solidFill>
              </a:rPr>
              <a:pPr/>
              <a:t>‹#›</a:t>
            </a:fld>
            <a:endParaRPr lang="ru-RU">
              <a:solidFill>
                <a:srgbClr val="073E87"/>
              </a:solidFill>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extLst>
      <p:ext uri="{BB962C8B-B14F-4D97-AF65-F5344CB8AC3E}">
        <p14:creationId xmlns:p14="http://schemas.microsoft.com/office/powerpoint/2010/main" val="1883589017"/>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5459" y="360580"/>
            <a:ext cx="8095129" cy="3350808"/>
          </a:xfrm>
        </p:spPr>
        <p:txBody>
          <a:bodyPr anchor="t"/>
          <a:lstStyle/>
          <a:p>
            <a:pPr algn="l"/>
            <a:r>
              <a:rPr lang="ru-RU" sz="48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Развитие функциональной  грамотности  на уроках </a:t>
            </a:r>
            <a:r>
              <a:rPr lang="ru-RU" sz="48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литературного чтения</a:t>
            </a:r>
            <a:endParaRPr lang="ru-RU" sz="4800" dirty="0">
              <a:solidFill>
                <a:schemeClr val="tx1"/>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3406878" y="4113839"/>
            <a:ext cx="5737122" cy="2036238"/>
          </a:xfrm>
        </p:spPr>
        <p:txBody>
          <a:bodyPr>
            <a:noAutofit/>
          </a:bodyPr>
          <a:lstStyle/>
          <a:p>
            <a:pPr algn="ctr"/>
            <a:r>
              <a:rPr lang="ru-RU" sz="2400" b="1" dirty="0" smtClean="0">
                <a:solidFill>
                  <a:schemeClr val="tx1"/>
                </a:solidFill>
              </a:rPr>
              <a:t>Учитель начальных классов</a:t>
            </a:r>
          </a:p>
          <a:p>
            <a:pPr algn="ctr"/>
            <a:r>
              <a:rPr lang="ru-RU" sz="2400" b="1" dirty="0" smtClean="0">
                <a:solidFill>
                  <a:schemeClr val="tx1"/>
                </a:solidFill>
              </a:rPr>
              <a:t> МАОУ СОШ № 2  </a:t>
            </a:r>
            <a:r>
              <a:rPr lang="ru-RU" sz="2400" b="1" dirty="0" err="1" smtClean="0">
                <a:solidFill>
                  <a:schemeClr val="tx1"/>
                </a:solidFill>
              </a:rPr>
              <a:t>им.И.М</a:t>
            </a:r>
            <a:r>
              <a:rPr lang="ru-RU" sz="2400" b="1" dirty="0" smtClean="0">
                <a:solidFill>
                  <a:schemeClr val="tx1"/>
                </a:solidFill>
              </a:rPr>
              <a:t>. Суворова     </a:t>
            </a:r>
          </a:p>
          <a:p>
            <a:pPr algn="ctr"/>
            <a:r>
              <a:rPr lang="ru-RU" sz="2400" b="1" dirty="0" err="1" smtClean="0">
                <a:solidFill>
                  <a:schemeClr val="tx1"/>
                </a:solidFill>
              </a:rPr>
              <a:t>Птащенко</a:t>
            </a:r>
            <a:r>
              <a:rPr lang="ru-RU" sz="2400" b="1" dirty="0" smtClean="0">
                <a:solidFill>
                  <a:schemeClr val="tx1"/>
                </a:solidFill>
              </a:rPr>
              <a:t> Л.Б.</a:t>
            </a:r>
            <a:endParaRPr lang="ru-RU" sz="2400" b="1" dirty="0">
              <a:solidFill>
                <a:schemeClr val="tx1"/>
              </a:solidFill>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58" y="4113839"/>
            <a:ext cx="1910667" cy="2268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3241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2955" y="1859340"/>
            <a:ext cx="6445045"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 name="Прямоугольник 2"/>
          <p:cNvSpPr/>
          <p:nvPr/>
        </p:nvSpPr>
        <p:spPr>
          <a:xfrm>
            <a:off x="825911" y="526631"/>
            <a:ext cx="7226708" cy="1200329"/>
          </a:xfrm>
          <a:prstGeom prst="rect">
            <a:avLst/>
          </a:prstGeom>
        </p:spPr>
        <p:txBody>
          <a:bodyPr wrap="square">
            <a:spAutoFit/>
          </a:bodyPr>
          <a:lstStyle/>
          <a:p>
            <a:pPr lvl="0">
              <a:defRPr/>
            </a:pPr>
            <a:r>
              <a:rPr lang="ru-RU" sz="3600" b="1" kern="0" dirty="0">
                <a:solidFill>
                  <a:srgbClr val="464646"/>
                </a:solidFill>
                <a:effectLst>
                  <a:outerShdw blurRad="31750" dist="25400" dir="5400000" algn="tl" rotWithShape="0">
                    <a:srgbClr val="000000">
                      <a:alpha val="25000"/>
                    </a:srgbClr>
                  </a:outerShdw>
                </a:effectLst>
                <a:latin typeface="Times New Roman,Bold"/>
              </a:rPr>
              <a:t>Л.Н. Толстой «Лев и собачка»</a:t>
            </a:r>
            <a:br>
              <a:rPr lang="ru-RU" sz="3600" b="1" kern="0" dirty="0">
                <a:solidFill>
                  <a:srgbClr val="464646"/>
                </a:solidFill>
                <a:effectLst>
                  <a:outerShdw blurRad="31750" dist="25400" dir="5400000" algn="tl" rotWithShape="0">
                    <a:srgbClr val="000000">
                      <a:alpha val="25000"/>
                    </a:srgbClr>
                  </a:outerShdw>
                </a:effectLst>
                <a:latin typeface="Times New Roman,Bold"/>
              </a:rPr>
            </a:br>
            <a:endParaRPr lang="ru-RU" sz="3600" kern="0" dirty="0">
              <a:solidFill>
                <a:sysClr val="windowText" lastClr="000000"/>
              </a:solidFill>
            </a:endParaRPr>
          </a:p>
        </p:txBody>
      </p:sp>
      <p:sp>
        <p:nvSpPr>
          <p:cNvPr id="5" name="TextBox 4"/>
          <p:cNvSpPr txBox="1"/>
          <p:nvPr/>
        </p:nvSpPr>
        <p:spPr>
          <a:xfrm>
            <a:off x="147484" y="1625982"/>
            <a:ext cx="8806630" cy="4708981"/>
          </a:xfrm>
          <a:prstGeom prst="rect">
            <a:avLst/>
          </a:prstGeom>
          <a:noFill/>
        </p:spPr>
        <p:txBody>
          <a:bodyPr wrap="square" rtlCol="0">
            <a:spAutoFit/>
          </a:bodyPr>
          <a:lstStyle/>
          <a:p>
            <a:r>
              <a:rPr lang="ru-RU" sz="2000" b="1" dirty="0">
                <a:latin typeface="Times New Roman" panose="02020603050405020304" pitchFamily="18" charset="0"/>
                <a:cs typeface="Times New Roman" panose="02020603050405020304" pitchFamily="18" charset="0"/>
              </a:rPr>
              <a:t>1. Назовите главных героев </a:t>
            </a:r>
            <a:r>
              <a:rPr lang="ru-RU" sz="2000" b="1" dirty="0" smtClean="0">
                <a:latin typeface="Times New Roman" panose="02020603050405020304" pitchFamily="18" charset="0"/>
                <a:cs typeface="Times New Roman" panose="02020603050405020304" pitchFamily="18" charset="0"/>
              </a:rPr>
              <a:t>произведения</a:t>
            </a:r>
            <a:r>
              <a:rPr lang="ru-RU" sz="2000" b="1" dirty="0">
                <a:latin typeface="Times New Roman" panose="02020603050405020304" pitchFamily="18" charset="0"/>
                <a:cs typeface="Times New Roman" panose="02020603050405020304" pitchFamily="18" charset="0"/>
              </a:rPr>
              <a:t>.</a:t>
            </a:r>
          </a:p>
          <a:p>
            <a:r>
              <a:rPr lang="ru-RU" sz="2000" b="1" dirty="0">
                <a:latin typeface="Times New Roman" panose="02020603050405020304" pitchFamily="18" charset="0"/>
                <a:cs typeface="Times New Roman" panose="02020603050405020304" pitchFamily="18" charset="0"/>
              </a:rPr>
              <a:t>2. Где происходят события?</a:t>
            </a:r>
          </a:p>
          <a:p>
            <a:r>
              <a:rPr lang="ru-RU" sz="2000" b="1" dirty="0">
                <a:latin typeface="Times New Roman" panose="02020603050405020304" pitchFamily="18" charset="0"/>
                <a:cs typeface="Times New Roman" panose="02020603050405020304" pitchFamily="18" charset="0"/>
              </a:rPr>
              <a:t>3. Какие чувства испытывала собачка, оказавшись в клетке со львом. </a:t>
            </a:r>
            <a:r>
              <a:rPr lang="ru-RU" sz="2000" b="1" dirty="0" smtClean="0">
                <a:latin typeface="Times New Roman" panose="02020603050405020304" pitchFamily="18" charset="0"/>
                <a:cs typeface="Times New Roman" panose="02020603050405020304" pitchFamily="18" charset="0"/>
              </a:rPr>
              <a:t>Подтвердите ответ </a:t>
            </a:r>
            <a:r>
              <a:rPr lang="ru-RU" sz="2000" b="1" dirty="0">
                <a:latin typeface="Times New Roman" panose="02020603050405020304" pitchFamily="18" charset="0"/>
                <a:cs typeface="Times New Roman" panose="02020603050405020304" pitchFamily="18" charset="0"/>
              </a:rPr>
              <a:t>словами из текста.</a:t>
            </a:r>
          </a:p>
          <a:p>
            <a:r>
              <a:rPr lang="ru-RU" sz="2000" b="1" dirty="0">
                <a:latin typeface="Times New Roman" panose="02020603050405020304" pitchFamily="18" charset="0"/>
                <a:cs typeface="Times New Roman" panose="02020603050405020304" pitchFamily="18" charset="0"/>
              </a:rPr>
              <a:t>4. Как автор относится к собачке? Какими словами он пишет о ней?</a:t>
            </a:r>
          </a:p>
          <a:p>
            <a:r>
              <a:rPr lang="ru-RU" sz="2000" b="1" dirty="0">
                <a:latin typeface="Times New Roman" panose="02020603050405020304" pitchFamily="18" charset="0"/>
                <a:cs typeface="Times New Roman" panose="02020603050405020304" pitchFamily="18" charset="0"/>
              </a:rPr>
              <a:t>5. Как лев относился к собачке? Найдите в тексте соответствующие глаголы.</a:t>
            </a:r>
          </a:p>
          <a:p>
            <a:r>
              <a:rPr lang="ru-RU" sz="2000" b="1" dirty="0">
                <a:latin typeface="Times New Roman" panose="02020603050405020304" pitchFamily="18" charset="0"/>
                <a:cs typeface="Times New Roman" panose="02020603050405020304" pitchFamily="18" charset="0"/>
              </a:rPr>
              <a:t>6. Что однажды произошло?</a:t>
            </a:r>
          </a:p>
          <a:p>
            <a:r>
              <a:rPr lang="ru-RU" sz="2000" b="1" dirty="0">
                <a:latin typeface="Times New Roman" panose="02020603050405020304" pitchFamily="18" charset="0"/>
                <a:cs typeface="Times New Roman" panose="02020603050405020304" pitchFamily="18" charset="0"/>
              </a:rPr>
              <a:t>7. Что случилось с собачкой через год?</a:t>
            </a:r>
          </a:p>
          <a:p>
            <a:r>
              <a:rPr lang="ru-RU" sz="2000" b="1" dirty="0">
                <a:latin typeface="Times New Roman" panose="02020603050405020304" pitchFamily="18" charset="0"/>
                <a:cs typeface="Times New Roman" panose="02020603050405020304" pitchFamily="18" charset="0"/>
              </a:rPr>
              <a:t>8. Перечитайте описание поведения льва после смерти собачки. Подберите </a:t>
            </a:r>
            <a:r>
              <a:rPr lang="ru-RU" sz="2000" b="1" dirty="0" smtClean="0">
                <a:latin typeface="Times New Roman" panose="02020603050405020304" pitchFamily="18" charset="0"/>
                <a:cs typeface="Times New Roman" panose="02020603050405020304" pitchFamily="18" charset="0"/>
              </a:rPr>
              <a:t>слова-ассоциации</a:t>
            </a:r>
            <a:r>
              <a:rPr lang="ru-RU" sz="2000" b="1" dirty="0">
                <a:latin typeface="Times New Roman" panose="02020603050405020304" pitchFamily="18" charset="0"/>
                <a:cs typeface="Times New Roman" panose="02020603050405020304" pitchFamily="18" charset="0"/>
              </a:rPr>
              <a:t>.</a:t>
            </a:r>
          </a:p>
          <a:p>
            <a:r>
              <a:rPr lang="ru-RU" sz="2000" b="1" dirty="0">
                <a:latin typeface="Times New Roman" panose="02020603050405020304" pitchFamily="18" charset="0"/>
                <a:cs typeface="Times New Roman" panose="02020603050405020304" pitchFamily="18" charset="0"/>
              </a:rPr>
              <a:t>9. Чем заканчивается быль?</a:t>
            </a:r>
          </a:p>
          <a:p>
            <a:r>
              <a:rPr lang="ru-RU" sz="2000" b="1" dirty="0">
                <a:latin typeface="Times New Roman" panose="02020603050405020304" pitchFamily="18" charset="0"/>
                <a:cs typeface="Times New Roman" panose="02020603050405020304" pitchFamily="18" charset="0"/>
              </a:rPr>
              <a:t>10. Вспомните начало рассказа и подумайте, кого противопоставляет автор? </a:t>
            </a:r>
            <a:r>
              <a:rPr lang="ru-RU" sz="2000" b="1" dirty="0" smtClean="0">
                <a:latin typeface="Times New Roman" panose="02020603050405020304" pitchFamily="18" charset="0"/>
                <a:cs typeface="Times New Roman" panose="02020603050405020304" pitchFamily="18" charset="0"/>
              </a:rPr>
              <a:t>Ответ обоснуйте</a:t>
            </a:r>
            <a:r>
              <a:rPr lang="ru-RU" sz="2000" b="1" dirty="0">
                <a:latin typeface="Times New Roman" panose="02020603050405020304" pitchFamily="18" charset="0"/>
                <a:cs typeface="Times New Roman" panose="02020603050405020304" pitchFamily="18" charset="0"/>
              </a:rPr>
              <a:t>.</a:t>
            </a:r>
          </a:p>
          <a:p>
            <a:r>
              <a:rPr lang="ru-RU" sz="2000" b="1" dirty="0">
                <a:latin typeface="Times New Roman" panose="02020603050405020304" pitchFamily="18" charset="0"/>
                <a:cs typeface="Times New Roman" panose="02020603050405020304" pitchFamily="18" charset="0"/>
              </a:rPr>
              <a:t>11. </a:t>
            </a:r>
            <a:r>
              <a:rPr lang="ru-RU" sz="2000" b="1" dirty="0" smtClean="0">
                <a:latin typeface="Times New Roman" panose="02020603050405020304" pitchFamily="18" charset="0"/>
                <a:cs typeface="Times New Roman" panose="02020603050405020304" pitchFamily="18" charset="0"/>
              </a:rPr>
              <a:t>Каково </a:t>
            </a:r>
            <a:r>
              <a:rPr lang="ru-RU" sz="2000" b="1" dirty="0">
                <a:latin typeface="Times New Roman" panose="02020603050405020304" pitchFamily="18" charset="0"/>
                <a:cs typeface="Times New Roman" panose="02020603050405020304" pitchFamily="18" charset="0"/>
              </a:rPr>
              <a:t>ваше впечатление от рассказа?</a:t>
            </a:r>
          </a:p>
        </p:txBody>
      </p:sp>
    </p:spTree>
    <p:extLst>
      <p:ext uri="{BB962C8B-B14F-4D97-AF65-F5344CB8AC3E}">
        <p14:creationId xmlns:p14="http://schemas.microsoft.com/office/powerpoint/2010/main" val="384151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idx="4294967295"/>
          </p:nvPr>
        </p:nvSpPr>
        <p:spPr/>
        <p:txBody>
          <a:bodyPr/>
          <a:lstStyle/>
          <a:p>
            <a:pPr eaLnBrk="1" hangingPunct="1"/>
            <a:r>
              <a:rPr lang="ru-RU" sz="3600" b="1" dirty="0" smtClean="0">
                <a:solidFill>
                  <a:schemeClr val="tx1"/>
                </a:solidFill>
                <a:latin typeface="Times New Roman" panose="02020603050405020304" pitchFamily="18" charset="0"/>
                <a:cs typeface="Times New Roman" panose="02020603050405020304" pitchFamily="18" charset="0"/>
              </a:rPr>
              <a:t>Прочитай слова без лишнего слога</a:t>
            </a:r>
            <a:r>
              <a:rPr lang="ru-RU" sz="3600" dirty="0" smtClean="0">
                <a:latin typeface="Times New Roman" panose="02020603050405020304" pitchFamily="18" charset="0"/>
                <a:cs typeface="Times New Roman" panose="02020603050405020304" pitchFamily="18" charset="0"/>
              </a:rPr>
              <a:t> </a:t>
            </a:r>
          </a:p>
        </p:txBody>
      </p:sp>
      <p:sp>
        <p:nvSpPr>
          <p:cNvPr id="29698" name="Содержимое 2"/>
          <p:cNvSpPr>
            <a:spLocks noGrp="1"/>
          </p:cNvSpPr>
          <p:nvPr>
            <p:ph idx="4294967295"/>
          </p:nvPr>
        </p:nvSpPr>
        <p:spPr>
          <a:xfrm>
            <a:off x="179388" y="1600200"/>
            <a:ext cx="8507412" cy="4525963"/>
          </a:xfrm>
        </p:spPr>
        <p:txBody>
          <a:bodyPr/>
          <a:lstStyle/>
          <a:p>
            <a:pPr eaLnBrk="1" hangingPunct="1">
              <a:lnSpc>
                <a:spcPct val="80000"/>
              </a:lnSpc>
            </a:pPr>
            <a:r>
              <a:rPr lang="ru-RU" sz="2800" b="1" dirty="0" err="1" smtClean="0">
                <a:solidFill>
                  <a:schemeClr val="tx1"/>
                </a:solidFill>
                <a:latin typeface="Times New Roman" panose="02020603050405020304" pitchFamily="18" charset="0"/>
                <a:cs typeface="Times New Roman" panose="02020603050405020304" pitchFamily="18" charset="0"/>
              </a:rPr>
              <a:t>тюсалень</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леонапард</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лягушлика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дязател</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инжидюк</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кастфурюля</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скотывородка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повабурёшка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серчавиз</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кадыпуста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уктюроп</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петщерушка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саголат</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ребядис</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пефонал</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карерандаш</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альцыбом</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ручщока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портрыфель</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косдятюм</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брюлаки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плавытье</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футсыболка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юблика</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сажипоги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туфдули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тапчуки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ботинрыки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сандапели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метцыро</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автомобус</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трамрявай</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тролфилейбус</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такфуси</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строикутель</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профодавец</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кондимытер</a:t>
            </a:r>
            <a:r>
              <a:rPr lang="ru-RU" sz="2800" b="1" dirty="0" smtClean="0">
                <a:solidFill>
                  <a:schemeClr val="tx1"/>
                </a:solidFill>
                <a:latin typeface="Times New Roman" panose="02020603050405020304" pitchFamily="18" charset="0"/>
                <a:cs typeface="Times New Roman" panose="02020603050405020304" pitchFamily="18" charset="0"/>
              </a:rPr>
              <a:t>    </a:t>
            </a:r>
            <a:r>
              <a:rPr lang="ru-RU" sz="2800" b="1" dirty="0" err="1" smtClean="0">
                <a:solidFill>
                  <a:schemeClr val="tx1"/>
                </a:solidFill>
                <a:latin typeface="Times New Roman" panose="02020603050405020304" pitchFamily="18" charset="0"/>
                <a:cs typeface="Times New Roman" panose="02020603050405020304" pitchFamily="18" charset="0"/>
              </a:rPr>
              <a:t>офижуциант</a:t>
            </a:r>
            <a:r>
              <a:rPr lang="ru-RU" sz="2800" dirty="0" smtClean="0">
                <a:solidFill>
                  <a:schemeClr val="tx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24508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p:txBody>
          <a:bodyPr/>
          <a:lstStyle/>
          <a:p>
            <a:r>
              <a:rPr lang="ru-RU" sz="3600" b="1" dirty="0" smtClean="0">
                <a:solidFill>
                  <a:schemeClr val="tx1"/>
                </a:solidFill>
                <a:latin typeface="Times New Roman" panose="02020603050405020304" pitchFamily="18" charset="0"/>
                <a:cs typeface="Times New Roman" panose="02020603050405020304" pitchFamily="18" charset="0"/>
              </a:rPr>
              <a:t>Читай только первые слоги. Какие слова получились?</a:t>
            </a:r>
          </a:p>
        </p:txBody>
      </p:sp>
      <p:sp>
        <p:nvSpPr>
          <p:cNvPr id="30722" name="Rectangle 3"/>
          <p:cNvSpPr>
            <a:spLocks noGrp="1"/>
          </p:cNvSpPr>
          <p:nvPr>
            <p:ph type="body" idx="1"/>
          </p:nvPr>
        </p:nvSpPr>
        <p:spPr/>
        <p:txBody>
          <a:bodyPr/>
          <a:lstStyle/>
          <a:p>
            <a:r>
              <a:rPr lang="ru-RU" sz="2800" b="1" dirty="0" smtClean="0">
                <a:solidFill>
                  <a:schemeClr val="tx1"/>
                </a:solidFill>
                <a:latin typeface="Times New Roman" panose="02020603050405020304" pitchFamily="18" charset="0"/>
                <a:cs typeface="Times New Roman" panose="02020603050405020304" pitchFamily="18" charset="0"/>
              </a:rPr>
              <a:t>канат  лентяй  дача рисунок сани  ракета  фантазия концерт  феникс  тарелка фикус  аллея  карандаш таблетка  лимон  царевна кабинет  пират  танцы калина  лейка  доска  коптильня театр  леопард  фонтан шахтёр  магазин  тысяча соловей  барабан  камень</a:t>
            </a:r>
            <a:r>
              <a:rPr lang="ru-RU" sz="2800" dirty="0" smtClean="0">
                <a:solidFill>
                  <a:schemeClr val="tx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5640213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p:txBody>
          <a:bodyPr/>
          <a:lstStyle/>
          <a:p>
            <a:r>
              <a:rPr lang="ru-RU" sz="3600" b="1" dirty="0" smtClean="0">
                <a:solidFill>
                  <a:schemeClr val="tx1"/>
                </a:solidFill>
                <a:latin typeface="Times New Roman" panose="02020603050405020304" pitchFamily="18" charset="0"/>
                <a:cs typeface="Times New Roman" panose="02020603050405020304" pitchFamily="18" charset="0"/>
              </a:rPr>
              <a:t>В каждой строчке найди 5 слов</a:t>
            </a:r>
            <a:r>
              <a:rPr lang="ru-RU" sz="3600" dirty="0" smtClean="0">
                <a:latin typeface="Times New Roman" panose="02020603050405020304" pitchFamily="18" charset="0"/>
                <a:cs typeface="Times New Roman" panose="02020603050405020304" pitchFamily="18" charset="0"/>
              </a:rPr>
              <a:t> </a:t>
            </a:r>
          </a:p>
        </p:txBody>
      </p:sp>
      <p:sp>
        <p:nvSpPr>
          <p:cNvPr id="31746" name="Rectangle 3"/>
          <p:cNvSpPr>
            <a:spLocks noGrp="1"/>
          </p:cNvSpPr>
          <p:nvPr>
            <p:ph type="body" idx="1"/>
          </p:nvPr>
        </p:nvSpPr>
        <p:spPr>
          <a:xfrm>
            <a:off x="0" y="2289432"/>
            <a:ext cx="8922774" cy="4392612"/>
          </a:xfrm>
        </p:spPr>
        <p:txBody>
          <a:bodyPr/>
          <a:lstStyle/>
          <a:p>
            <a:pPr>
              <a:buFont typeface="Wingdings" panose="05000000000000000000" pitchFamily="2" charset="2"/>
              <a:buChar char="Ø"/>
            </a:pPr>
            <a:r>
              <a:rPr lang="ru-RU" b="1" dirty="0" err="1" smtClean="0">
                <a:solidFill>
                  <a:schemeClr val="tx1"/>
                </a:solidFill>
                <a:latin typeface="Times New Roman" panose="02020603050405020304" pitchFamily="18" charset="0"/>
                <a:cs typeface="Times New Roman" panose="02020603050405020304" pitchFamily="18" charset="0"/>
              </a:rPr>
              <a:t>Ркошкатигрппедкенгурунблраепетухимтоьлбттрговерблюдм</a:t>
            </a: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b="1" dirty="0" smtClean="0">
                <a:solidFill>
                  <a:schemeClr val="tx1"/>
                </a:solidFill>
                <a:latin typeface="Times New Roman" panose="02020603050405020304" pitchFamily="18" charset="0"/>
                <a:cs typeface="Times New Roman" panose="02020603050405020304" pitchFamily="18" charset="0"/>
              </a:rPr>
              <a:t> </a:t>
            </a:r>
            <a:r>
              <a:rPr lang="ru-RU" b="1" dirty="0" err="1" smtClean="0">
                <a:solidFill>
                  <a:schemeClr val="tx1"/>
                </a:solidFill>
                <a:latin typeface="Times New Roman" panose="02020603050405020304" pitchFamily="18" charset="0"/>
                <a:cs typeface="Times New Roman" panose="02020603050405020304" pitchFamily="18" charset="0"/>
              </a:rPr>
              <a:t>фыкивишнявапроапельсинлдсмисливапролдвиноградукенг</a:t>
            </a: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b="1" dirty="0" err="1" smtClean="0">
                <a:solidFill>
                  <a:schemeClr val="tx1"/>
                </a:solidFill>
                <a:latin typeface="Times New Roman" panose="02020603050405020304" pitchFamily="18" charset="0"/>
                <a:cs typeface="Times New Roman" panose="02020603050405020304" pitchFamily="18" charset="0"/>
              </a:rPr>
              <a:t>Ялыжичсмитьконькиблпафымячвапроклюшкалджфобручы</a:t>
            </a: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b="1" dirty="0" smtClean="0">
                <a:solidFill>
                  <a:schemeClr val="tx1"/>
                </a:solidFill>
                <a:latin typeface="Times New Roman" panose="02020603050405020304" pitchFamily="18" charset="0"/>
                <a:cs typeface="Times New Roman" panose="02020603050405020304" pitchFamily="18" charset="0"/>
              </a:rPr>
              <a:t> </a:t>
            </a:r>
            <a:r>
              <a:rPr lang="ru-RU" b="1" dirty="0" err="1" smtClean="0">
                <a:solidFill>
                  <a:schemeClr val="tx1"/>
                </a:solidFill>
                <a:latin typeface="Times New Roman" panose="02020603050405020304" pitchFamily="18" charset="0"/>
                <a:cs typeface="Times New Roman" panose="02020603050405020304" pitchFamily="18" charset="0"/>
              </a:rPr>
              <a:t>ййцукнигафыважурналпролдгазетажэерадиольтелевизорячс</a:t>
            </a: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endParaRPr lang="ru-RU" b="1"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ru-RU" b="1" dirty="0" err="1" smtClean="0">
                <a:solidFill>
                  <a:schemeClr val="tx1"/>
                </a:solidFill>
                <a:latin typeface="Times New Roman" panose="02020603050405020304" pitchFamily="18" charset="0"/>
                <a:cs typeface="Times New Roman" panose="02020603050405020304" pitchFamily="18" charset="0"/>
              </a:rPr>
              <a:t>бфывиндюкайцуклебедьнгшпопугайщзхкукушказщшгдятел</a:t>
            </a:r>
            <a:endParaRPr lang="ru-RU" b="1"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4050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r>
              <a:rPr lang="ru-RU" b="1" dirty="0" smtClean="0">
                <a:solidFill>
                  <a:schemeClr val="tx1"/>
                </a:solidFill>
                <a:latin typeface="Times New Roman" panose="02020603050405020304" pitchFamily="18" charset="0"/>
                <a:cs typeface="Times New Roman" panose="02020603050405020304" pitchFamily="18" charset="0"/>
              </a:rPr>
              <a:t>Прочитай поговорку правильно</a:t>
            </a:r>
            <a:r>
              <a:rPr lang="ru-RU" dirty="0" smtClean="0">
                <a:latin typeface="Times New Roman" panose="02020603050405020304" pitchFamily="18" charset="0"/>
                <a:cs typeface="Times New Roman" panose="02020603050405020304" pitchFamily="18" charset="0"/>
              </a:rPr>
              <a:t> </a:t>
            </a:r>
          </a:p>
        </p:txBody>
      </p:sp>
      <p:sp>
        <p:nvSpPr>
          <p:cNvPr id="33794" name="Rectangle 3"/>
          <p:cNvSpPr>
            <a:spLocks noGrp="1"/>
          </p:cNvSpPr>
          <p:nvPr>
            <p:ph type="body" idx="1"/>
          </p:nvPr>
        </p:nvSpPr>
        <p:spPr>
          <a:xfrm>
            <a:off x="871538" y="1700213"/>
            <a:ext cx="7408862" cy="4425950"/>
          </a:xfrm>
        </p:spPr>
        <p:txBody>
          <a:bodyPr/>
          <a:lstStyle/>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Труд портит, а лень - кормит.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За одним зайцем погонишься – двух поймаешь.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Один раз отмерь – семь раз отрежь.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У короткого языка – длинный ум.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Без пирога теста не испечёшь.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Что написано топором, не вырубишь пером. </a:t>
            </a:r>
          </a:p>
          <a:p>
            <a:pPr>
              <a:lnSpc>
                <a:spcPct val="90000"/>
              </a:lnSpc>
            </a:pPr>
            <a:r>
              <a:rPr lang="ru-RU" sz="2800" b="1" dirty="0" smtClean="0">
                <a:solidFill>
                  <a:schemeClr val="tx1"/>
                </a:solidFill>
                <a:latin typeface="Times New Roman" panose="02020603050405020304" pitchFamily="18" charset="0"/>
                <a:cs typeface="Times New Roman" panose="02020603050405020304" pitchFamily="18" charset="0"/>
              </a:rPr>
              <a:t>Птичке клетка дороже золотой ветки.</a:t>
            </a:r>
          </a:p>
        </p:txBody>
      </p:sp>
    </p:spTree>
    <p:extLst>
      <p:ext uri="{BB962C8B-B14F-4D97-AF65-F5344CB8AC3E}">
        <p14:creationId xmlns:p14="http://schemas.microsoft.com/office/powerpoint/2010/main" val="1664802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lstStyle/>
          <a:p>
            <a:endParaRPr lang="ru-RU"/>
          </a:p>
        </p:txBody>
      </p:sp>
      <p:pic>
        <p:nvPicPr>
          <p:cNvPr id="4" name="Picture 2" descr="C:\Users\Администратор\Desktop\img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prstGeom prst="rect">
            <a:avLst/>
          </a:prstGeom>
          <a:noFill/>
        </p:spPr>
      </p:pic>
    </p:spTree>
    <p:extLst>
      <p:ext uri="{BB962C8B-B14F-4D97-AF65-F5344CB8AC3E}">
        <p14:creationId xmlns:p14="http://schemas.microsoft.com/office/powerpoint/2010/main" val="3251745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451" y="3185652"/>
            <a:ext cx="7646219" cy="2861186"/>
          </a:xfrm>
        </p:spPr>
        <p:txBody>
          <a:bodyPr/>
          <a:lstStyle/>
          <a:p>
            <a:pPr marL="0" lvl="0" indent="0" eaLnBrk="1" hangingPunct="1">
              <a:spcBef>
                <a:spcPct val="0"/>
              </a:spcBef>
              <a:buClrTx/>
              <a:buSzTx/>
              <a:buNone/>
              <a:defRPr/>
            </a:pPr>
            <a:r>
              <a:rPr lang="ru-RU" sz="2800" dirty="0">
                <a:solidFill>
                  <a:srgbClr val="CBECB0">
                    <a:lumMod val="10000"/>
                  </a:srgbClr>
                </a:solidFill>
                <a:latin typeface="Times New Roman" panose="02020603050405020304" pitchFamily="18" charset="0"/>
                <a:cs typeface="Times New Roman" panose="02020603050405020304" pitchFamily="18" charset="0"/>
              </a:rPr>
              <a:t>Солнышко уже за лес спускалось. Муравей </a:t>
            </a:r>
            <a:r>
              <a:rPr lang="ru-RU" sz="2800" b="1" dirty="0" err="1">
                <a:solidFill>
                  <a:srgbClr val="CBECB0">
                    <a:lumMod val="10000"/>
                  </a:srgbClr>
                </a:solidFill>
                <a:latin typeface="Times New Roman" panose="02020603050405020304" pitchFamily="18" charset="0"/>
                <a:cs typeface="Times New Roman" panose="02020603050405020304" pitchFamily="18" charset="0"/>
              </a:rPr>
              <a:t>есл</a:t>
            </a:r>
            <a:r>
              <a:rPr lang="ru-RU" sz="2800" dirty="0">
                <a:solidFill>
                  <a:srgbClr val="CBECB0">
                    <a:lumMod val="10000"/>
                  </a:srgbClr>
                </a:solidFill>
                <a:latin typeface="Times New Roman" panose="02020603050405020304" pitchFamily="18" charset="0"/>
                <a:cs typeface="Times New Roman" panose="02020603050405020304" pitchFamily="18" charset="0"/>
              </a:rPr>
              <a:t> на сухой </a:t>
            </a:r>
            <a:r>
              <a:rPr lang="ru-RU" sz="2800" b="1" dirty="0" err="1">
                <a:solidFill>
                  <a:srgbClr val="CBECB0">
                    <a:lumMod val="10000"/>
                  </a:srgbClr>
                </a:solidFill>
                <a:latin typeface="Times New Roman" panose="02020603050405020304" pitchFamily="18" charset="0"/>
                <a:cs typeface="Times New Roman" panose="02020603050405020304" pitchFamily="18" charset="0"/>
              </a:rPr>
              <a:t>токлис</a:t>
            </a:r>
            <a:r>
              <a:rPr lang="ru-RU" sz="2800" dirty="0">
                <a:solidFill>
                  <a:srgbClr val="CBECB0">
                    <a:lumMod val="10000"/>
                  </a:srgbClr>
                </a:solidFill>
                <a:latin typeface="Times New Roman" panose="02020603050405020304" pitchFamily="18" charset="0"/>
                <a:cs typeface="Times New Roman" panose="02020603050405020304" pitchFamily="18" charset="0"/>
              </a:rPr>
              <a:t>. Дунул </a:t>
            </a:r>
            <a:r>
              <a:rPr lang="ru-RU" sz="2800" b="1" dirty="0" err="1">
                <a:solidFill>
                  <a:srgbClr val="CBECB0">
                    <a:lumMod val="10000"/>
                  </a:srgbClr>
                </a:solidFill>
                <a:latin typeface="Times New Roman" panose="02020603050405020304" pitchFamily="18" charset="0"/>
                <a:cs typeface="Times New Roman" panose="02020603050405020304" pitchFamily="18" charset="0"/>
              </a:rPr>
              <a:t>терве</a:t>
            </a:r>
            <a:r>
              <a:rPr lang="ru-RU" sz="2800" dirty="0">
                <a:solidFill>
                  <a:srgbClr val="CBECB0">
                    <a:lumMod val="10000"/>
                  </a:srgbClr>
                </a:solidFill>
                <a:latin typeface="Times New Roman" panose="02020603050405020304" pitchFamily="18" charset="0"/>
                <a:cs typeface="Times New Roman" panose="02020603050405020304" pitchFamily="18" charset="0"/>
              </a:rPr>
              <a:t>. Упал листок с </a:t>
            </a:r>
            <a:r>
              <a:rPr lang="ru-RU" sz="2800" b="1" dirty="0" err="1">
                <a:solidFill>
                  <a:srgbClr val="CBECB0">
                    <a:lumMod val="10000"/>
                  </a:srgbClr>
                </a:solidFill>
                <a:latin typeface="Times New Roman" panose="02020603050405020304" pitchFamily="18" charset="0"/>
                <a:cs typeface="Times New Roman" panose="02020603050405020304" pitchFamily="18" charset="0"/>
              </a:rPr>
              <a:t>кивет</a:t>
            </a:r>
            <a:r>
              <a:rPr lang="ru-RU" sz="2800" dirty="0">
                <a:solidFill>
                  <a:srgbClr val="CBECB0">
                    <a:lumMod val="10000"/>
                  </a:srgbClr>
                </a:solidFill>
                <a:latin typeface="Times New Roman" panose="02020603050405020304" pitchFamily="18" charset="0"/>
                <a:cs typeface="Times New Roman" panose="02020603050405020304" pitchFamily="18" charset="0"/>
              </a:rPr>
              <a:t>. Несет ветер </a:t>
            </a:r>
            <a:r>
              <a:rPr lang="ru-RU" sz="2800" b="1" dirty="0" err="1">
                <a:solidFill>
                  <a:srgbClr val="CBECB0">
                    <a:lumMod val="10000"/>
                  </a:srgbClr>
                </a:solidFill>
                <a:latin typeface="Times New Roman" panose="02020603050405020304" pitchFamily="18" charset="0"/>
                <a:cs typeface="Times New Roman" panose="02020603050405020304" pitchFamily="18" charset="0"/>
              </a:rPr>
              <a:t>токлис</a:t>
            </a:r>
            <a:r>
              <a:rPr lang="ru-RU" sz="2800" dirty="0">
                <a:solidFill>
                  <a:srgbClr val="CBECB0">
                    <a:lumMod val="10000"/>
                  </a:srgbClr>
                </a:solidFill>
                <a:latin typeface="Times New Roman" panose="02020603050405020304" pitchFamily="18" charset="0"/>
                <a:cs typeface="Times New Roman" panose="02020603050405020304" pitchFamily="18" charset="0"/>
              </a:rPr>
              <a:t> через лес в </a:t>
            </a:r>
            <a:r>
              <a:rPr lang="ru-RU" sz="2800" b="1" dirty="0" err="1">
                <a:solidFill>
                  <a:srgbClr val="CBECB0">
                    <a:lumMod val="10000"/>
                  </a:srgbClr>
                </a:solidFill>
                <a:latin typeface="Times New Roman" panose="02020603050405020304" pitchFamily="18" charset="0"/>
                <a:cs typeface="Times New Roman" panose="02020603050405020304" pitchFamily="18" charset="0"/>
              </a:rPr>
              <a:t>ревденю</a:t>
            </a:r>
            <a:r>
              <a:rPr lang="ru-RU" sz="2800" dirty="0">
                <a:solidFill>
                  <a:srgbClr val="CBECB0">
                    <a:lumMod val="10000"/>
                  </a:srgbClr>
                </a:solidFill>
                <a:latin typeface="Times New Roman" panose="02020603050405020304" pitchFamily="18" charset="0"/>
                <a:cs typeface="Times New Roman" panose="02020603050405020304" pitchFamily="18" charset="0"/>
              </a:rPr>
              <a:t>. Муравей чуть </a:t>
            </a:r>
            <a:r>
              <a:rPr lang="ru-RU" sz="2800" b="1" dirty="0" err="1">
                <a:solidFill>
                  <a:srgbClr val="CBECB0">
                    <a:lumMod val="10000"/>
                  </a:srgbClr>
                </a:solidFill>
                <a:latin typeface="Times New Roman" panose="02020603050405020304" pitchFamily="18" charset="0"/>
                <a:cs typeface="Times New Roman" panose="02020603050405020304" pitchFamily="18" charset="0"/>
              </a:rPr>
              <a:t>виж</a:t>
            </a:r>
            <a:r>
              <a:rPr lang="ru-RU" sz="2800" dirty="0">
                <a:solidFill>
                  <a:srgbClr val="CBECB0">
                    <a:lumMod val="10000"/>
                  </a:srgbClr>
                </a:solidFill>
                <a:latin typeface="Times New Roman" panose="02020603050405020304" pitchFamily="18" charset="0"/>
                <a:cs typeface="Times New Roman" panose="02020603050405020304" pitchFamily="18" charset="0"/>
              </a:rPr>
              <a:t> от страха. Листок упал на </a:t>
            </a:r>
            <a:r>
              <a:rPr lang="ru-RU" sz="2800" b="1" dirty="0">
                <a:solidFill>
                  <a:srgbClr val="CBECB0">
                    <a:lumMod val="10000"/>
                  </a:srgbClr>
                </a:solidFill>
                <a:latin typeface="Times New Roman" panose="02020603050405020304" pitchFamily="18" charset="0"/>
                <a:cs typeface="Times New Roman" panose="02020603050405020304" pitchFamily="18" charset="0"/>
              </a:rPr>
              <a:t>гул</a:t>
            </a:r>
            <a:r>
              <a:rPr lang="ru-RU" sz="2800" dirty="0">
                <a:solidFill>
                  <a:srgbClr val="CBECB0">
                    <a:lumMod val="10000"/>
                  </a:srgbClr>
                </a:solidFill>
                <a:latin typeface="Times New Roman" panose="02020603050405020304" pitchFamily="18" charset="0"/>
                <a:cs typeface="Times New Roman" panose="02020603050405020304" pitchFamily="18" charset="0"/>
              </a:rPr>
              <a:t> за деревней. Он упал на </a:t>
            </a:r>
            <a:r>
              <a:rPr lang="ru-RU" sz="2800" b="1" dirty="0" err="1">
                <a:solidFill>
                  <a:srgbClr val="CBECB0">
                    <a:lumMod val="10000"/>
                  </a:srgbClr>
                </a:solidFill>
                <a:latin typeface="Times New Roman" panose="02020603050405020304" pitchFamily="18" charset="0"/>
                <a:cs typeface="Times New Roman" panose="02020603050405020304" pitchFamily="18" charset="0"/>
              </a:rPr>
              <a:t>менька</a:t>
            </a:r>
            <a:r>
              <a:rPr lang="ru-RU" sz="2800" dirty="0">
                <a:solidFill>
                  <a:srgbClr val="CBECB0">
                    <a:lumMod val="10000"/>
                  </a:srgbClr>
                </a:solidFill>
                <a:latin typeface="Times New Roman" panose="02020603050405020304" pitchFamily="18" charset="0"/>
                <a:cs typeface="Times New Roman" panose="02020603050405020304" pitchFamily="18" charset="0"/>
              </a:rPr>
              <a:t>. Муравей </a:t>
            </a:r>
            <a:r>
              <a:rPr lang="ru-RU" sz="2800" b="1" dirty="0" err="1">
                <a:solidFill>
                  <a:srgbClr val="CBECB0">
                    <a:lumMod val="10000"/>
                  </a:srgbClr>
                </a:solidFill>
                <a:latin typeface="Times New Roman" panose="02020603050405020304" pitchFamily="18" charset="0"/>
                <a:cs typeface="Times New Roman" panose="02020603050405020304" pitchFamily="18" charset="0"/>
              </a:rPr>
              <a:t>шибу</a:t>
            </a:r>
            <a:r>
              <a:rPr lang="ru-RU" sz="2800" dirty="0">
                <a:solidFill>
                  <a:srgbClr val="CBECB0">
                    <a:lumMod val="10000"/>
                  </a:srgbClr>
                </a:solidFill>
                <a:latin typeface="Times New Roman" panose="02020603050405020304" pitchFamily="18" charset="0"/>
                <a:cs typeface="Times New Roman" panose="02020603050405020304" pitchFamily="18" charset="0"/>
              </a:rPr>
              <a:t> лапку. Вот беда.</a:t>
            </a:r>
          </a:p>
          <a:p>
            <a:endParaRPr lang="ru-RU" dirty="0"/>
          </a:p>
        </p:txBody>
      </p:sp>
      <p:sp>
        <p:nvSpPr>
          <p:cNvPr id="3" name="Заголовок 2"/>
          <p:cNvSpPr>
            <a:spLocks noGrp="1"/>
          </p:cNvSpPr>
          <p:nvPr>
            <p:ph type="title"/>
          </p:nvPr>
        </p:nvSpPr>
        <p:spPr/>
        <p:txBody>
          <a:bodyPr/>
          <a:lstStyle/>
          <a:p>
            <a:r>
              <a:rPr lang="ru-RU" sz="2900" b="1" dirty="0">
                <a:solidFill>
                  <a:srgbClr val="DA1F28">
                    <a:lumMod val="25000"/>
                  </a:srgbClr>
                </a:solidFill>
                <a:effectLst>
                  <a:outerShdw blurRad="31750" dist="25400" dir="5400000" algn="tl" rotWithShape="0">
                    <a:srgbClr val="000000">
                      <a:alpha val="25000"/>
                    </a:srgbClr>
                  </a:outerShdw>
                </a:effectLst>
                <a:latin typeface="Times New Roman" panose="02020603050405020304" pitchFamily="18" charset="0"/>
                <a:ea typeface="+mn-ea"/>
                <a:cs typeface="Times New Roman" panose="02020603050405020304" pitchFamily="18" charset="0"/>
              </a:rPr>
              <a:t>Переставь буквы местами так, чтобы получились слова. Прочитай текст.</a:t>
            </a:r>
            <a:br>
              <a:rPr lang="ru-RU" sz="2900" b="1" dirty="0">
                <a:solidFill>
                  <a:srgbClr val="DA1F28">
                    <a:lumMod val="25000"/>
                  </a:srgbClr>
                </a:solidFill>
                <a:effectLst>
                  <a:outerShdw blurRad="31750" dist="25400" dir="5400000" algn="tl" rotWithShape="0">
                    <a:srgbClr val="000000">
                      <a:alpha val="25000"/>
                    </a:srgbClr>
                  </a:outerShdw>
                </a:effectLst>
                <a:latin typeface="Times New Roman" panose="02020603050405020304" pitchFamily="18" charset="0"/>
                <a:ea typeface="+mn-ea"/>
                <a:cs typeface="Times New Roman" panose="02020603050405020304" pitchFamily="18" charset="0"/>
              </a:rPr>
            </a:br>
            <a:r>
              <a:rPr lang="ru-RU" sz="2900" b="1" dirty="0" err="1">
                <a:solidFill>
                  <a:srgbClr val="DA1F28">
                    <a:lumMod val="25000"/>
                  </a:srgbClr>
                </a:solidFill>
                <a:effectLst>
                  <a:outerShdw blurRad="31750" dist="25400" dir="5400000" algn="tl" rotWithShape="0">
                    <a:srgbClr val="000000">
                      <a:alpha val="25000"/>
                    </a:srgbClr>
                  </a:outerShdw>
                </a:effectLst>
                <a:latin typeface="Times New Roman" panose="02020603050405020304" pitchFamily="18" charset="0"/>
                <a:ea typeface="+mn-ea"/>
                <a:cs typeface="Times New Roman" panose="02020603050405020304" pitchFamily="18" charset="0"/>
              </a:rPr>
              <a:t>Муравьишка</a:t>
            </a:r>
            <a:r>
              <a:rPr lang="ru-RU" sz="2900" b="1" dirty="0">
                <a:solidFill>
                  <a:srgbClr val="DA1F28">
                    <a:lumMod val="25000"/>
                  </a:srgbClr>
                </a:solidFill>
                <a:effectLst>
                  <a:outerShdw blurRad="31750" dist="25400" dir="5400000" algn="tl" rotWithShape="0">
                    <a:srgbClr val="000000">
                      <a:alpha val="25000"/>
                    </a:srgbClr>
                  </a:outerShdw>
                </a:effectLst>
                <a:latin typeface="Times New Roman" panose="02020603050405020304" pitchFamily="18" charset="0"/>
                <a:ea typeface="+mn-ea"/>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0893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32387" y="2601196"/>
            <a:ext cx="7492181" cy="3451225"/>
          </a:xfrm>
        </p:spPr>
        <p:txBody>
          <a:bodyPr/>
          <a:lstStyle/>
          <a:p>
            <a:r>
              <a:rPr lang="ru-RU" sz="2800" b="1" dirty="0" smtClean="0">
                <a:solidFill>
                  <a:schemeClr val="tx1"/>
                </a:solidFill>
                <a:latin typeface="Times New Roman" panose="02020603050405020304" pitchFamily="18" charset="0"/>
                <a:cs typeface="Times New Roman" panose="02020603050405020304" pitchFamily="18" charset="0"/>
              </a:rPr>
              <a:t>НаполянувышлилосихаслосёнкомГордыйлосьнаблюдалзанимиКрасивыиумныэтизвериГолодноихолоднозимойПустокругомНилисточка,нитравинкиоднагорькаякораИвдругзапахсенаНаполянестоитбольшаякормушкаДобрыерукиегеряположилидушистоесеновкормушкуОнхозяин </a:t>
            </a:r>
            <a:r>
              <a:rPr lang="ru-RU" sz="2800" b="1" dirty="0" err="1" smtClean="0">
                <a:solidFill>
                  <a:schemeClr val="tx1"/>
                </a:solidFill>
                <a:latin typeface="Times New Roman" panose="02020603050405020304" pitchFamily="18" charset="0"/>
                <a:cs typeface="Times New Roman" panose="02020603050405020304" pitchFamily="18" charset="0"/>
              </a:rPr>
              <a:t>влесуизаботитсяоегожителях</a:t>
            </a:r>
            <a:r>
              <a:rPr lang="ru-RU" sz="2800" b="1" dirty="0" smtClean="0">
                <a:solidFill>
                  <a:schemeClr val="tx1"/>
                </a:solidFill>
                <a:latin typeface="Times New Roman" panose="02020603050405020304" pitchFamily="18" charset="0"/>
                <a:cs typeface="Times New Roman" panose="02020603050405020304" pitchFamily="18" charset="0"/>
              </a:rPr>
              <a:t>.</a:t>
            </a:r>
            <a:endParaRPr lang="ru-RU" sz="2800" b="1" dirty="0">
              <a:solidFill>
                <a:schemeClr val="tx1"/>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p:txBody>
          <a:bodyPr/>
          <a:lstStyle/>
          <a:p>
            <a:r>
              <a:rPr lang="ru-RU" sz="3600" b="1" dirty="0" smtClean="0">
                <a:solidFill>
                  <a:srgbClr val="DA1F28">
                    <a:lumMod val="25000"/>
                  </a:srgbClr>
                </a:solidFill>
                <a:effectLst>
                  <a:outerShdw blurRad="31750" dist="25400" dir="5400000" algn="tl" rotWithShape="0">
                    <a:srgbClr val="000000">
                      <a:alpha val="25000"/>
                    </a:srgbClr>
                  </a:outerShdw>
                </a:effectLst>
                <a:latin typeface="Lucida Sans Unicode"/>
              </a:rPr>
              <a:t>Сплошной текст</a:t>
            </a:r>
            <a:r>
              <a:rPr lang="ru-RU" sz="3200" b="1" dirty="0" smtClean="0">
                <a:solidFill>
                  <a:srgbClr val="DA1F28">
                    <a:lumMod val="25000"/>
                  </a:srgbClr>
                </a:solidFill>
                <a:effectLst>
                  <a:outerShdw blurRad="31750" dist="25400" dir="5400000" algn="tl" rotWithShape="0">
                    <a:srgbClr val="000000">
                      <a:alpha val="25000"/>
                    </a:srgbClr>
                  </a:outerShdw>
                </a:effectLst>
                <a:latin typeface="Lucida Sans Unicode"/>
              </a:rPr>
              <a:t>. </a:t>
            </a:r>
            <a:endParaRPr lang="ru-RU" dirty="0"/>
          </a:p>
        </p:txBody>
      </p:sp>
    </p:spTree>
    <p:extLst>
      <p:ext uri="{BB962C8B-B14F-4D97-AF65-F5344CB8AC3E}">
        <p14:creationId xmlns:p14="http://schemas.microsoft.com/office/powerpoint/2010/main" val="39774763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882629578"/>
              </p:ext>
            </p:extLst>
          </p:nvPr>
        </p:nvGraphicFramePr>
        <p:xfrm>
          <a:off x="221225" y="2085003"/>
          <a:ext cx="8657304" cy="4632960"/>
        </p:xfrm>
        <a:graphic>
          <a:graphicData uri="http://schemas.openxmlformats.org/drawingml/2006/table">
            <a:tbl>
              <a:tblPr firstRow="1" bandRow="1">
                <a:tableStyleId>{5C22544A-7EE6-4342-B048-85BDC9FD1C3A}</a:tableStyleId>
              </a:tblPr>
              <a:tblGrid>
                <a:gridCol w="3377381">
                  <a:extLst>
                    <a:ext uri="{9D8B030D-6E8A-4147-A177-3AD203B41FA5}">
                      <a16:colId xmlns:a16="http://schemas.microsoft.com/office/drawing/2014/main" val="20000"/>
                    </a:ext>
                  </a:extLst>
                </a:gridCol>
                <a:gridCol w="5279923">
                  <a:extLst>
                    <a:ext uri="{9D8B030D-6E8A-4147-A177-3AD203B41FA5}">
                      <a16:colId xmlns:a16="http://schemas.microsoft.com/office/drawing/2014/main" val="20001"/>
                    </a:ext>
                  </a:extLst>
                </a:gridCol>
              </a:tblGrid>
              <a:tr h="370840">
                <a:tc>
                  <a:txBody>
                    <a:bodyPr/>
                    <a:lstStyle/>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Коса- камень     </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 Дело мастер     </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 Труд- лень      </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 Лес-дрова</a:t>
                      </a:r>
                    </a:p>
                  </a:txBody>
                  <a:tcPr>
                    <a:solidFill>
                      <a:schemeClr val="bg1"/>
                    </a:solidFill>
                  </a:tcPr>
                </a:tc>
                <a:tc>
                  <a:txBody>
                    <a:bodyPr/>
                    <a:lstStyle/>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Нашла коса на камень».</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err="1" smtClean="0">
                          <a:ln>
                            <a:noFill/>
                          </a:ln>
                          <a:solidFill>
                            <a:schemeClr val="tx1"/>
                          </a:solidFill>
                          <a:effectLst/>
                          <a:uLnTx/>
                          <a:uFillTx/>
                          <a:latin typeface="Lucida Sans Unicode"/>
                          <a:ea typeface="+mn-ea"/>
                          <a:cs typeface="+mn-cs"/>
                        </a:rPr>
                        <a:t>Дело«мастера</a:t>
                      </a: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 боится».</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«Труд человека кормит, а                                         лень портит».</a:t>
                      </a:r>
                    </a:p>
                    <a:p>
                      <a:pPr marL="365760" marR="0" lvl="0" indent="-256032" algn="l" defTabSz="914400" rtl="0" eaLnBrk="1" fontAlgn="auto" latinLnBrk="0" hangingPunct="1">
                        <a:lnSpc>
                          <a:spcPct val="100000"/>
                        </a:lnSpc>
                        <a:spcBef>
                          <a:spcPts val="400"/>
                        </a:spcBef>
                        <a:spcAft>
                          <a:spcPts val="0"/>
                        </a:spcAft>
                        <a:buClr>
                          <a:srgbClr val="2DA2BF"/>
                        </a:buClr>
                        <a:buSzPct val="68000"/>
                        <a:buFont typeface="Wingdings 3"/>
                        <a:buChar char=""/>
                        <a:tabLst/>
                        <a:defRPr/>
                      </a:pPr>
                      <a:r>
                        <a:rPr kumimoji="0" lang="ru-RU" altLang="ru-RU" sz="3200" b="0" i="0" u="none" strike="noStrike" kern="1200" cap="none" spc="0" normalizeH="0" baseline="0" noProof="0" dirty="0" smtClean="0">
                          <a:ln>
                            <a:noFill/>
                          </a:ln>
                          <a:solidFill>
                            <a:schemeClr val="tx1"/>
                          </a:solidFill>
                          <a:effectLst/>
                          <a:uLnTx/>
                          <a:uFillTx/>
                          <a:latin typeface="Lucida Sans Unicode"/>
                          <a:ea typeface="+mn-ea"/>
                          <a:cs typeface="+mn-cs"/>
                        </a:rPr>
                        <a:t>«Чем дальше в лес, тем                                          больше дров».</a:t>
                      </a:r>
                    </a:p>
                  </a:txBody>
                  <a:tcPr>
                    <a:solidFill>
                      <a:schemeClr val="bg1"/>
                    </a:solidFill>
                  </a:tcPr>
                </a:tc>
                <a:extLst>
                  <a:ext uri="{0D108BD9-81ED-4DB2-BD59-A6C34878D82A}">
                    <a16:rowId xmlns:a16="http://schemas.microsoft.com/office/drawing/2014/main" val="10000"/>
                  </a:ext>
                </a:extLst>
              </a:tr>
            </a:tbl>
          </a:graphicData>
        </a:graphic>
      </p:graphicFrame>
      <p:sp>
        <p:nvSpPr>
          <p:cNvPr id="3" name="Заголовок 2"/>
          <p:cNvSpPr>
            <a:spLocks noGrp="1"/>
          </p:cNvSpPr>
          <p:nvPr>
            <p:ph type="title"/>
          </p:nvPr>
        </p:nvSpPr>
        <p:spPr/>
        <p:txBody>
          <a:bodyPr/>
          <a:lstStyle/>
          <a:p>
            <a:r>
              <a:rPr lang="ru-RU" sz="3700" b="1" dirty="0">
                <a:solidFill>
                  <a:srgbClr val="DA1F28">
                    <a:lumMod val="25000"/>
                  </a:srgbClr>
                </a:solidFill>
                <a:effectLst>
                  <a:outerShdw blurRad="31750" dist="25400" dir="5400000" algn="tl" rotWithShape="0">
                    <a:srgbClr val="000000">
                      <a:alpha val="25000"/>
                    </a:srgbClr>
                  </a:outerShdw>
                </a:effectLst>
                <a:latin typeface="Lucida Sans Unicode"/>
              </a:rPr>
              <a:t>Игра «По двум словам отгадай пословицу»</a:t>
            </a:r>
            <a:endParaRPr lang="ru-RU" dirty="0"/>
          </a:p>
        </p:txBody>
      </p:sp>
    </p:spTree>
    <p:extLst>
      <p:ext uri="{BB962C8B-B14F-4D97-AF65-F5344CB8AC3E}">
        <p14:creationId xmlns:p14="http://schemas.microsoft.com/office/powerpoint/2010/main" val="2274513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Библиотечный </a:t>
            </a:r>
            <a:r>
              <a:rPr lang="ru-RU" dirty="0" smtClean="0"/>
              <a:t>урок </a:t>
            </a:r>
            <a:r>
              <a:rPr lang="ru-RU" dirty="0" err="1" smtClean="0"/>
              <a:t>Инсценирование</a:t>
            </a:r>
            <a:r>
              <a:rPr lang="ru-RU" dirty="0" smtClean="0"/>
              <a:t> произведений</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60448"/>
            <a:ext cx="4466886" cy="292227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1217" y="2900791"/>
            <a:ext cx="3055583" cy="30819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41060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4514" y="442453"/>
            <a:ext cx="8435975" cy="3749968"/>
          </a:xfrm>
        </p:spPr>
        <p:txBody>
          <a:bodyPr>
            <a:normAutofit fontScale="90000"/>
          </a:bodyPr>
          <a:lstStyle/>
          <a:p>
            <a:pPr algn="ctr">
              <a:defRPr/>
            </a:pPr>
            <a:r>
              <a:rPr lang="ru-RU" sz="3200" b="1" dirty="0" smtClean="0">
                <a:solidFill>
                  <a:schemeClr val="tx1"/>
                </a:solidFill>
                <a:latin typeface="Times New Roman" panose="02020603050405020304" pitchFamily="18" charset="0"/>
                <a:cs typeface="Times New Roman" panose="02020603050405020304" pitchFamily="18" charset="0"/>
              </a:rPr>
              <a:t>Читать </a:t>
            </a:r>
            <a:r>
              <a:rPr lang="ru-RU" sz="3200" b="1" dirty="0">
                <a:solidFill>
                  <a:schemeClr val="tx1"/>
                </a:solidFill>
                <a:latin typeface="Times New Roman" panose="02020603050405020304" pitchFamily="18" charset="0"/>
                <a:cs typeface="Times New Roman" panose="02020603050405020304" pitchFamily="18" charset="0"/>
              </a:rPr>
              <a:t>– это ещё ничего не значит: </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что читать и как понимать читаемое – </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вот в чём главное дело».</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К. Д. </a:t>
            </a:r>
            <a:r>
              <a:rPr lang="ru-RU" sz="3200" b="1" dirty="0" smtClean="0">
                <a:solidFill>
                  <a:schemeClr val="tx1"/>
                </a:solidFill>
                <a:latin typeface="Times New Roman" panose="02020603050405020304" pitchFamily="18" charset="0"/>
                <a:cs typeface="Times New Roman" panose="02020603050405020304" pitchFamily="18" charset="0"/>
              </a:rPr>
              <a:t>Ушинский</a:t>
            </a:r>
            <a:br>
              <a:rPr lang="ru-RU" sz="3200" b="1" dirty="0" smtClean="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Люди перестают мыслить,</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когда перестают читать.</a:t>
            </a:r>
            <a:br>
              <a:rPr lang="ru-RU" sz="3200" b="1" dirty="0">
                <a:solidFill>
                  <a:schemeClr val="tx1"/>
                </a:solidFill>
                <a:latin typeface="Times New Roman" panose="02020603050405020304" pitchFamily="18" charset="0"/>
                <a:cs typeface="Times New Roman" panose="02020603050405020304" pitchFamily="18" charset="0"/>
              </a:rPr>
            </a:br>
            <a:r>
              <a:rPr lang="ru-RU" sz="3200" b="1" dirty="0">
                <a:solidFill>
                  <a:schemeClr val="tx1"/>
                </a:solidFill>
                <a:latin typeface="Times New Roman" panose="02020603050405020304" pitchFamily="18" charset="0"/>
                <a:cs typeface="Times New Roman" panose="02020603050405020304" pitchFamily="18" charset="0"/>
              </a:rPr>
              <a:t>                                               </a:t>
            </a:r>
            <a:r>
              <a:rPr lang="ru-RU" sz="3200" b="1" dirty="0" smtClean="0">
                <a:solidFill>
                  <a:schemeClr val="tx1"/>
                </a:solidFill>
                <a:latin typeface="Times New Roman" panose="02020603050405020304" pitchFamily="18" charset="0"/>
                <a:cs typeface="Times New Roman" panose="02020603050405020304" pitchFamily="18" charset="0"/>
              </a:rPr>
              <a:t>Дени </a:t>
            </a:r>
            <a:r>
              <a:rPr lang="ru-RU" sz="3200" b="1" dirty="0">
                <a:solidFill>
                  <a:schemeClr val="tx1"/>
                </a:solidFill>
                <a:latin typeface="Times New Roman" panose="02020603050405020304" pitchFamily="18" charset="0"/>
                <a:cs typeface="Times New Roman" panose="02020603050405020304" pitchFamily="18" charset="0"/>
              </a:rPr>
              <a:t>Дидро</a:t>
            </a:r>
            <a:r>
              <a:rPr lang="ru-RU" sz="2400" b="1" dirty="0">
                <a:solidFill>
                  <a:schemeClr val="tx1"/>
                </a:solidFill>
                <a:latin typeface="Times New Roman" panose="02020603050405020304" pitchFamily="18" charset="0"/>
                <a:cs typeface="Times New Roman" panose="02020603050405020304" pitchFamily="18" charset="0"/>
              </a:rPr>
              <a:t/>
            </a:r>
            <a:br>
              <a:rPr lang="ru-RU" sz="2400" b="1" dirty="0">
                <a:solidFill>
                  <a:schemeClr val="tx1"/>
                </a:solidFill>
                <a:latin typeface="Times New Roman" panose="02020603050405020304" pitchFamily="18" charset="0"/>
                <a:cs typeface="Times New Roman" panose="02020603050405020304" pitchFamily="18" charset="0"/>
              </a:rPr>
            </a:br>
            <a:endParaRPr lang="ru-RU" sz="2400" b="1" dirty="0" smtClean="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708" y="3484498"/>
            <a:ext cx="3369905" cy="3211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3084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chemeClr val="tx1"/>
                </a:solidFill>
              </a:rPr>
              <a:t>Малая конференция</a:t>
            </a:r>
            <a:br>
              <a:rPr lang="ru-RU" dirty="0" smtClean="0">
                <a:solidFill>
                  <a:schemeClr val="tx1"/>
                </a:solidFill>
              </a:rPr>
            </a:br>
            <a:r>
              <a:rPr lang="ru-RU" dirty="0" smtClean="0">
                <a:solidFill>
                  <a:schemeClr val="tx1"/>
                </a:solidFill>
              </a:rPr>
              <a:t>«Авторские сказки</a:t>
            </a:r>
            <a:r>
              <a:rPr lang="ru-RU" dirty="0" smtClean="0">
                <a:solidFill>
                  <a:schemeClr val="tx1"/>
                </a:solidFill>
              </a:rPr>
              <a:t>»</a:t>
            </a:r>
            <a:endParaRPr lang="ru-RU"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726" y="2775429"/>
            <a:ext cx="5612837" cy="34041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677" y="2193875"/>
            <a:ext cx="2239168" cy="3985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1148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2"/>
          <p:cNvSpPr>
            <a:spLocks noGrp="1"/>
          </p:cNvSpPr>
          <p:nvPr>
            <p:ph idx="1"/>
          </p:nvPr>
        </p:nvSpPr>
        <p:spPr>
          <a:xfrm>
            <a:off x="147484" y="235975"/>
            <a:ext cx="8863781" cy="2816941"/>
          </a:xfrm>
        </p:spPr>
        <p:txBody>
          <a:bodyPr>
            <a:normAutofit/>
          </a:bodyPr>
          <a:lstStyle/>
          <a:p>
            <a:pPr marL="0" indent="0" algn="r" eaLnBrk="1" hangingPunct="1">
              <a:buFont typeface="Georgia" pitchFamily="18" charset="0"/>
              <a:buNone/>
            </a:pPr>
            <a:r>
              <a:rPr lang="ru-RU" sz="2000" b="1" i="1" dirty="0" smtClean="0">
                <a:solidFill>
                  <a:schemeClr val="tx1"/>
                </a:solidFill>
                <a:latin typeface="Times New Roman" pitchFamily="18" charset="0"/>
                <a:cs typeface="Times New Roman" pitchFamily="18" charset="0"/>
              </a:rPr>
              <a:t>«</a:t>
            </a:r>
            <a:r>
              <a:rPr lang="ru-RU" sz="3600" b="1" i="1" dirty="0" smtClean="0">
                <a:solidFill>
                  <a:schemeClr val="tx1"/>
                </a:solidFill>
                <a:latin typeface="Times New Roman,Bold"/>
                <a:cs typeface="Times New Roman" pitchFamily="18" charset="0"/>
              </a:rPr>
              <a:t>Никогда никакими силами вы не заставите читателя познать мир через скуку. Читать должно быть интересно».  </a:t>
            </a:r>
            <a:endParaRPr lang="ru-RU" sz="3600" b="1" dirty="0" smtClean="0">
              <a:solidFill>
                <a:schemeClr val="tx1"/>
              </a:solidFill>
              <a:latin typeface="Times New Roman,Bold"/>
              <a:cs typeface="Times New Roman" pitchFamily="18" charset="0"/>
            </a:endParaRPr>
          </a:p>
          <a:p>
            <a:pPr marL="0" indent="0" algn="r" eaLnBrk="1" hangingPunct="1">
              <a:buFont typeface="Georgia" pitchFamily="18" charset="0"/>
              <a:buNone/>
            </a:pPr>
            <a:r>
              <a:rPr lang="ru-RU" sz="2800" b="1" dirty="0" smtClean="0">
                <a:solidFill>
                  <a:schemeClr val="tx1"/>
                </a:solidFill>
                <a:latin typeface="Times New Roman,Bold"/>
              </a:rPr>
              <a:t>А. Н. Толстой</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441" y="2905429"/>
            <a:ext cx="6041855" cy="377754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743570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5742" y="271935"/>
            <a:ext cx="8278644" cy="6386945"/>
          </a:xfrm>
        </p:spPr>
        <p:txBody>
          <a:bodyPr>
            <a:normAutofit/>
          </a:bodyPr>
          <a:lstStyle/>
          <a:p>
            <a:pPr marL="273050" indent="-273050" eaLnBrk="0" fontAlgn="base" hangingPunct="0">
              <a:spcBef>
                <a:spcPct val="20000"/>
              </a:spcBef>
              <a:spcAft>
                <a:spcPct val="0"/>
              </a:spcAft>
            </a:pPr>
            <a:r>
              <a:rPr lang="ru-RU" altLang="ru-RU" sz="3600" b="1" dirty="0" smtClean="0">
                <a:solidFill>
                  <a:schemeClr val="tx1"/>
                </a:solidFill>
                <a:latin typeface="Times New Roman" panose="02020603050405020304" pitchFamily="18" charset="0"/>
                <a:ea typeface="+mn-ea"/>
                <a:cs typeface="Times New Roman" panose="02020603050405020304" pitchFamily="18" charset="0"/>
              </a:rPr>
              <a:t>Читательская  функциональная грамотность  </a:t>
            </a:r>
            <a:r>
              <a:rPr lang="ru-RU" altLang="ru-RU" sz="3600" dirty="0">
                <a:solidFill>
                  <a:schemeClr val="tx1"/>
                </a:solidFill>
                <a:latin typeface="Times New Roman" panose="02020603050405020304" pitchFamily="18" charset="0"/>
                <a:ea typeface="+mn-ea"/>
                <a:cs typeface="Times New Roman" panose="02020603050405020304" pitchFamily="18" charset="0"/>
              </a:rPr>
              <a:t>– </a:t>
            </a:r>
            <a:r>
              <a:rPr lang="ru-RU" altLang="ru-RU" sz="3600" dirty="0" smtClean="0">
                <a:solidFill>
                  <a:schemeClr val="tx1"/>
                </a:solidFill>
                <a:latin typeface="Times New Roman" panose="02020603050405020304" pitchFamily="18" charset="0"/>
                <a:ea typeface="+mn-ea"/>
                <a:cs typeface="Times New Roman" panose="02020603050405020304" pitchFamily="18" charset="0"/>
              </a:rPr>
              <a:t/>
            </a:r>
            <a:br>
              <a:rPr lang="ru-RU" altLang="ru-RU" sz="3600" dirty="0" smtClean="0">
                <a:solidFill>
                  <a:schemeClr val="tx1"/>
                </a:solidFill>
                <a:latin typeface="Times New Roman" panose="02020603050405020304" pitchFamily="18" charset="0"/>
                <a:ea typeface="+mn-ea"/>
                <a:cs typeface="Times New Roman" panose="02020603050405020304" pitchFamily="18" charset="0"/>
              </a:rPr>
            </a:br>
            <a:r>
              <a:rPr lang="ru-RU" altLang="ru-RU" sz="2400" dirty="0">
                <a:solidFill>
                  <a:schemeClr val="tx1"/>
                </a:solidFill>
                <a:latin typeface="Times New Roman" panose="02020603050405020304" pitchFamily="18" charset="0"/>
                <a:ea typeface="+mn-ea"/>
                <a:cs typeface="Times New Roman" panose="02020603050405020304" pitchFamily="18" charset="0"/>
              </a:rPr>
              <a:t/>
            </a:r>
            <a:br>
              <a:rPr lang="ru-RU" altLang="ru-RU" sz="2400" dirty="0">
                <a:solidFill>
                  <a:schemeClr val="tx1"/>
                </a:solidFill>
                <a:latin typeface="Times New Roman" panose="02020603050405020304" pitchFamily="18" charset="0"/>
                <a:ea typeface="+mn-ea"/>
                <a:cs typeface="Times New Roman" panose="02020603050405020304" pitchFamily="18" charset="0"/>
              </a:rPr>
            </a:br>
            <a:r>
              <a:rPr lang="ru-RU" altLang="ru-RU" sz="2400" dirty="0" smtClean="0">
                <a:solidFill>
                  <a:schemeClr val="tx1"/>
                </a:solidFill>
                <a:latin typeface="Times New Roman" panose="02020603050405020304" pitchFamily="18" charset="0"/>
                <a:ea typeface="+mn-ea"/>
                <a:cs typeface="Times New Roman" panose="02020603050405020304" pitchFamily="18" charset="0"/>
              </a:rPr>
              <a:t/>
            </a:r>
            <a:br>
              <a:rPr lang="ru-RU" altLang="ru-RU" sz="2400" dirty="0" smtClean="0">
                <a:solidFill>
                  <a:schemeClr val="tx1"/>
                </a:solidFill>
                <a:latin typeface="Times New Roman" panose="02020603050405020304" pitchFamily="18" charset="0"/>
                <a:ea typeface="+mn-ea"/>
                <a:cs typeface="Times New Roman" panose="02020603050405020304" pitchFamily="18" charset="0"/>
              </a:rPr>
            </a:br>
            <a:r>
              <a:rPr lang="ru-RU" altLang="ru-RU" sz="2400" dirty="0">
                <a:solidFill>
                  <a:schemeClr val="tx1"/>
                </a:solidFill>
                <a:latin typeface="Times New Roman" panose="02020603050405020304" pitchFamily="18" charset="0"/>
                <a:ea typeface="+mn-ea"/>
                <a:cs typeface="Times New Roman" panose="02020603050405020304" pitchFamily="18" charset="0"/>
              </a:rPr>
              <a:t/>
            </a:r>
            <a:br>
              <a:rPr lang="ru-RU" altLang="ru-RU" sz="2400" dirty="0">
                <a:solidFill>
                  <a:schemeClr val="tx1"/>
                </a:solidFill>
                <a:latin typeface="Times New Roman" panose="02020603050405020304" pitchFamily="18" charset="0"/>
                <a:ea typeface="+mn-ea"/>
                <a:cs typeface="Times New Roman" panose="02020603050405020304" pitchFamily="18" charset="0"/>
              </a:rPr>
            </a:br>
            <a:r>
              <a:rPr lang="ru-RU" altLang="ru-RU" sz="2400" b="1" dirty="0" smtClean="0">
                <a:solidFill>
                  <a:schemeClr val="tx1"/>
                </a:solidFill>
                <a:latin typeface="Times New Roman" panose="02020603050405020304" pitchFamily="18" charset="0"/>
                <a:ea typeface="+mn-ea"/>
                <a:cs typeface="Times New Roman" panose="02020603050405020304" pitchFamily="18" charset="0"/>
              </a:rPr>
              <a:t/>
            </a:r>
            <a:br>
              <a:rPr lang="ru-RU" altLang="ru-RU" sz="2400" b="1" dirty="0" smtClean="0">
                <a:solidFill>
                  <a:schemeClr val="tx1"/>
                </a:solidFill>
                <a:latin typeface="Times New Roman" panose="02020603050405020304" pitchFamily="18" charset="0"/>
                <a:ea typeface="+mn-ea"/>
                <a:cs typeface="Times New Roman" panose="02020603050405020304" pitchFamily="18" charset="0"/>
              </a:rPr>
            </a:br>
            <a:r>
              <a:rPr lang="ru-RU" sz="2400" b="1" dirty="0">
                <a:solidFill>
                  <a:schemeClr val="tx1"/>
                </a:solidFill>
                <a:latin typeface="Times New Roman" panose="02020603050405020304" pitchFamily="18" charset="0"/>
                <a:ea typeface="+mn-ea"/>
                <a:cs typeface="Times New Roman" panose="02020603050405020304" pitchFamily="18" charset="0"/>
              </a:rPr>
              <a:t>Читательская грамотность ― способность человека понимать и использовать письменные тексты, размышлять  над содержанием, оценивать прочитанное и заниматься чтением для того, чтобы   расширять свои знания и возможности, участвовать в социальной жизни</a:t>
            </a:r>
            <a:r>
              <a:rPr lang="ru-RU" sz="2400" b="1" dirty="0">
                <a:solidFill>
                  <a:srgbClr val="073E87"/>
                </a:solidFill>
                <a:ea typeface="+mn-ea"/>
                <a:cs typeface="+mn-cs"/>
              </a:rPr>
              <a:t>.</a:t>
            </a:r>
            <a:br>
              <a:rPr lang="ru-RU" sz="2400" b="1" dirty="0">
                <a:solidFill>
                  <a:srgbClr val="073E87"/>
                </a:solidFill>
                <a:ea typeface="+mn-ea"/>
                <a:cs typeface="+mn-cs"/>
              </a:rPr>
            </a:br>
            <a:r>
              <a:rPr lang="ru-RU" sz="2000" b="1" dirty="0">
                <a:solidFill>
                  <a:schemeClr val="tx1"/>
                </a:solidFill>
                <a:latin typeface="Times New Roman" panose="02020603050405020304" pitchFamily="18" charset="0"/>
                <a:cs typeface="Times New Roman" panose="02020603050405020304" pitchFamily="18" charset="0"/>
              </a:rPr>
              <a:t/>
            </a:r>
            <a:br>
              <a:rPr lang="ru-RU" sz="2000" b="1" dirty="0">
                <a:solidFill>
                  <a:schemeClr val="tx1"/>
                </a:solidFill>
                <a:latin typeface="Times New Roman" panose="02020603050405020304" pitchFamily="18" charset="0"/>
                <a:cs typeface="Times New Roman" panose="02020603050405020304" pitchFamily="18" charset="0"/>
              </a:rPr>
            </a:br>
            <a:r>
              <a:rPr lang="ru-RU" altLang="ru-RU" sz="2400" dirty="0">
                <a:solidFill>
                  <a:schemeClr val="tx1"/>
                </a:solidFill>
                <a:latin typeface="Times New Roman" panose="02020603050405020304" pitchFamily="18" charset="0"/>
                <a:ea typeface="+mn-ea"/>
                <a:cs typeface="Times New Roman" panose="02020603050405020304" pitchFamily="18" charset="0"/>
              </a:rPr>
              <a:t/>
            </a:r>
            <a:br>
              <a:rPr lang="ru-RU" altLang="ru-RU" sz="2400" dirty="0">
                <a:solidFill>
                  <a:schemeClr val="tx1"/>
                </a:solidFill>
                <a:latin typeface="Times New Roman" panose="02020603050405020304" pitchFamily="18" charset="0"/>
                <a:ea typeface="+mn-ea"/>
                <a:cs typeface="Times New Roman" panose="02020603050405020304" pitchFamily="18" charset="0"/>
              </a:rPr>
            </a:br>
            <a:endParaRPr lang="ru-RU" sz="24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669740" y="5002305"/>
            <a:ext cx="2124635" cy="1656575"/>
          </a:xfrm>
          <a:prstGeom prst="rect">
            <a:avLst/>
          </a:prstGeom>
        </p:spPr>
      </p:pic>
    </p:spTree>
    <p:extLst>
      <p:ext uri="{BB962C8B-B14F-4D97-AF65-F5344CB8AC3E}">
        <p14:creationId xmlns:p14="http://schemas.microsoft.com/office/powerpoint/2010/main" val="4047816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a:solidFill>
                  <a:schemeClr val="tx1"/>
                </a:solidFill>
                <a:latin typeface="Times New Roman" panose="02020603050405020304" pitchFamily="18" charset="0"/>
                <a:ea typeface="Calibri"/>
                <a:cs typeface="Times New Roman" panose="02020603050405020304" pitchFamily="18" charset="0"/>
              </a:rPr>
              <a:t>Перечень читательских умений</a:t>
            </a:r>
            <a:r>
              <a:rPr lang="ru-RU" sz="3600" dirty="0">
                <a:solidFill>
                  <a:schemeClr val="tx1"/>
                </a:solidFill>
                <a:latin typeface="Times New Roman" panose="02020603050405020304" pitchFamily="18" charset="0"/>
                <a:cs typeface="Times New Roman" panose="02020603050405020304" pitchFamily="18" charset="0"/>
              </a:rPr>
              <a:t/>
            </a:r>
            <a:br>
              <a:rPr lang="ru-RU" sz="3600" dirty="0">
                <a:solidFill>
                  <a:schemeClr val="tx1"/>
                </a:solidFill>
                <a:latin typeface="Times New Roman" panose="02020603050405020304" pitchFamily="18" charset="0"/>
                <a:cs typeface="Times New Roman" panose="02020603050405020304" pitchFamily="18" charset="0"/>
              </a:rPr>
            </a:br>
            <a:endParaRPr lang="ru-RU" sz="3600" dirty="0">
              <a:solidFill>
                <a:schemeClr val="tx1"/>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21224" y="2032239"/>
            <a:ext cx="3598607" cy="85769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000" b="1" dirty="0">
                <a:solidFill>
                  <a:prstClr val="black"/>
                </a:solidFill>
                <a:latin typeface="Times New Roman" panose="02020603050405020304" pitchFamily="18" charset="0"/>
                <a:cs typeface="Times New Roman" panose="02020603050405020304" pitchFamily="18" charset="0"/>
              </a:rPr>
              <a:t>Познавательные действия по работе с информацией и </a:t>
            </a:r>
            <a:r>
              <a:rPr lang="ru-RU" sz="2000" b="1" dirty="0" smtClean="0">
                <a:solidFill>
                  <a:prstClr val="black"/>
                </a:solidFill>
                <a:latin typeface="Times New Roman" panose="02020603050405020304" pitchFamily="18" charset="0"/>
                <a:cs typeface="Times New Roman" panose="02020603050405020304" pitchFamily="18" charset="0"/>
              </a:rPr>
              <a:t>чтению</a:t>
            </a:r>
            <a:r>
              <a:rPr lang="ru-RU" sz="2000" b="1" dirty="0">
                <a:solidFill>
                  <a:prstClr val="black"/>
                </a:solidFill>
                <a:latin typeface="Times New Roman" panose="02020603050405020304" pitchFamily="18" charset="0"/>
                <a:cs typeface="Times New Roman" panose="02020603050405020304" pitchFamily="18" charset="0"/>
              </a:rPr>
              <a:t>.</a:t>
            </a:r>
          </a:p>
        </p:txBody>
      </p:sp>
      <p:sp>
        <p:nvSpPr>
          <p:cNvPr id="13" name="Прямоугольник 12"/>
          <p:cNvSpPr/>
          <p:nvPr/>
        </p:nvSpPr>
        <p:spPr>
          <a:xfrm>
            <a:off x="4277031" y="2019010"/>
            <a:ext cx="3967316" cy="85769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000" b="1" dirty="0" smtClean="0">
                <a:solidFill>
                  <a:prstClr val="black"/>
                </a:solidFill>
                <a:latin typeface="Times New Roman" panose="02020603050405020304" pitchFamily="18" charset="0"/>
                <a:cs typeface="Times New Roman" panose="02020603050405020304" pitchFamily="18" charset="0"/>
              </a:rPr>
              <a:t>Осуществлять поиск информации в разных источниках.</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707923" y="5832987"/>
            <a:ext cx="184731" cy="369332"/>
          </a:xfrm>
          <a:prstGeom prst="rect">
            <a:avLst/>
          </a:prstGeom>
          <a:noFill/>
        </p:spPr>
        <p:txBody>
          <a:bodyPr wrap="none" rtlCol="0">
            <a:spAutoFit/>
          </a:bodyPr>
          <a:lstStyle/>
          <a:p>
            <a:endParaRPr lang="ru-RU" dirty="0"/>
          </a:p>
        </p:txBody>
      </p:sp>
      <p:sp>
        <p:nvSpPr>
          <p:cNvPr id="28" name="Прямоугольник 27"/>
          <p:cNvSpPr/>
          <p:nvPr/>
        </p:nvSpPr>
        <p:spPr>
          <a:xfrm>
            <a:off x="221224" y="3333758"/>
            <a:ext cx="3746091" cy="115037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a:r>
              <a:rPr lang="ru-RU" sz="2000" b="1" dirty="0" smtClean="0">
                <a:solidFill>
                  <a:prstClr val="black"/>
                </a:solidFill>
                <a:latin typeface="Times New Roman" panose="02020603050405020304" pitchFamily="18" charset="0"/>
                <a:cs typeface="Times New Roman" panose="02020603050405020304" pitchFamily="18" charset="0"/>
              </a:rPr>
              <a:t>Ориентироваться в содержа-</a:t>
            </a:r>
            <a:r>
              <a:rPr lang="ru-RU" sz="2000" b="1" dirty="0" err="1" smtClean="0">
                <a:solidFill>
                  <a:prstClr val="black"/>
                </a:solidFill>
                <a:latin typeface="Times New Roman" panose="02020603050405020304" pitchFamily="18" charset="0"/>
                <a:cs typeface="Times New Roman" panose="02020603050405020304" pitchFamily="18" charset="0"/>
              </a:rPr>
              <a:t>нии</a:t>
            </a:r>
            <a:r>
              <a:rPr lang="ru-RU" sz="2000" b="1" dirty="0" smtClean="0">
                <a:solidFill>
                  <a:prstClr val="black"/>
                </a:solidFill>
                <a:latin typeface="Times New Roman" panose="02020603050405020304" pitchFamily="18" charset="0"/>
                <a:cs typeface="Times New Roman" panose="02020603050405020304" pitchFamily="18" charset="0"/>
              </a:rPr>
              <a:t> текста, отвечать на </a:t>
            </a:r>
            <a:r>
              <a:rPr lang="ru-RU" sz="2000" b="1" dirty="0" err="1" smtClean="0">
                <a:solidFill>
                  <a:prstClr val="black"/>
                </a:solidFill>
                <a:latin typeface="Times New Roman" panose="02020603050405020304" pitchFamily="18" charset="0"/>
                <a:cs typeface="Times New Roman" panose="02020603050405020304" pitchFamily="18" charset="0"/>
              </a:rPr>
              <a:t>вопр</a:t>
            </a:r>
            <a:r>
              <a:rPr lang="ru-RU" sz="2000" b="1" dirty="0" smtClean="0">
                <a:solidFill>
                  <a:prstClr val="black"/>
                </a:solidFill>
                <a:latin typeface="Times New Roman" panose="02020603050405020304" pitchFamily="18" charset="0"/>
                <a:cs typeface="Times New Roman" panose="02020603050405020304" pitchFamily="18" charset="0"/>
              </a:rPr>
              <a:t>-осы, используя </a:t>
            </a:r>
            <a:r>
              <a:rPr lang="ru-RU" sz="2000" b="1" dirty="0" err="1" smtClean="0">
                <a:solidFill>
                  <a:prstClr val="black"/>
                </a:solidFill>
                <a:latin typeface="Times New Roman" panose="02020603050405020304" pitchFamily="18" charset="0"/>
                <a:cs typeface="Times New Roman" panose="02020603050405020304" pitchFamily="18" charset="0"/>
              </a:rPr>
              <a:t>явнозаданную</a:t>
            </a:r>
            <a:r>
              <a:rPr lang="ru-RU" sz="2000" b="1" dirty="0" smtClean="0">
                <a:solidFill>
                  <a:prstClr val="black"/>
                </a:solidFill>
                <a:latin typeface="Times New Roman" panose="02020603050405020304" pitchFamily="18" charset="0"/>
                <a:cs typeface="Times New Roman" panose="02020603050405020304" pitchFamily="18" charset="0"/>
              </a:rPr>
              <a:t> в тексте информацию.</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2055" name="Прямоугольник 2054"/>
          <p:cNvSpPr/>
          <p:nvPr/>
        </p:nvSpPr>
        <p:spPr>
          <a:xfrm>
            <a:off x="4277031" y="3333758"/>
            <a:ext cx="3967316" cy="11503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000" b="1" dirty="0">
                <a:solidFill>
                  <a:prstClr val="black"/>
                </a:solidFill>
                <a:latin typeface="Times New Roman" panose="02020603050405020304" pitchFamily="18" charset="0"/>
                <a:cs typeface="Times New Roman" panose="02020603050405020304" pitchFamily="18" charset="0"/>
              </a:rPr>
              <a:t>Интерпретировать </a:t>
            </a:r>
            <a:r>
              <a:rPr lang="ru-RU" sz="2000" b="1" dirty="0" err="1" smtClean="0">
                <a:solidFill>
                  <a:prstClr val="black"/>
                </a:solidFill>
                <a:latin typeface="Times New Roman" panose="02020603050405020304" pitchFamily="18" charset="0"/>
                <a:cs typeface="Times New Roman" panose="02020603050405020304" pitchFamily="18" charset="0"/>
              </a:rPr>
              <a:t>инфор-мацию</a:t>
            </a:r>
            <a:r>
              <a:rPr lang="ru-RU" sz="2000" b="1" dirty="0">
                <a:solidFill>
                  <a:prstClr val="black"/>
                </a:solidFill>
                <a:latin typeface="Times New Roman" panose="02020603050405020304" pitchFamily="18" charset="0"/>
                <a:cs typeface="Times New Roman" panose="02020603050405020304" pitchFamily="18" charset="0"/>
              </a:rPr>
              <a:t>, отвечать на вопросы,</a:t>
            </a:r>
          </a:p>
          <a:p>
            <a:pPr lvl="0"/>
            <a:r>
              <a:rPr lang="ru-RU" sz="2000" b="1" dirty="0">
                <a:solidFill>
                  <a:prstClr val="black"/>
                </a:solidFill>
                <a:latin typeface="Times New Roman" panose="02020603050405020304" pitchFamily="18" charset="0"/>
                <a:cs typeface="Times New Roman" panose="02020603050405020304" pitchFamily="18" charset="0"/>
              </a:rPr>
              <a:t>используя неявно заданную </a:t>
            </a:r>
            <a:r>
              <a:rPr lang="ru-RU" sz="2000" b="1" dirty="0" smtClean="0">
                <a:solidFill>
                  <a:prstClr val="black"/>
                </a:solidFill>
                <a:latin typeface="Times New Roman" panose="02020603050405020304" pitchFamily="18" charset="0"/>
                <a:cs typeface="Times New Roman" panose="02020603050405020304" pitchFamily="18" charset="0"/>
              </a:rPr>
              <a:t>информацию.</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2057" name="Прямоугольник 2056"/>
          <p:cNvSpPr/>
          <p:nvPr/>
        </p:nvSpPr>
        <p:spPr>
          <a:xfrm>
            <a:off x="258096" y="5029198"/>
            <a:ext cx="3672348" cy="13568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b="1" dirty="0" err="1" smtClean="0"/>
              <a:t>о</a:t>
            </a:r>
            <a:r>
              <a:rPr lang="ru-RU" sz="2000" b="1" dirty="0" err="1">
                <a:solidFill>
                  <a:prstClr val="black"/>
                </a:solidFill>
                <a:latin typeface="Times New Roman" panose="02020603050405020304" pitchFamily="18" charset="0"/>
                <a:cs typeface="Times New Roman" panose="02020603050405020304" pitchFamily="18" charset="0"/>
              </a:rPr>
              <a:t>Оценивать</a:t>
            </a:r>
            <a:r>
              <a:rPr lang="ru-RU" sz="2000" b="1" dirty="0">
                <a:solidFill>
                  <a:prstClr val="black"/>
                </a:solidFill>
                <a:latin typeface="Times New Roman" panose="02020603050405020304" pitchFamily="18" charset="0"/>
                <a:cs typeface="Times New Roman" panose="02020603050405020304" pitchFamily="18" charset="0"/>
              </a:rPr>
              <a:t> достоверность предложенной информации,</a:t>
            </a:r>
          </a:p>
          <a:p>
            <a:pPr lvl="0"/>
            <a:r>
              <a:rPr lang="ru-RU" sz="2000" b="1" dirty="0">
                <a:solidFill>
                  <a:prstClr val="black"/>
                </a:solidFill>
                <a:latin typeface="Times New Roman" panose="02020603050405020304" pitchFamily="18" charset="0"/>
                <a:cs typeface="Times New Roman" panose="02020603050405020304" pitchFamily="18" charset="0"/>
              </a:rPr>
              <a:t>высказывать оценочные суждения на основе </a:t>
            </a:r>
            <a:r>
              <a:rPr lang="ru-RU" sz="2000" b="1" dirty="0" smtClean="0">
                <a:solidFill>
                  <a:prstClr val="black"/>
                </a:solidFill>
                <a:latin typeface="Times New Roman" panose="02020603050405020304" pitchFamily="18" charset="0"/>
                <a:cs typeface="Times New Roman" panose="02020603050405020304" pitchFamily="18" charset="0"/>
              </a:rPr>
              <a:t>текста.</a:t>
            </a:r>
            <a:endParaRPr lang="ru-RU" sz="2000" b="1" dirty="0">
              <a:solidFill>
                <a:prstClr val="black"/>
              </a:solidFill>
              <a:latin typeface="Times New Roman" panose="02020603050405020304" pitchFamily="18" charset="0"/>
              <a:cs typeface="Times New Roman" panose="02020603050405020304" pitchFamily="18" charset="0"/>
            </a:endParaRPr>
          </a:p>
          <a:p>
            <a:pPr algn="ctr"/>
            <a:r>
              <a:rPr lang="ru-RU" b="1" dirty="0" err="1" smtClean="0"/>
              <a:t>це</a:t>
            </a:r>
            <a:endParaRPr lang="ru-RU" b="1" dirty="0"/>
          </a:p>
        </p:txBody>
      </p:sp>
      <p:sp>
        <p:nvSpPr>
          <p:cNvPr id="2058" name="Прямоугольник 2057"/>
          <p:cNvSpPr/>
          <p:nvPr/>
        </p:nvSpPr>
        <p:spPr>
          <a:xfrm>
            <a:off x="4277031" y="5014450"/>
            <a:ext cx="4144297" cy="13568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b="1" dirty="0" err="1" smtClean="0"/>
              <a:t>о</a:t>
            </a:r>
            <a:r>
              <a:rPr lang="ru-RU" sz="2000" b="1" dirty="0" err="1">
                <a:solidFill>
                  <a:prstClr val="black"/>
                </a:solidFill>
                <a:latin typeface="Times New Roman" panose="02020603050405020304" pitchFamily="18" charset="0"/>
                <a:cs typeface="Times New Roman" panose="02020603050405020304" pitchFamily="18" charset="0"/>
              </a:rPr>
              <a:t>Создавать</a:t>
            </a:r>
            <a:r>
              <a:rPr lang="ru-RU" sz="2000" b="1" dirty="0">
                <a:solidFill>
                  <a:prstClr val="black"/>
                </a:solidFill>
                <a:latin typeface="Times New Roman" panose="02020603050405020304" pitchFamily="18" charset="0"/>
                <a:cs typeface="Times New Roman" panose="02020603050405020304" pitchFamily="18" charset="0"/>
              </a:rPr>
              <a:t> собственные тексты, применять информацию из текста при решении </a:t>
            </a:r>
            <a:r>
              <a:rPr lang="ru-RU" sz="2000" b="1" dirty="0" smtClean="0">
                <a:solidFill>
                  <a:prstClr val="black"/>
                </a:solidFill>
                <a:latin typeface="Times New Roman" panose="02020603050405020304" pitchFamily="18" charset="0"/>
                <a:cs typeface="Times New Roman" panose="02020603050405020304" pitchFamily="18" charset="0"/>
              </a:rPr>
              <a:t>учебно-практических </a:t>
            </a:r>
            <a:r>
              <a:rPr lang="ru-RU" sz="2000" b="1" dirty="0">
                <a:solidFill>
                  <a:prstClr val="black"/>
                </a:solidFill>
                <a:latin typeface="Times New Roman" panose="02020603050405020304" pitchFamily="18" charset="0"/>
                <a:cs typeface="Times New Roman" panose="02020603050405020304" pitchFamily="18" charset="0"/>
              </a:rPr>
              <a:t>задач</a:t>
            </a:r>
          </a:p>
          <a:p>
            <a:pPr algn="ctr"/>
            <a:r>
              <a:rPr lang="ru-RU" dirty="0" smtClean="0"/>
              <a:t>р</a:t>
            </a:r>
            <a:endParaRPr lang="ru-RU" dirty="0"/>
          </a:p>
        </p:txBody>
      </p:sp>
      <p:sp>
        <p:nvSpPr>
          <p:cNvPr id="2059" name="Стрелка вниз 2058"/>
          <p:cNvSpPr/>
          <p:nvPr/>
        </p:nvSpPr>
        <p:spPr>
          <a:xfrm>
            <a:off x="3532238" y="1002130"/>
            <a:ext cx="1187245" cy="676907"/>
          </a:xfrm>
          <a:prstGeom prst="down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28284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656753" y="4976812"/>
            <a:ext cx="2352675" cy="1781175"/>
          </a:xfrm>
          <a:prstGeom prst="rect">
            <a:avLst/>
          </a:prstGeo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35" y="145076"/>
            <a:ext cx="8645525" cy="648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4639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idx="4294967295"/>
          </p:nvPr>
        </p:nvSpPr>
        <p:spPr/>
        <p:txBody>
          <a:bodyPr/>
          <a:lstStyle/>
          <a:p>
            <a:pPr eaLnBrk="1" hangingPunct="1"/>
            <a:r>
              <a:rPr lang="ru-RU" sz="4900" b="1" smtClean="0">
                <a:latin typeface="Arial" charset="0"/>
                <a:cs typeface="Arial" charset="0"/>
              </a:rPr>
              <a:t> </a:t>
            </a:r>
            <a:endParaRPr lang="ru-RU" b="1" smtClean="0">
              <a:latin typeface="Arial" charset="0"/>
              <a:cs typeface="Arial" charset="0"/>
            </a:endParaRPr>
          </a:p>
        </p:txBody>
      </p:sp>
      <p:sp>
        <p:nvSpPr>
          <p:cNvPr id="26626" name="Содержимое 2"/>
          <p:cNvSpPr>
            <a:spLocks noGrp="1"/>
          </p:cNvSpPr>
          <p:nvPr>
            <p:ph idx="4294967295"/>
          </p:nvPr>
        </p:nvSpPr>
        <p:spPr>
          <a:xfrm>
            <a:off x="265471" y="1"/>
            <a:ext cx="8421329" cy="6669088"/>
          </a:xfrm>
        </p:spPr>
        <p:txBody>
          <a:bodyPr/>
          <a:lstStyle/>
          <a:p>
            <a:pPr eaLnBrk="1" hangingPunct="1">
              <a:buFont typeface="Wingdings" pitchFamily="2" charset="2"/>
              <a:buNone/>
            </a:pPr>
            <a:r>
              <a:rPr lang="ru-RU" sz="5400" b="1" dirty="0" smtClean="0">
                <a:latin typeface="Arial" charset="0"/>
                <a:cs typeface="Arial" charset="0"/>
              </a:rPr>
              <a:t>          </a:t>
            </a:r>
            <a:r>
              <a:rPr lang="ru-RU" sz="3200" b="1" dirty="0" smtClean="0">
                <a:solidFill>
                  <a:schemeClr val="tx1"/>
                </a:solidFill>
                <a:latin typeface="Times New Roman" panose="02020603050405020304" pitchFamily="18" charset="0"/>
                <a:cs typeface="Times New Roman" panose="02020603050405020304" pitchFamily="18" charset="0"/>
              </a:rPr>
              <a:t>1 этап. </a:t>
            </a:r>
          </a:p>
          <a:p>
            <a:pPr eaLnBrk="1" hangingPunct="1">
              <a:buFont typeface="Wingdings" pitchFamily="2" charset="2"/>
              <a:buNone/>
            </a:pPr>
            <a:r>
              <a:rPr lang="ru-RU" sz="3200" b="1" dirty="0" smtClean="0">
                <a:solidFill>
                  <a:schemeClr val="tx1"/>
                </a:solidFill>
                <a:latin typeface="Times New Roman" panose="02020603050405020304" pitchFamily="18" charset="0"/>
                <a:cs typeface="Times New Roman" panose="02020603050405020304" pitchFamily="18" charset="0"/>
              </a:rPr>
              <a:t>Работа с текстом  до чтения</a:t>
            </a:r>
            <a:r>
              <a:rPr lang="ru-RU" sz="3200" dirty="0" smtClean="0">
                <a:solidFill>
                  <a:schemeClr val="tx1"/>
                </a:solidFill>
                <a:latin typeface="Times New Roman" panose="02020603050405020304" pitchFamily="18" charset="0"/>
                <a:cs typeface="Times New Roman" panose="02020603050405020304" pitchFamily="18" charset="0"/>
              </a:rPr>
              <a:t> </a:t>
            </a:r>
          </a:p>
          <a:p>
            <a:pPr eaLnBrk="1" hangingPunct="1">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Цель: Вызвать у ученика желание, мотивацию прочитать текст, развивать умения предполагать, предвосхищать содержание текста</a:t>
            </a:r>
            <a:endParaRPr lang="ru-RU" sz="2000" dirty="0" smtClean="0">
              <a:solidFill>
                <a:schemeClr val="tx1"/>
              </a:solidFill>
              <a:latin typeface="Times New Roman" panose="02020603050405020304" pitchFamily="18" charset="0"/>
              <a:cs typeface="Times New Roman" panose="02020603050405020304" pitchFamily="18" charset="0"/>
            </a:endParaRPr>
          </a:p>
          <a:p>
            <a:pPr eaLnBrk="1" hangingPunct="1">
              <a:buFont typeface="Wingdings" pitchFamily="2" charset="2"/>
              <a:buNone/>
            </a:pPr>
            <a:endParaRPr lang="ru-RU" sz="2000" b="1" dirty="0" smtClean="0">
              <a:solidFill>
                <a:schemeClr val="tx1"/>
              </a:solidFill>
              <a:latin typeface="Times New Roman" panose="02020603050405020304" pitchFamily="18" charset="0"/>
              <a:cs typeface="Times New Roman" panose="02020603050405020304" pitchFamily="18" charset="0"/>
            </a:endParaRPr>
          </a:p>
          <a:p>
            <a:pPr eaLnBrk="1" hangingPunct="1">
              <a:buFont typeface="Wingdings" pitchFamily="2" charset="2"/>
              <a:buNone/>
            </a:pPr>
            <a:r>
              <a:rPr lang="ru-RU" sz="2000" b="1" dirty="0" smtClean="0">
                <a:solidFill>
                  <a:schemeClr val="tx1"/>
                </a:solidFill>
                <a:latin typeface="Times New Roman" panose="02020603050405020304" pitchFamily="18" charset="0"/>
                <a:cs typeface="Times New Roman" panose="02020603050405020304" pitchFamily="18" charset="0"/>
              </a:rPr>
              <a:t>1. Отсроченная отгадка</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2.Ассоциации </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3.Обращение к жизненному опыту</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4. Ассоциативный куст</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5. «Дерево предсказаний»</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6. Верите ли вы?</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7. Чтение фамилии автора, название текста;</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8. Чтение выделенных слов;</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9. Рассматривание иллюстраций;</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10. Высказывание предположений о теме, содержании текста</a:t>
            </a:r>
          </a:p>
          <a:p>
            <a:endParaRPr lang="ru-RU" sz="2000" dirty="0" smtClean="0"/>
          </a:p>
          <a:p>
            <a:endParaRPr lang="ru-RU" sz="2000" dirty="0" smtClean="0"/>
          </a:p>
          <a:p>
            <a:endParaRPr lang="ru-RU" sz="2000" dirty="0" smtClean="0"/>
          </a:p>
          <a:p>
            <a:pPr eaLnBrk="1" hangingPunct="1">
              <a:buFont typeface="Wingdings" pitchFamily="2" charset="2"/>
              <a:buNone/>
            </a:pPr>
            <a:endParaRPr lang="ru-RU" sz="3200" dirty="0" smtClean="0">
              <a:latin typeface="Arial" charset="0"/>
              <a:cs typeface="Arial" charset="0"/>
            </a:endParaRPr>
          </a:p>
          <a:p>
            <a:pPr eaLnBrk="1" hangingPunct="1">
              <a:buFont typeface="Symbol" pitchFamily="18" charset="2"/>
              <a:buNone/>
            </a:pPr>
            <a:r>
              <a:rPr lang="ru-RU" dirty="0" smtClean="0">
                <a:latin typeface="Arial" charset="0"/>
                <a:cs typeface="Arial" charset="0"/>
              </a:rPr>
              <a:t> </a:t>
            </a:r>
          </a:p>
        </p:txBody>
      </p:sp>
    </p:spTree>
    <p:extLst>
      <p:ext uri="{BB962C8B-B14F-4D97-AF65-F5344CB8AC3E}">
        <p14:creationId xmlns:p14="http://schemas.microsoft.com/office/powerpoint/2010/main" val="3267938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323850" y="260350"/>
            <a:ext cx="8640763" cy="1296988"/>
          </a:xfrm>
        </p:spPr>
        <p:txBody>
          <a:bodyPr>
            <a:normAutofit fontScale="90000"/>
          </a:bodyPr>
          <a:lstStyle/>
          <a:p>
            <a:pPr eaLnBrk="1" hangingPunct="1">
              <a:defRPr/>
            </a:pPr>
            <a:r>
              <a:rPr lang="ru-RU" sz="4000" b="1" smtClean="0">
                <a:latin typeface="Arial" charset="0"/>
                <a:cs typeface="Arial" charset="0"/>
              </a:rPr>
              <a:t> </a:t>
            </a:r>
            <a:r>
              <a:rPr lang="ru-RU" sz="4000" b="1" smtClean="0"/>
              <a:t/>
            </a:r>
            <a:br>
              <a:rPr lang="ru-RU" sz="4000" b="1" smtClean="0"/>
            </a:br>
            <a:endParaRPr lang="ru-RU" sz="4000" b="1" smtClean="0"/>
          </a:p>
        </p:txBody>
      </p:sp>
      <p:sp>
        <p:nvSpPr>
          <p:cNvPr id="27650" name="Содержимое 2"/>
          <p:cNvSpPr>
            <a:spLocks noGrp="1"/>
          </p:cNvSpPr>
          <p:nvPr>
            <p:ph idx="4294967295"/>
          </p:nvPr>
        </p:nvSpPr>
        <p:spPr>
          <a:xfrm>
            <a:off x="250825" y="156394"/>
            <a:ext cx="8208963" cy="6450883"/>
          </a:xfrm>
        </p:spPr>
        <p:txBody>
          <a:bodyPr/>
          <a:lstStyle/>
          <a:p>
            <a:pPr algn="ctr" eaLnBrk="1" hangingPunct="1">
              <a:buFont typeface="Wingdings" pitchFamily="2" charset="2"/>
              <a:buNone/>
            </a:pPr>
            <a:r>
              <a:rPr lang="ru-RU" sz="5000" b="1" dirty="0" smtClean="0"/>
              <a:t>           </a:t>
            </a:r>
            <a:r>
              <a:rPr lang="ru-RU" sz="3200" b="1" dirty="0" smtClean="0">
                <a:solidFill>
                  <a:schemeClr val="tx1"/>
                </a:solidFill>
                <a:latin typeface="Times New Roman" panose="02020603050405020304" pitchFamily="18" charset="0"/>
                <a:cs typeface="Times New Roman" panose="02020603050405020304" pitchFamily="18" charset="0"/>
              </a:rPr>
              <a:t>2 этап</a:t>
            </a:r>
          </a:p>
          <a:p>
            <a:pPr algn="ctr" eaLnBrk="1" hangingPunct="1">
              <a:buFont typeface="Symbol" pitchFamily="18" charset="2"/>
              <a:buNone/>
            </a:pPr>
            <a:r>
              <a:rPr lang="ru-RU" sz="3600" b="1" dirty="0" smtClean="0">
                <a:solidFill>
                  <a:schemeClr val="tx1"/>
                </a:solidFill>
                <a:latin typeface="Times New Roman" panose="02020603050405020304" pitchFamily="18" charset="0"/>
                <a:ea typeface="Aharoni"/>
                <a:cs typeface="Times New Roman" panose="02020603050405020304" pitchFamily="18" charset="0"/>
              </a:rPr>
              <a:t>Работа с текстом во время чтения</a:t>
            </a:r>
          </a:p>
          <a:p>
            <a:pPr eaLnBrk="1" hangingPunct="1">
              <a:buFont typeface="Symbol" pitchFamily="18" charset="2"/>
              <a:buNone/>
            </a:pPr>
            <a:r>
              <a:rPr lang="ru-RU" b="1" dirty="0" smtClean="0">
                <a:solidFill>
                  <a:schemeClr val="tx1"/>
                </a:solidFill>
                <a:latin typeface="Times New Roman" panose="02020603050405020304" pitchFamily="18" charset="0"/>
                <a:ea typeface="Aharoni"/>
                <a:cs typeface="Times New Roman" panose="02020603050405020304" pitchFamily="18" charset="0"/>
              </a:rPr>
              <a:t>Цель</a:t>
            </a:r>
            <a:r>
              <a:rPr lang="ru-RU" dirty="0" smtClean="0">
                <a:solidFill>
                  <a:schemeClr val="tx1"/>
                </a:solidFill>
                <a:latin typeface="Times New Roman" panose="02020603050405020304" pitchFamily="18" charset="0"/>
                <a:ea typeface="Aharoni"/>
                <a:cs typeface="Times New Roman" panose="02020603050405020304" pitchFamily="18" charset="0"/>
              </a:rPr>
              <a:t> </a:t>
            </a:r>
            <a:r>
              <a:rPr lang="ru-RU" b="1" dirty="0" smtClean="0">
                <a:solidFill>
                  <a:schemeClr val="tx1"/>
                </a:solidFill>
                <a:latin typeface="Times New Roman" panose="02020603050405020304" pitchFamily="18" charset="0"/>
                <a:ea typeface="Aharoni"/>
                <a:cs typeface="Times New Roman" panose="02020603050405020304" pitchFamily="18" charset="0"/>
              </a:rPr>
              <a:t>Обеспечить полноценное восприятие текста</a:t>
            </a:r>
            <a:r>
              <a:rPr lang="ru-RU" dirty="0" smtClean="0">
                <a:solidFill>
                  <a:schemeClr val="tx1"/>
                </a:solidFill>
                <a:latin typeface="Times New Roman" panose="02020603050405020304" pitchFamily="18" charset="0"/>
                <a:ea typeface="Aharoni"/>
                <a:cs typeface="Times New Roman" panose="02020603050405020304" pitchFamily="18" charset="0"/>
              </a:rPr>
              <a:t>.</a:t>
            </a:r>
            <a:r>
              <a:rPr lang="ru-RU" sz="3200" b="1" dirty="0" smtClean="0">
                <a:solidFill>
                  <a:schemeClr val="tx1"/>
                </a:solidFill>
                <a:latin typeface="Times New Roman" panose="02020603050405020304" pitchFamily="18" charset="0"/>
                <a:cs typeface="Times New Roman" panose="02020603050405020304" pitchFamily="18" charset="0"/>
              </a:rPr>
              <a:t/>
            </a:r>
            <a:br>
              <a:rPr lang="ru-RU" sz="3200" b="1" dirty="0" smtClean="0">
                <a:solidFill>
                  <a:schemeClr val="tx1"/>
                </a:solidFill>
                <a:latin typeface="Times New Roman" panose="02020603050405020304" pitchFamily="18" charset="0"/>
                <a:cs typeface="Times New Roman" panose="02020603050405020304" pitchFamily="18" charset="0"/>
              </a:rPr>
            </a:br>
            <a:r>
              <a:rPr lang="ru-RU" sz="3200" b="1" dirty="0" smtClean="0">
                <a:solidFill>
                  <a:schemeClr val="tx1"/>
                </a:solidFill>
                <a:latin typeface="Times New Roman" panose="02020603050405020304" pitchFamily="18" charset="0"/>
                <a:cs typeface="Times New Roman" panose="02020603050405020304" pitchFamily="18" charset="0"/>
              </a:rPr>
              <a:t> </a:t>
            </a:r>
            <a:r>
              <a:rPr lang="ru-RU" sz="2000" b="1" dirty="0" smtClean="0">
                <a:solidFill>
                  <a:schemeClr val="tx1"/>
                </a:solidFill>
                <a:latin typeface="Times New Roman" panose="02020603050405020304" pitchFamily="18" charset="0"/>
                <a:cs typeface="Times New Roman" panose="02020603050405020304" pitchFamily="18" charset="0"/>
              </a:rPr>
              <a:t>1.Читаем и спрашиваем.</a:t>
            </a:r>
          </a:p>
          <a:p>
            <a:pPr eaLnBrk="1" hangingPunct="1">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2.Составление вопросного плана.</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4. Диалог с автором.</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5. Чтение про себя с вопросами</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6.Работа с ключевыми словами.</a:t>
            </a:r>
          </a:p>
          <a:p>
            <a:pPr>
              <a:buFont typeface="Arial" charset="0"/>
              <a:buNone/>
            </a:pPr>
            <a:r>
              <a:rPr lang="ru-RU" sz="2000" b="1" dirty="0" smtClean="0">
                <a:solidFill>
                  <a:schemeClr val="tx1"/>
                </a:solidFill>
                <a:latin typeface="Times New Roman" panose="02020603050405020304" pitchFamily="18" charset="0"/>
                <a:cs typeface="Times New Roman" panose="02020603050405020304" pitchFamily="18" charset="0"/>
              </a:rPr>
              <a:t>      7. Чтение текста по частям с комментированием;</a:t>
            </a:r>
          </a:p>
          <a:p>
            <a:pPr>
              <a:buFont typeface="Arial" charset="0"/>
              <a:buNone/>
            </a:pPr>
            <a:r>
              <a:rPr lang="ru-RU" sz="2000" b="1" dirty="0" smtClean="0">
                <a:solidFill>
                  <a:schemeClr val="tx1"/>
                </a:solidFill>
                <a:latin typeface="Times New Roman" panose="02020603050405020304" pitchFamily="18" charset="0"/>
                <a:cs typeface="Times New Roman" panose="02020603050405020304" pitchFamily="18" charset="0"/>
              </a:rPr>
              <a:t>      8. Работа с малознакомыми, непонятными словами;</a:t>
            </a:r>
          </a:p>
          <a:p>
            <a:pPr>
              <a:buFont typeface="Arial" charset="0"/>
              <a:buNone/>
            </a:pPr>
            <a:r>
              <a:rPr lang="ru-RU" sz="2000" b="1" dirty="0" smtClean="0">
                <a:solidFill>
                  <a:schemeClr val="tx1"/>
                </a:solidFill>
                <a:latin typeface="Times New Roman" panose="02020603050405020304" pitchFamily="18" charset="0"/>
                <a:cs typeface="Times New Roman" panose="02020603050405020304" pitchFamily="18" charset="0"/>
              </a:rPr>
              <a:t>      9.Выборочное чтение;</a:t>
            </a:r>
          </a:p>
          <a:p>
            <a:pPr>
              <a:buFont typeface="Arial" charset="0"/>
              <a:buNone/>
            </a:pPr>
            <a:r>
              <a:rPr lang="ru-RU" sz="2000" b="1" dirty="0" smtClean="0">
                <a:solidFill>
                  <a:schemeClr val="tx1"/>
                </a:solidFill>
                <a:latin typeface="Times New Roman" panose="02020603050405020304" pitchFamily="18" charset="0"/>
                <a:cs typeface="Times New Roman" panose="02020603050405020304" pitchFamily="18" charset="0"/>
              </a:rPr>
              <a:t>      10. Беседа по содержанию;</a:t>
            </a:r>
          </a:p>
          <a:p>
            <a:pPr>
              <a:buFont typeface="Arial" charset="0"/>
              <a:buNone/>
            </a:pPr>
            <a:r>
              <a:rPr lang="ru-RU" sz="2000" b="1" dirty="0" smtClean="0">
                <a:solidFill>
                  <a:schemeClr val="tx1"/>
                </a:solidFill>
                <a:latin typeface="Times New Roman" panose="02020603050405020304" pitchFamily="18" charset="0"/>
                <a:cs typeface="Times New Roman" panose="02020603050405020304" pitchFamily="18" charset="0"/>
              </a:rPr>
              <a:t>      11. Сравнение содержания текста со своим предположением.</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12.Кластер.</a:t>
            </a:r>
          </a:p>
          <a:p>
            <a:pPr>
              <a:buFont typeface="Symbol" pitchFamily="18" charset="2"/>
              <a:buNone/>
            </a:pPr>
            <a:r>
              <a:rPr lang="ru-RU" sz="2000" b="1" dirty="0" smtClean="0">
                <a:solidFill>
                  <a:schemeClr val="tx1"/>
                </a:solidFill>
                <a:latin typeface="Times New Roman" panose="02020603050405020304" pitchFamily="18" charset="0"/>
                <a:cs typeface="Times New Roman" panose="02020603050405020304" pitchFamily="18" charset="0"/>
              </a:rPr>
              <a:t>      </a:t>
            </a:r>
            <a:endParaRPr lang="ru-RU" sz="2000" dirty="0" smtClean="0">
              <a:solidFill>
                <a:schemeClr val="tx1"/>
              </a:solidFill>
              <a:latin typeface="Times New Roman" panose="02020603050405020304" pitchFamily="18" charset="0"/>
              <a:cs typeface="Times New Roman" panose="02020603050405020304" pitchFamily="18" charset="0"/>
            </a:endParaRPr>
          </a:p>
          <a:p>
            <a:endParaRPr lang="ru-RU" sz="1800" dirty="0" smtClean="0"/>
          </a:p>
          <a:p>
            <a:pPr eaLnBrk="1" hangingPunct="1">
              <a:buFont typeface="Symbol" pitchFamily="18" charset="2"/>
              <a:buNone/>
            </a:pPr>
            <a:endParaRPr lang="ru-RU" sz="1800" dirty="0" smtClean="0"/>
          </a:p>
          <a:p>
            <a:pPr eaLnBrk="1" hangingPunct="1">
              <a:buFont typeface="Symbol" pitchFamily="18" charset="2"/>
              <a:buNone/>
            </a:pPr>
            <a:endParaRPr lang="ru-RU" sz="1800" dirty="0" smtClean="0"/>
          </a:p>
          <a:p>
            <a:pPr eaLnBrk="1" hangingPunct="1">
              <a:buFont typeface="Wingdings" pitchFamily="2" charset="2"/>
              <a:buNone/>
            </a:pPr>
            <a:endParaRPr lang="ru-RU" sz="2800" dirty="0" smtClean="0"/>
          </a:p>
        </p:txBody>
      </p:sp>
    </p:spTree>
    <p:extLst>
      <p:ext uri="{BB962C8B-B14F-4D97-AF65-F5344CB8AC3E}">
        <p14:creationId xmlns:p14="http://schemas.microsoft.com/office/powerpoint/2010/main" val="521590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idx="4294967295"/>
          </p:nvPr>
        </p:nvSpPr>
        <p:spPr>
          <a:xfrm>
            <a:off x="457200" y="836613"/>
            <a:ext cx="8229600" cy="647700"/>
          </a:xfrm>
        </p:spPr>
        <p:txBody>
          <a:bodyPr/>
          <a:lstStyle/>
          <a:p>
            <a:pPr eaLnBrk="1" hangingPunct="1"/>
            <a:r>
              <a:rPr lang="ru-RU" sz="3200" b="1" dirty="0" smtClean="0">
                <a:solidFill>
                  <a:schemeClr val="tx1"/>
                </a:solidFill>
                <a:latin typeface="Times New Roman" panose="02020603050405020304" pitchFamily="18" charset="0"/>
                <a:cs typeface="Times New Roman" panose="02020603050405020304" pitchFamily="18" charset="0"/>
              </a:rPr>
              <a:t>3 этап</a:t>
            </a:r>
            <a:br>
              <a:rPr lang="ru-RU" sz="3200" b="1" dirty="0" smtClean="0">
                <a:solidFill>
                  <a:schemeClr val="tx1"/>
                </a:solidFill>
                <a:latin typeface="Times New Roman" panose="02020603050405020304" pitchFamily="18" charset="0"/>
                <a:cs typeface="Times New Roman" panose="02020603050405020304" pitchFamily="18" charset="0"/>
              </a:rPr>
            </a:br>
            <a:r>
              <a:rPr lang="ru-RU" sz="3200" b="1" dirty="0" smtClean="0">
                <a:solidFill>
                  <a:schemeClr val="tx1"/>
                </a:solidFill>
                <a:latin typeface="Times New Roman" panose="02020603050405020304" pitchFamily="18" charset="0"/>
                <a:cs typeface="Times New Roman" panose="02020603050405020304" pitchFamily="18" charset="0"/>
              </a:rPr>
              <a:t>Работа с текстом после чтения</a:t>
            </a: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a:t>
            </a:r>
          </a:p>
        </p:txBody>
      </p:sp>
      <p:sp>
        <p:nvSpPr>
          <p:cNvPr id="28674" name="Содержимое 2"/>
          <p:cNvSpPr>
            <a:spLocks noGrp="1"/>
          </p:cNvSpPr>
          <p:nvPr>
            <p:ph idx="4294967295"/>
          </p:nvPr>
        </p:nvSpPr>
        <p:spPr>
          <a:xfrm>
            <a:off x="457200" y="1600200"/>
            <a:ext cx="8229600" cy="4997450"/>
          </a:xfrm>
        </p:spPr>
        <p:txBody>
          <a:bodyPr/>
          <a:lstStyle/>
          <a:p>
            <a:pPr eaLnBrk="1" hangingPunct="1">
              <a:lnSpc>
                <a:spcPct val="90000"/>
              </a:lnSpc>
              <a:buFont typeface="Wingdings" pitchFamily="2" charset="2"/>
              <a:buNone/>
            </a:pPr>
            <a:endParaRPr lang="ru-RU" sz="2000" dirty="0" smtClean="0"/>
          </a:p>
          <a:p>
            <a:pPr eaLnBrk="1" hangingPunct="1">
              <a:lnSpc>
                <a:spcPct val="90000"/>
              </a:lnSpc>
              <a:buFont typeface="Symbol" pitchFamily="18" charset="2"/>
              <a:buNone/>
            </a:pPr>
            <a:r>
              <a:rPr lang="ru-RU" b="1" dirty="0" smtClean="0">
                <a:solidFill>
                  <a:schemeClr val="tx1"/>
                </a:solidFill>
                <a:latin typeface="Times New Roman" panose="02020603050405020304" pitchFamily="18" charset="0"/>
                <a:cs typeface="Times New Roman" panose="02020603050405020304" pitchFamily="18" charset="0"/>
              </a:rPr>
              <a:t>Цель</a:t>
            </a:r>
            <a:r>
              <a:rPr lang="ru-RU" dirty="0" smtClean="0">
                <a:solidFill>
                  <a:schemeClr val="tx1"/>
                </a:solidFill>
                <a:latin typeface="Times New Roman" panose="02020603050405020304" pitchFamily="18" charset="0"/>
                <a:cs typeface="Times New Roman" panose="02020603050405020304" pitchFamily="18" charset="0"/>
              </a:rPr>
              <a:t> </a:t>
            </a:r>
            <a:r>
              <a:rPr lang="ru-RU" b="1" dirty="0" smtClean="0">
                <a:solidFill>
                  <a:schemeClr val="tx1"/>
                </a:solidFill>
                <a:latin typeface="Times New Roman" panose="02020603050405020304" pitchFamily="18" charset="0"/>
                <a:cs typeface="Times New Roman" panose="02020603050405020304" pitchFamily="18" charset="0"/>
              </a:rPr>
              <a:t>Обеспечить углубленное восприятие и понимание текста на уровне смысла</a:t>
            </a:r>
          </a:p>
          <a:p>
            <a:pPr eaLnBrk="1" hangingPunct="1">
              <a:lnSpc>
                <a:spcPct val="90000"/>
              </a:lnSpc>
              <a:buFont typeface="Symbol" pitchFamily="18" charset="2"/>
              <a:buNone/>
            </a:pPr>
            <a:endParaRPr lang="ru-RU" b="1" dirty="0" smtClean="0">
              <a:solidFill>
                <a:schemeClr val="tx1"/>
              </a:solidFill>
              <a:latin typeface="Times New Roman" panose="02020603050405020304" pitchFamily="18" charset="0"/>
              <a:cs typeface="Times New Roman" panose="02020603050405020304" pitchFamily="18" charset="0"/>
            </a:endParaRPr>
          </a:p>
          <a:p>
            <a:pPr marL="0" indent="0">
              <a:buNone/>
            </a:pPr>
            <a:r>
              <a:rPr lang="ru-RU" b="1" dirty="0" smtClean="0">
                <a:solidFill>
                  <a:schemeClr val="tx1"/>
                </a:solidFill>
                <a:latin typeface="Times New Roman" panose="02020603050405020304" pitchFamily="18" charset="0"/>
                <a:cs typeface="Times New Roman" panose="02020603050405020304" pitchFamily="18" charset="0"/>
              </a:rPr>
              <a:t> </a:t>
            </a:r>
            <a:r>
              <a:rPr lang="ru-RU" sz="2000" b="1" dirty="0" smtClean="0">
                <a:solidFill>
                  <a:schemeClr val="tx1"/>
                </a:solidFill>
                <a:latin typeface="Times New Roman" panose="02020603050405020304" pitchFamily="18" charset="0"/>
                <a:cs typeface="Times New Roman" panose="02020603050405020304" pitchFamily="18" charset="0"/>
              </a:rPr>
              <a:t>1.Постановка проблемного вопроса к тексту.</a:t>
            </a:r>
          </a:p>
          <a:p>
            <a:pPr marL="0" indent="0">
              <a:buNone/>
            </a:pPr>
            <a:r>
              <a:rPr lang="ru-RU" sz="2000" b="1" dirty="0" smtClean="0">
                <a:solidFill>
                  <a:schemeClr val="tx1"/>
                </a:solidFill>
                <a:latin typeface="Times New Roman" panose="02020603050405020304" pitchFamily="18" charset="0"/>
                <a:cs typeface="Times New Roman" panose="02020603050405020304" pitchFamily="18" charset="0"/>
              </a:rPr>
              <a:t> 2.Повторное обращение к заглавию текста и иллюстрациям;</a:t>
            </a:r>
          </a:p>
          <a:p>
            <a:pPr marL="0" indent="0">
              <a:buNone/>
            </a:pPr>
            <a:r>
              <a:rPr lang="ru-RU" sz="2000" b="1" dirty="0" smtClean="0">
                <a:solidFill>
                  <a:schemeClr val="tx1"/>
                </a:solidFill>
                <a:latin typeface="Times New Roman" panose="02020603050405020304" pitchFamily="18" charset="0"/>
                <a:cs typeface="Times New Roman" panose="02020603050405020304" pitchFamily="18" charset="0"/>
              </a:rPr>
              <a:t> 3.Высказывание и аргументация отношения к прочитанному;</a:t>
            </a:r>
          </a:p>
          <a:p>
            <a:pPr marL="0" indent="0">
              <a:buNone/>
            </a:pPr>
            <a:r>
              <a:rPr lang="ru-RU" sz="2000" b="1" dirty="0" smtClean="0">
                <a:solidFill>
                  <a:schemeClr val="tx1"/>
                </a:solidFill>
                <a:latin typeface="Times New Roman" panose="02020603050405020304" pitchFamily="18" charset="0"/>
                <a:cs typeface="Times New Roman" panose="02020603050405020304" pitchFamily="18" charset="0"/>
              </a:rPr>
              <a:t> 4.Характеристика событий, места действия, поступков героев;</a:t>
            </a:r>
          </a:p>
          <a:p>
            <a:pPr marL="0" indent="0">
              <a:buNone/>
            </a:pPr>
            <a:r>
              <a:rPr lang="ru-RU" sz="2000" b="1" dirty="0" smtClean="0">
                <a:solidFill>
                  <a:schemeClr val="tx1"/>
                </a:solidFill>
                <a:latin typeface="Times New Roman" panose="02020603050405020304" pitchFamily="18" charset="0"/>
                <a:cs typeface="Times New Roman" panose="02020603050405020304" pitchFamily="18" charset="0"/>
              </a:rPr>
              <a:t> 5.Выполнение творческих заданий учащимися.</a:t>
            </a:r>
          </a:p>
        </p:txBody>
      </p:sp>
    </p:spTree>
    <p:extLst>
      <p:ext uri="{BB962C8B-B14F-4D97-AF65-F5344CB8AC3E}">
        <p14:creationId xmlns:p14="http://schemas.microsoft.com/office/powerpoint/2010/main" val="1109782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9011" y="5198304"/>
            <a:ext cx="1440160" cy="1659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Заголовок 1"/>
          <p:cNvSpPr>
            <a:spLocks noGrp="1"/>
          </p:cNvSpPr>
          <p:nvPr>
            <p:ph type="title"/>
          </p:nvPr>
        </p:nvSpPr>
        <p:spPr>
          <a:xfrm>
            <a:off x="0" y="375168"/>
            <a:ext cx="8981768" cy="1414900"/>
          </a:xfrm>
        </p:spPr>
        <p:txBody>
          <a:bodyPr>
            <a:noAutofit/>
          </a:bodyPr>
          <a:lstStyle/>
          <a:p>
            <a:pPr algn="ctr"/>
            <a:r>
              <a:rPr lang="ru-RU" sz="3600" dirty="0" smtClean="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36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всех этих этапах </a:t>
            </a:r>
            <a:r>
              <a:rPr lang="ru-RU" sz="36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предлагаю </a:t>
            </a:r>
            <a:r>
              <a:rPr lang="ru-RU" sz="36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использовать   следующие</a:t>
            </a:r>
            <a:br>
              <a:rPr lang="ru-RU" sz="36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36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36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приёмы работы:</a:t>
            </a:r>
          </a:p>
        </p:txBody>
      </p:sp>
      <p:sp>
        <p:nvSpPr>
          <p:cNvPr id="7" name="Прямоугольник 6"/>
          <p:cNvSpPr/>
          <p:nvPr/>
        </p:nvSpPr>
        <p:spPr>
          <a:xfrm>
            <a:off x="1371600" y="1889362"/>
            <a:ext cx="5501148" cy="5364545"/>
          </a:xfrm>
          <a:prstGeom prst="rect">
            <a:avLst/>
          </a:prstGeom>
        </p:spPr>
        <p:txBody>
          <a:bodyPr wrap="square">
            <a:spAutoFit/>
          </a:bodyPr>
          <a:lstStyle/>
          <a:p>
            <a:r>
              <a:rPr lang="ru-RU" sz="2400" b="1" dirty="0">
                <a:solidFill>
                  <a:prstClr val="black"/>
                </a:solidFill>
                <a:latin typeface="Times New Roman" panose="02020603050405020304" pitchFamily="18" charset="0"/>
                <a:cs typeface="Times New Roman" panose="02020603050405020304" pitchFamily="18" charset="0"/>
              </a:rPr>
              <a:t>1.Приём – «Чтение с остановками».</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2. Приём «</a:t>
            </a:r>
            <a:r>
              <a:rPr lang="ru-RU" sz="2400" b="1" dirty="0" err="1">
                <a:solidFill>
                  <a:prstClr val="black"/>
                </a:solidFill>
                <a:latin typeface="Times New Roman" panose="02020603050405020304" pitchFamily="18" charset="0"/>
                <a:cs typeface="Times New Roman" panose="02020603050405020304" pitchFamily="18" charset="0"/>
              </a:rPr>
              <a:t>Синквейн</a:t>
            </a:r>
            <a:r>
              <a:rPr lang="ru-RU" sz="2400" b="1" dirty="0">
                <a:solidFill>
                  <a:prstClr val="black"/>
                </a:solidFill>
                <a:latin typeface="Times New Roman" panose="02020603050405020304" pitchFamily="18" charset="0"/>
                <a:cs typeface="Times New Roman" panose="02020603050405020304" pitchFamily="18" charset="0"/>
              </a:rPr>
              <a:t>». </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3. Приём «Работа с вопросником» </a:t>
            </a:r>
          </a:p>
          <a:p>
            <a:r>
              <a:rPr lang="ru-RU" sz="2400" b="1" dirty="0">
                <a:solidFill>
                  <a:prstClr val="black"/>
                </a:solidFill>
                <a:latin typeface="Times New Roman" panose="02020603050405020304" pitchFamily="18" charset="0"/>
                <a:cs typeface="Times New Roman" panose="02020603050405020304" pitchFamily="18" charset="0"/>
              </a:rPr>
              <a:t>4. Приём   «Знаю, узнал, хочу узнать».</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5. Приём «Мозговой штурм» </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6. Приём «Уголки»</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7. Приём «Написание творческих работ»</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8. Приём «Создание викторины». </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9. Приём «Логическая цепочка». </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10.Приём «Тонкие и толстые вопросы». </a:t>
            </a:r>
            <a:br>
              <a:rPr lang="ru-RU" sz="2400" b="1" dirty="0">
                <a:solidFill>
                  <a:prstClr val="black"/>
                </a:solidFill>
                <a:latin typeface="Times New Roman" panose="02020603050405020304" pitchFamily="18" charset="0"/>
                <a:cs typeface="Times New Roman" panose="02020603050405020304" pitchFamily="18" charset="0"/>
              </a:rPr>
            </a:br>
            <a:r>
              <a:rPr lang="ru-RU" sz="2400" b="1" dirty="0">
                <a:solidFill>
                  <a:prstClr val="black"/>
                </a:solidFill>
                <a:latin typeface="Times New Roman" panose="02020603050405020304" pitchFamily="18" charset="0"/>
                <a:cs typeface="Times New Roman" panose="02020603050405020304" pitchFamily="18" charset="0"/>
              </a:rPr>
              <a:t>11.«Древо мудрости»</a:t>
            </a:r>
            <a:endParaRPr lang="ru-RU" sz="2800" b="1" dirty="0">
              <a:solidFill>
                <a:prstClr val="black"/>
              </a:solidFill>
              <a:latin typeface="Times New Roman" panose="02020603050405020304" pitchFamily="18" charset="0"/>
              <a:cs typeface="Times New Roman" panose="02020603050405020304" pitchFamily="18" charset="0"/>
            </a:endParaRPr>
          </a:p>
          <a:p>
            <a:pPr>
              <a:lnSpc>
                <a:spcPct val="170000"/>
              </a:lnSpc>
            </a:pPr>
            <a:r>
              <a:rPr lang="ru-RU" b="1" dirty="0">
                <a:solidFill>
                  <a:prstClr val="black"/>
                </a:solidFill>
              </a:rPr>
              <a:t>	</a:t>
            </a:r>
          </a:p>
        </p:txBody>
      </p:sp>
    </p:spTree>
    <p:extLst>
      <p:ext uri="{BB962C8B-B14F-4D97-AF65-F5344CB8AC3E}">
        <p14:creationId xmlns:p14="http://schemas.microsoft.com/office/powerpoint/2010/main" val="33002990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3.xml><?xml version="1.0" encoding="utf-8"?>
<a:theme xmlns:a="http://schemas.openxmlformats.org/drawingml/2006/main" name="2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4.xml><?xml version="1.0" encoding="utf-8"?>
<a:theme xmlns:a="http://schemas.openxmlformats.org/drawingml/2006/main" name="3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5.xml><?xml version="1.0" encoding="utf-8"?>
<a:theme xmlns:a="http://schemas.openxmlformats.org/drawingml/2006/main" name="4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6.xml><?xml version="1.0" encoding="utf-8"?>
<a:theme xmlns:a="http://schemas.openxmlformats.org/drawingml/2006/main" name="5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7.xml><?xml version="1.0" encoding="utf-8"?>
<a:theme xmlns:a="http://schemas.openxmlformats.org/drawingml/2006/main" name="6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8.xml><?xml version="1.0" encoding="utf-8"?>
<a:theme xmlns:a="http://schemas.openxmlformats.org/drawingml/2006/main" name="7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9.xml><?xml version="1.0" encoding="utf-8"?>
<a:theme xmlns:a="http://schemas.openxmlformats.org/drawingml/2006/main" name="8_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936</TotalTime>
  <Words>695</Words>
  <Application>Microsoft Office PowerPoint</Application>
  <PresentationFormat>Экран (4:3)</PresentationFormat>
  <Paragraphs>119</Paragraphs>
  <Slides>21</Slides>
  <Notes>2</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9</vt:i4>
      </vt:variant>
      <vt:variant>
        <vt:lpstr>Заголовки слайдов</vt:lpstr>
      </vt:variant>
      <vt:variant>
        <vt:i4>21</vt:i4>
      </vt:variant>
    </vt:vector>
  </HeadingPairs>
  <TitlesOfParts>
    <vt:vector size="41" baseType="lpstr">
      <vt:lpstr>Aharoni</vt:lpstr>
      <vt:lpstr>Arial</vt:lpstr>
      <vt:lpstr>Calibri</vt:lpstr>
      <vt:lpstr>Candara</vt:lpstr>
      <vt:lpstr>Georgia</vt:lpstr>
      <vt:lpstr>Lucida Sans Unicode</vt:lpstr>
      <vt:lpstr>Symbol</vt:lpstr>
      <vt:lpstr>Times New Roman</vt:lpstr>
      <vt:lpstr>Times New Roman,Bold</vt:lpstr>
      <vt:lpstr>Wingdings</vt:lpstr>
      <vt:lpstr>Wingdings 3</vt:lpstr>
      <vt:lpstr>Волна</vt:lpstr>
      <vt:lpstr>1_Волна</vt:lpstr>
      <vt:lpstr>2_Волна</vt:lpstr>
      <vt:lpstr>3_Волна</vt:lpstr>
      <vt:lpstr>4_Волна</vt:lpstr>
      <vt:lpstr>5_Волна</vt:lpstr>
      <vt:lpstr>6_Волна</vt:lpstr>
      <vt:lpstr>7_Волна</vt:lpstr>
      <vt:lpstr>8_Волна</vt:lpstr>
      <vt:lpstr>Развитие функциональной  грамотности  на уроках литературного чтения</vt:lpstr>
      <vt:lpstr>Читать – это ещё ничего не значит:  что читать и как понимать читаемое –  вот в чём главное дело». К. Д. Ушинский  Люди перестают мыслить, когда перестают читать.                                                Дени Дидро </vt:lpstr>
      <vt:lpstr>Читательская  функциональная грамотность  –      Читательская грамотность ― способность человека понимать и использовать письменные тексты, размышлять  над содержанием, оценивать прочитанное и заниматься чтением для того, чтобы   расширять свои знания и возможности, участвовать в социальной жизни.   </vt:lpstr>
      <vt:lpstr>Перечень читательских умений </vt:lpstr>
      <vt:lpstr>Презентация PowerPoint</vt:lpstr>
      <vt:lpstr> </vt:lpstr>
      <vt:lpstr>  </vt:lpstr>
      <vt:lpstr>3 этап Работа с текстом после чтения .</vt:lpstr>
      <vt:lpstr>   На всех этих этапах предлагаю             использовать   следующие  приёмы работы:</vt:lpstr>
      <vt:lpstr>Презентация PowerPoint</vt:lpstr>
      <vt:lpstr>Прочитай слова без лишнего слога </vt:lpstr>
      <vt:lpstr>Читай только первые слоги. Какие слова получились?</vt:lpstr>
      <vt:lpstr>В каждой строчке найди 5 слов </vt:lpstr>
      <vt:lpstr>Прочитай поговорку правильно </vt:lpstr>
      <vt:lpstr>Презентация PowerPoint</vt:lpstr>
      <vt:lpstr>Переставь буквы местами так, чтобы получились слова. Прочитай текст. Муравьишка.</vt:lpstr>
      <vt:lpstr>Сплошной текст. </vt:lpstr>
      <vt:lpstr>Игра «По двум словам отгадай пословицу»</vt:lpstr>
      <vt:lpstr>Библиотечный урок Инсценирование произведений</vt:lpstr>
      <vt:lpstr>Малая конференция «Авторские сказки»</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Развитие функциональной  грамотности  на уроках чтения (виды упражнений на работу с текстом и его понимание). </dc:title>
  <dc:creator>Alex</dc:creator>
  <cp:lastModifiedBy>Пользователь Windows</cp:lastModifiedBy>
  <cp:revision>100</cp:revision>
  <dcterms:created xsi:type="dcterms:W3CDTF">2019-08-20T13:29:00Z</dcterms:created>
  <dcterms:modified xsi:type="dcterms:W3CDTF">2022-03-22T05:56:54Z</dcterms:modified>
</cp:coreProperties>
</file>