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507" y="-245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A39273-C1A9-4DD7-BE2B-4C97005034EC}" type="datetimeFigureOut">
              <a:rPr lang="ru-RU" smtClean="0"/>
              <a:t>02.07.2015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89250E-615A-4C28-9999-4A1E4499E4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4669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9250E-615A-4C28-9999-4A1E4499E4DE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43560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75A17CE-42C3-44D9-A132-DAE2D3E4FCB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24BF4BE-9CDF-418E-9FCA-B63A96971163}" type="datetimeFigureOut">
              <a:rPr lang="ru-RU" smtClean="0"/>
              <a:t>02.07.2015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75A17CE-42C3-44D9-A132-DAE2D3E4FCB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24BF4BE-9CDF-418E-9FCA-B63A96971163}" type="datetimeFigureOut">
              <a:rPr lang="ru-RU" smtClean="0"/>
              <a:t>02.07.2015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75A17CE-42C3-44D9-A132-DAE2D3E4FCB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24BF4BE-9CDF-418E-9FCA-B63A96971163}" type="datetimeFigureOut">
              <a:rPr lang="ru-RU" smtClean="0"/>
              <a:t>02.07.2015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75A17CE-42C3-44D9-A132-DAE2D3E4FCB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24BF4BE-9CDF-418E-9FCA-B63A96971163}" type="datetimeFigureOut">
              <a:rPr lang="ru-RU" smtClean="0"/>
              <a:t>02.07.2015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75A17CE-42C3-44D9-A132-DAE2D3E4FCB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24BF4BE-9CDF-418E-9FCA-B63A96971163}" type="datetimeFigureOut">
              <a:rPr lang="ru-RU" smtClean="0"/>
              <a:t>02.07.2015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75A17CE-42C3-44D9-A132-DAE2D3E4FCB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24BF4BE-9CDF-418E-9FCA-B63A96971163}" type="datetimeFigureOut">
              <a:rPr lang="ru-RU" smtClean="0"/>
              <a:t>02.07.2015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75A17CE-42C3-44D9-A132-DAE2D3E4FCB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24BF4BE-9CDF-418E-9FCA-B63A96971163}" type="datetimeFigureOut">
              <a:rPr lang="ru-RU" smtClean="0"/>
              <a:t>02.07.2015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75A17CE-42C3-44D9-A132-DAE2D3E4FCB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24BF4BE-9CDF-418E-9FCA-B63A96971163}" type="datetimeFigureOut">
              <a:rPr lang="ru-RU" smtClean="0"/>
              <a:t>02.07.2015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75A17CE-42C3-44D9-A132-DAE2D3E4FCB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24BF4BE-9CDF-418E-9FCA-B63A96971163}" type="datetimeFigureOut">
              <a:rPr lang="ru-RU" smtClean="0"/>
              <a:t>02.07.2015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75A17CE-42C3-44D9-A132-DAE2D3E4FCB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glitter pattern="hexagon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3"/>
          <p:cNvGrpSpPr/>
          <p:nvPr/>
        </p:nvGrpSpPr>
        <p:grpSpPr>
          <a:xfrm>
            <a:off x="0" y="0"/>
            <a:ext cx="1060616" cy="6858000"/>
            <a:chOff x="0" y="0"/>
            <a:chExt cx="1060616" cy="6858000"/>
          </a:xfrm>
          <a:effectLst/>
        </p:grpSpPr>
        <p:sp>
          <p:nvSpPr>
            <p:cNvPr id="10" name="Прямоугольник 9"/>
            <p:cNvSpPr/>
            <p:nvPr userDrawn="1"/>
          </p:nvSpPr>
          <p:spPr>
            <a:xfrm>
              <a:off x="0" y="0"/>
              <a:ext cx="1000100" cy="6858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pic>
          <p:nvPicPr>
            <p:cNvPr id="9" name="Рисунок 8" descr="0_78010_a8a74fc9_M.png"/>
            <p:cNvPicPr>
              <a:picLocks noChangeAspect="1"/>
            </p:cNvPicPr>
            <p:nvPr userDrawn="1"/>
          </p:nvPicPr>
          <p:blipFill>
            <a:blip r:embed="rId13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0" y="0"/>
              <a:ext cx="1060616" cy="1828649"/>
            </a:xfrm>
            <a:prstGeom prst="rect">
              <a:avLst/>
            </a:prstGeom>
          </p:spPr>
        </p:pic>
        <p:pic>
          <p:nvPicPr>
            <p:cNvPr id="11" name="Рисунок 10" descr="0_78010_a8a74fc9_M.png"/>
            <p:cNvPicPr>
              <a:picLocks noChangeAspect="1"/>
            </p:cNvPicPr>
            <p:nvPr userDrawn="1"/>
          </p:nvPicPr>
          <p:blipFill>
            <a:blip r:embed="rId13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flipV="1">
              <a:off x="0" y="1785926"/>
              <a:ext cx="1060616" cy="1828649"/>
            </a:xfrm>
            <a:prstGeom prst="rect">
              <a:avLst/>
            </a:prstGeom>
          </p:spPr>
        </p:pic>
        <p:pic>
          <p:nvPicPr>
            <p:cNvPr id="12" name="Рисунок 11" descr="0_78010_a8a74fc9_M.png"/>
            <p:cNvPicPr>
              <a:picLocks noChangeAspect="1"/>
            </p:cNvPicPr>
            <p:nvPr userDrawn="1"/>
          </p:nvPicPr>
          <p:blipFill>
            <a:blip r:embed="rId13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0" y="3571876"/>
              <a:ext cx="1060616" cy="1828649"/>
            </a:xfrm>
            <a:prstGeom prst="rect">
              <a:avLst/>
            </a:prstGeom>
          </p:spPr>
        </p:pic>
        <p:pic>
          <p:nvPicPr>
            <p:cNvPr id="13" name="Рисунок 12" descr="0_78010_a8a74fc9_M.png"/>
            <p:cNvPicPr>
              <a:picLocks noChangeAspect="1"/>
            </p:cNvPicPr>
            <p:nvPr userDrawn="1"/>
          </p:nvPicPr>
          <p:blipFill>
            <a:blip r:embed="rId13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 t="17963"/>
            <a:stretch>
              <a:fillRect/>
            </a:stretch>
          </p:blipFill>
          <p:spPr>
            <a:xfrm flipV="1">
              <a:off x="0" y="5357826"/>
              <a:ext cx="1060616" cy="1500174"/>
            </a:xfrm>
            <a:prstGeom prst="rect">
              <a:avLst/>
            </a:prstGeom>
          </p:spPr>
        </p:pic>
      </p:grpSp>
      <p:cxnSp>
        <p:nvCxnSpPr>
          <p:cNvPr id="18" name="Прямая соединительная линия 17"/>
          <p:cNvCxnSpPr/>
          <p:nvPr/>
        </p:nvCxnSpPr>
        <p:spPr>
          <a:xfrm rot="5400000">
            <a:off x="-2428900" y="3429000"/>
            <a:ext cx="6858000" cy="0"/>
          </a:xfrm>
          <a:prstGeom prst="line">
            <a:avLst/>
          </a:prstGeom>
          <a:ln w="127000" cap="sq" cmpd="thickThin">
            <a:solidFill>
              <a:schemeClr val="accent2">
                <a:lumMod val="60000"/>
                <a:lumOff val="40000"/>
              </a:schemeClr>
            </a:solidFill>
            <a:miter lim="800000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90500" cap="sq" cmpd="thickThin">
            <a:solidFill>
              <a:schemeClr val="accent2">
                <a:lumMod val="60000"/>
                <a:lumOff val="40000"/>
              </a:schemeClr>
            </a:solidFill>
            <a:miter lim="800000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0" y="6572272"/>
            <a:ext cx="128585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http://linda6035.ucoz.ru/</a:t>
            </a:r>
            <a:endParaRPr lang="ru-RU" sz="8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" name="Рисунок 21" descr="0_6a837_8225efc1_L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928662" y="0"/>
            <a:ext cx="8215338" cy="6858000"/>
          </a:xfrm>
          <a:prstGeom prst="rect">
            <a:avLst/>
          </a:prstGeom>
          <a:ln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Requires="p14">
      <p:transition spd="slow" p14:dur="3000">
        <p14:glitter pattern="hexagon"/>
      </p:transition>
    </mc:Choice>
    <mc:Fallback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g"/><Relationship Id="rId3" Type="http://schemas.openxmlformats.org/officeDocument/2006/relationships/image" Target="../media/image12.jpg"/><Relationship Id="rId7" Type="http://schemas.openxmlformats.org/officeDocument/2006/relationships/image" Target="../media/image16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jpg"/><Relationship Id="rId4" Type="http://schemas.openxmlformats.org/officeDocument/2006/relationships/image" Target="../media/image13.jpg"/><Relationship Id="rId9" Type="http://schemas.openxmlformats.org/officeDocument/2006/relationships/image" Target="../media/image18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1124744"/>
            <a:ext cx="7772400" cy="1470025"/>
          </a:xfrm>
        </p:spPr>
        <p:txBody>
          <a:bodyPr/>
          <a:lstStyle/>
          <a:p>
            <a:r>
              <a:rPr lang="ru-RU" sz="7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letter Transparent" panose="02000000000000000000" pitchFamily="2" charset="0"/>
              </a:rPr>
              <a:t>Человек – венец творения</a:t>
            </a:r>
            <a:endParaRPr lang="ru-RU" sz="7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ckletter Transparent" panose="02000000000000000000" pitchFamily="2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7664" y="5517232"/>
            <a:ext cx="6400800" cy="1176536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anose="02000503020000020003" pitchFamily="2" charset="0"/>
              </a:rPr>
              <a:t>Урок ОПК №3</a:t>
            </a:r>
          </a:p>
          <a:p>
            <a:r>
              <a:rPr lang="ru-RU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anose="02000503020000020003" pitchFamily="2" charset="0"/>
              </a:rPr>
              <a:t>2 класс</a:t>
            </a:r>
          </a:p>
          <a:p>
            <a:r>
              <a:rPr lang="ru-RU" sz="20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anose="02000503020000020003" pitchFamily="2" charset="0"/>
              </a:rPr>
              <a:t>Закутская</a:t>
            </a:r>
            <a:r>
              <a:rPr lang="ru-RU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anose="02000503020000020003" pitchFamily="2" charset="0"/>
              </a:rPr>
              <a:t> Н.Д.</a:t>
            </a:r>
            <a:endParaRPr lang="ru-RU" sz="20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venture" panose="0200050302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46677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4892" y="65087"/>
            <a:ext cx="1785746" cy="2643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40972" y="2708920"/>
            <a:ext cx="17884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На немецком</a:t>
            </a:r>
            <a:endParaRPr lang="ru-RU" b="1" dirty="0"/>
          </a:p>
        </p:txBody>
      </p:sp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83769" y="3244"/>
            <a:ext cx="1825968" cy="2702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485562" y="2706906"/>
            <a:ext cx="17884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На английском</a:t>
            </a:r>
            <a:endParaRPr lang="ru-RU" b="1" dirty="0"/>
          </a:p>
        </p:txBody>
      </p:sp>
      <p:pic>
        <p:nvPicPr>
          <p:cNvPr id="9226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16679" y="65087"/>
            <a:ext cx="1836460" cy="2641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4644009" y="2709166"/>
            <a:ext cx="18851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На французском</a:t>
            </a:r>
            <a:endParaRPr lang="ru-RU" b="1" dirty="0"/>
          </a:p>
        </p:txBody>
      </p:sp>
      <p:pic>
        <p:nvPicPr>
          <p:cNvPr id="9228" name="Picture 1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948264" y="57935"/>
            <a:ext cx="2046716" cy="2649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6948264" y="2702342"/>
            <a:ext cx="18851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На японском</a:t>
            </a:r>
            <a:endParaRPr lang="ru-RU" b="1" dirty="0"/>
          </a:p>
        </p:txBody>
      </p:sp>
      <p:pic>
        <p:nvPicPr>
          <p:cNvPr id="9230" name="Picture 1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6770" y="3079553"/>
            <a:ext cx="2083443" cy="2941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-84438" y="5661248"/>
            <a:ext cx="2551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На португальском</a:t>
            </a:r>
            <a:endParaRPr lang="ru-RU" b="1" dirty="0"/>
          </a:p>
        </p:txBody>
      </p:sp>
      <p:pic>
        <p:nvPicPr>
          <p:cNvPr id="9232" name="Picture 1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04881" y="3212976"/>
            <a:ext cx="1693083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2603190" y="5661248"/>
            <a:ext cx="17884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На китайском</a:t>
            </a:r>
            <a:endParaRPr lang="ru-RU" b="1" dirty="0"/>
          </a:p>
        </p:txBody>
      </p:sp>
      <p:pic>
        <p:nvPicPr>
          <p:cNvPr id="9234" name="Picture 1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62894" y="3201154"/>
            <a:ext cx="1766253" cy="2442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4932040" y="5652556"/>
            <a:ext cx="17884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На арабском</a:t>
            </a:r>
            <a:endParaRPr lang="ru-RU" b="1" dirty="0"/>
          </a:p>
        </p:txBody>
      </p:sp>
      <p:pic>
        <p:nvPicPr>
          <p:cNvPr id="9236" name="Picture 2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20272" y="3198880"/>
            <a:ext cx="1813130" cy="2429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7206505" y="5629308"/>
            <a:ext cx="17884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На польском</a:t>
            </a:r>
            <a:endParaRPr lang="ru-RU" b="1" dirty="0"/>
          </a:p>
        </p:txBody>
      </p:sp>
      <p:sp>
        <p:nvSpPr>
          <p:cNvPr id="3" name="TextBox 2"/>
          <p:cNvSpPr txBox="1"/>
          <p:nvPr/>
        </p:nvSpPr>
        <p:spPr>
          <a:xfrm>
            <a:off x="-84438" y="6093296"/>
            <a:ext cx="9336958" cy="83099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Сейчас Библия издаётся на разных языках мира. К концу прошлого века эта книга была переведена почти на 2 тыс. языков.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152330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4507" y="44624"/>
            <a:ext cx="8986994" cy="6697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9512" y="0"/>
            <a:ext cx="892899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Согласно Библии, Бог – </a:t>
            </a:r>
            <a:r>
              <a:rPr lang="ru-RU" sz="2800" b="1" dirty="0" smtClean="0"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Творец</a:t>
            </a:r>
            <a:r>
              <a:rPr lang="ru-RU" sz="2800" b="1" dirty="0" smtClean="0">
                <a:solidFill>
                  <a:schemeClr val="bg1"/>
                </a:solidFill>
              </a:rPr>
              <a:t> всего, что нас окружает. Среди всех творений Божиих человек оказывается существом особым. Он имеет наиболее сложную физическую природу и духовные особенности, которые отличают его от других живых существ.</a:t>
            </a:r>
            <a:endParaRPr lang="ru-RU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46536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43562" y="0"/>
            <a:ext cx="9179678" cy="6835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211960" y="160338"/>
            <a:ext cx="482453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Человек имеет образ Божий – </a:t>
            </a:r>
            <a:r>
              <a:rPr lang="ru-RU" sz="2800" b="1" dirty="0" smtClean="0"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бессмертную душу, разум и свободную волю</a:t>
            </a: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Человек стал венцом Божественного творения.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749628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1052736"/>
            <a:ext cx="770485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Новые слова и понятия:</a:t>
            </a:r>
          </a:p>
          <a:p>
            <a:endParaRPr lang="ru-RU" sz="5400" dirty="0"/>
          </a:p>
          <a:p>
            <a:pPr marL="685800" indent="-685800">
              <a:buFont typeface="Wingdings" panose="05000000000000000000" pitchFamily="2" charset="2"/>
              <a:buChar char="v"/>
            </a:pPr>
            <a:r>
              <a:rPr lang="ru-RU" sz="5400" b="1" dirty="0" smtClean="0"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Творец.</a:t>
            </a:r>
          </a:p>
          <a:p>
            <a:pPr marL="685800" indent="-685800">
              <a:buFont typeface="Wingdings" panose="05000000000000000000" pitchFamily="2" charset="2"/>
              <a:buChar char="v"/>
            </a:pPr>
            <a:r>
              <a:rPr lang="ru-RU" sz="5400" b="1" dirty="0" smtClean="0"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Библия.</a:t>
            </a:r>
          </a:p>
          <a:p>
            <a:pPr marL="685800" indent="-685800">
              <a:buFont typeface="Wingdings" panose="05000000000000000000" pitchFamily="2" charset="2"/>
              <a:buChar char="v"/>
            </a:pPr>
            <a:r>
              <a:rPr lang="ru-RU" sz="5400" b="1" dirty="0" smtClean="0"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Святой Дух.</a:t>
            </a:r>
            <a:endParaRPr lang="ru-RU" sz="5400" b="1" dirty="0">
              <a:solidFill>
                <a:srgbClr val="FFFF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39621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332656"/>
            <a:ext cx="7344816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Проверь себя:</a:t>
            </a:r>
          </a:p>
          <a:p>
            <a:endParaRPr lang="ru-RU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4400" b="1" dirty="0" smtClean="0"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Библия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по-гречески «Книги», Священное Писание христиан.</a:t>
            </a:r>
          </a:p>
          <a:p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4400" b="1" dirty="0" smtClean="0"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Человек имеет образ Божий </a:t>
            </a:r>
            <a:r>
              <a:rPr lang="ru-RU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бессмертную душу, разум, свободную волю.</a:t>
            </a:r>
            <a:endParaRPr lang="ru-RU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03848" y="1916832"/>
            <a:ext cx="5400600" cy="187220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236204" y="2489706"/>
            <a:ext cx="5112568" cy="129933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087996" y="5131229"/>
            <a:ext cx="7660468" cy="129614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4830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66934" y="188640"/>
            <a:ext cx="79208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Дерево узнают по плодам, а человека по делам.                                        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(пословица)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6214" y="1528540"/>
            <a:ext cx="9024857" cy="5299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86628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518" y="15209"/>
            <a:ext cx="9112965" cy="6827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868144" y="1700808"/>
            <a:ext cx="316835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Задумывались ли вы, как появился этот огромный прекрасный мир и люди в нём?</a:t>
            </a:r>
            <a:endParaRPr lang="ru-RU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223036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495" y="-2975"/>
            <a:ext cx="3528393" cy="6860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23928" y="611339"/>
            <a:ext cx="468052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 этом задумывались все люди во все времена. Ещё в далекой древности люди пытались по-разному объяснить, представить себе, как возник мир и появился человек.</a:t>
            </a:r>
            <a:endParaRPr lang="ru-RU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809724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0016" y="769994"/>
            <a:ext cx="8906479" cy="5932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11559" y="-99392"/>
            <a:ext cx="78488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Современные учёные также изучают этот вопрос и выдвигают свои научные гипотезы.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50888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180" y="46684"/>
            <a:ext cx="5523478" cy="6746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652120" y="476672"/>
            <a:ext cx="349188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учению Православной Церкви, мир и человек были созданы, сотворены Богом.</a:t>
            </a:r>
            <a:endParaRPr lang="ru-RU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505768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436" y="116632"/>
            <a:ext cx="9027970" cy="6634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178914" y="692696"/>
            <a:ext cx="388843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 сотворении Богом мира и человека рассказывает </a:t>
            </a:r>
            <a:r>
              <a:rPr lang="ru-RU" sz="3200" b="1" dirty="0" smtClean="0"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Библия</a:t>
            </a: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Слово «Библия» на греческом языке означает «книги».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061098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18" y="0"/>
            <a:ext cx="913542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7504" y="0"/>
            <a:ext cx="417646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Библия – Священная книга, величайший памятник истории и культуры на земле. В Библии собраны тексты, написанные благочестивыми людьми, праведниками, жившими в разные времена.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88024" y="3540"/>
            <a:ext cx="442798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Библию называют Книгой книг, словом Божиим, </a:t>
            </a:r>
            <a:r>
              <a:rPr lang="ru-RU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Богодухновенной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книгой. Потому что, согласно учению Церкви, она была написана людьми по внушению Святого Духа.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6385" y="6237312"/>
            <a:ext cx="79928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Библия является Священным Писанием христиан.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3427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7927" y="481839"/>
            <a:ext cx="8941753" cy="6267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752730" y="886408"/>
            <a:ext cx="439248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Верующие люди обращаются с Библией бережно и с благоговением читают её.</a:t>
            </a:r>
            <a:endParaRPr lang="ru-RU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655007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6010" y="955746"/>
            <a:ext cx="9107598" cy="59022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TextBox 1"/>
          <p:cNvSpPr txBox="1"/>
          <p:nvPr/>
        </p:nvSpPr>
        <p:spPr>
          <a:xfrm>
            <a:off x="1043608" y="6304"/>
            <a:ext cx="79208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Очень давно, когда люди ещё не умели печатать, Библию переписывали от руки.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527304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90">
  <a:themeElements>
    <a:clrScheme name="Другая 4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953734"/>
      </a:hlink>
      <a:folHlink>
        <a:srgbClr val="C000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Тема90</Template>
  <TotalTime>139</TotalTime>
  <Words>340</Words>
  <Application>Microsoft Office PowerPoint</Application>
  <PresentationFormat>Экран (4:3)</PresentationFormat>
  <Paragraphs>37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Тема90</vt:lpstr>
      <vt:lpstr>Человек – венец творения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Человек – венец творения</dc:title>
  <dc:creator>Пользователь</dc:creator>
  <cp:lastModifiedBy>Светлана</cp:lastModifiedBy>
  <cp:revision>16</cp:revision>
  <dcterms:created xsi:type="dcterms:W3CDTF">2015-06-30T10:27:31Z</dcterms:created>
  <dcterms:modified xsi:type="dcterms:W3CDTF">2015-07-02T13:23:34Z</dcterms:modified>
</cp:coreProperties>
</file>