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504" y="-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1281CC-E3D8-44B3-89B2-B985B4B0A62C}" type="datetimeFigureOut">
              <a:rPr lang="ru-RU" smtClean="0"/>
              <a:t>28.06.2015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09F5C6-3D0D-4770-BA28-0EC6494CE7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51375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Все мальчики и девочки мечтают о том дне, когда они станут школьниками. Все дети с не­терпением ждут, когда им подарят большой красивый портфель и они смогут положить в него учебники, тетради, разноцветные ручки и другие предметы, нужные в школе.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9F5C6-3D0D-4770-BA28-0EC6494CE784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84626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Все народы бережно сохраняют и переда­ют потомкам свои культурные традиции. К культурному наследию любого народа отно­сятся и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религиозные традиции. Религия -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это вера в Бога и служение Ему.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9F5C6-3D0D-4770-BA28-0EC6494CE784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76544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Подавляющее большинство населения Земли - люди верующие. Все верующие считают, что кроме видимого мира, окружающего нас, есть ещё мир невидимый, который тоже оказывает влияние на нашу жизнь, что есть Бог, Творец всего видимого и невидимого мира. Но представления о Боге у разных народов неодинаковы. Каждый народ верует в Бога так, как предписывает его религия, то есть у каждого народа складываются свои религиозные традиции, своя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религиозная культура.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9F5C6-3D0D-4770-BA28-0EC6494CE784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5461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Нельзя считать себя образованным человеком, не приобщившись к культуре своего на­рода и государства, в котором ты живёшь.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Великая русская культура, наследниками которой мы все являемся, складывалась на основе православия - традиционной религии религиозные традиции, своя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религиозная культура.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9F5C6-3D0D-4770-BA28-0EC6494CE784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54070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Жизнь Церкви подчиняется определённым церковным правилам.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9F5C6-3D0D-4770-BA28-0EC6494CE784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26399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России издавна живут не только русские, но и люди многих других национальностей. Россия всегда привлекала другие народы. Люди многих национальностей хотят жить только здесь, избирая Россию своей роди­ной. Для них особенно важно узнать поболь­ше о русской культуре: ведь русских могут знакомить с родными традициями родствен­ники, а у ребят других национальностей такой возможности нет. Но поскольку их семьи предпочли Россию другим государствам, то нужно, чтобы и этим детям было всё понятно в русской культуре и интересно жить здесь. Гражданин России, какой бы национальности он ни был, должен быть знаком с культурой государства, в котором он живёт и на благо которого ему предстоит трудиться.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9F5C6-3D0D-4770-BA28-0EC6494CE784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91272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 другой стороны, и русским полезно знать, как веруют в Бога, какие религиозные традиции имеют другие народы. В этом тоже поможет история религиозной культуры.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9F5C6-3D0D-4770-BA28-0EC6494CE784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96174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Вот и ваша мечта сбылась, вы стали школь­никами. Теперь в будни вы встаёте рано, собираетесь и идёте в школу. Здесь вас учат читать, писать, считать, рисовать, петь, пра­вильно говорить и многому другому.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9F5C6-3D0D-4770-BA28-0EC6494CE784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5918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 задумывались ли вы, ребята, зачем нужна школа, для чего нужно учиться писать, чи­тать, считать?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9F5C6-3D0D-4770-BA28-0EC6494CE784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93720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Конечно, научиться читать необходимо, потому что благодаря книгам можно познакомиться с другими странами, узнать много интересного о жизни разных народов и от­дельных людей, которые находятся далеко от нас или жили очень давно, но оставили нам свои изобретения, передали свои знания.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9F5C6-3D0D-4770-BA28-0EC6494CE784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42082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Как много может человек, овладев грамо­той! Можно написать письмо, поздравление, доставив родным большую радость. Можно записать стихи, рассказ, важные наблюдения и даже создать целую книгу.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9F5C6-3D0D-4770-BA28-0EC6494CE784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25503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Но, оказывается, для современного человека этого недостаточно. Поэтому многие люди учатся не только в школе, институте, но и занимаются самообразованием всю жизнь: читают книги, журналы, смотрят или слушают хорошие передачи, овладевают каким-нибудь мастерством.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9F5C6-3D0D-4770-BA28-0EC6494CE784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36114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Обучаясь, люди осваивают культуру. Сло­вом «культура» обозначают определённые достижения всех людей, одного или несколь­ких народов, а также отдельного человека. То есть к культуре относят самое лучшее, что создано и освоено людьми.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9F5C6-3D0D-4770-BA28-0EC6494CE784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74425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Наверное, вам приходилось слышать, что человека, который не умеет себя вести, на­зывают «некультурным». Это значит, что он не овладел культурой поведения, принятой в обществе, например, культурой общения: кричит, невнятно бормочет, дёргает собесед­ника за пуговицы или рукава, наступает на ноги или говорит обидные слова. Если люди не помогут такому человеку избавиться от дурных привычек, а, наоборот, будут брать с него пример, то общая культура будет падать.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9F5C6-3D0D-4770-BA28-0EC6494CE784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06600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Живя в обществе, люди стараются перенять сами и научить других самому лучшему, что видят, знают и умеют. Так складываются культурные традиции.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9F5C6-3D0D-4770-BA28-0EC6494CE784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73838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4667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2A5ECDF-DDD3-48B5-8C0E-F40107B67B70}" type="datetimeFigureOut">
              <a:rPr lang="ru-RU" smtClean="0"/>
              <a:t>28.06.2015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661FF19-CF99-44BA-862B-FE54C3204C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2279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2A5ECDF-DDD3-48B5-8C0E-F40107B67B70}" type="datetimeFigureOut">
              <a:rPr lang="ru-RU" smtClean="0"/>
              <a:t>28.06.2015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661FF19-CF99-44BA-862B-FE54C3204C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1611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2A5ECDF-DDD3-48B5-8C0E-F40107B67B70}" type="datetimeFigureOut">
              <a:rPr lang="ru-RU" smtClean="0"/>
              <a:t>28.06.2015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661FF19-CF99-44BA-862B-FE54C3204C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1281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2A5ECDF-DDD3-48B5-8C0E-F40107B67B70}" type="datetimeFigureOut">
              <a:rPr lang="ru-RU" smtClean="0"/>
              <a:t>28.06.2015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661FF19-CF99-44BA-862B-FE54C3204C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414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2A5ECDF-DDD3-48B5-8C0E-F40107B67B70}" type="datetimeFigureOut">
              <a:rPr lang="ru-RU" smtClean="0"/>
              <a:t>28.06.2015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661FF19-CF99-44BA-862B-FE54C3204C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1078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2A5ECDF-DDD3-48B5-8C0E-F40107B67B70}" type="datetimeFigureOut">
              <a:rPr lang="ru-RU" smtClean="0"/>
              <a:t>28.06.2015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661FF19-CF99-44BA-862B-FE54C3204C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3840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2A5ECDF-DDD3-48B5-8C0E-F40107B67B70}" type="datetimeFigureOut">
              <a:rPr lang="ru-RU" smtClean="0"/>
              <a:t>28.06.2015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661FF19-CF99-44BA-862B-FE54C3204C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6695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2A5ECDF-DDD3-48B5-8C0E-F40107B67B70}" type="datetimeFigureOut">
              <a:rPr lang="ru-RU" smtClean="0"/>
              <a:t>28.06.2015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661FF19-CF99-44BA-862B-FE54C3204C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6152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2A5ECDF-DDD3-48B5-8C0E-F40107B67B70}" type="datetimeFigureOut">
              <a:rPr lang="ru-RU" smtClean="0"/>
              <a:t>28.06.2015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661FF19-CF99-44BA-862B-FE54C3204C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4926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2A5ECDF-DDD3-48B5-8C0E-F40107B67B70}" type="datetimeFigureOut">
              <a:rPr lang="ru-RU" smtClean="0"/>
              <a:t>28.06.2015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661FF19-CF99-44BA-862B-FE54C3204C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5800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microsoft.com/office/2007/relationships/hdphoto" Target="../media/hdphoto7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microsoft.com/office/2007/relationships/hdphoto" Target="../media/hdphoto8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9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0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7504" y="1340768"/>
            <a:ext cx="885698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>
                <a:solidFill>
                  <a:srgbClr val="C00000"/>
                </a:solidFill>
                <a:latin typeface="Ampir Deco" panose="02000400000000000000" pitchFamily="2" charset="0"/>
              </a:rPr>
              <a:t>О ЧЁМ РАССКАЗЫВАЕТ  ИСТОРИЯ</a:t>
            </a:r>
            <a:endParaRPr lang="ru-RU" sz="4800" dirty="0">
              <a:solidFill>
                <a:srgbClr val="C00000"/>
              </a:solidFill>
              <a:latin typeface="Ampir Deco" panose="02000400000000000000" pitchFamily="2" charset="0"/>
            </a:endParaRPr>
          </a:p>
          <a:p>
            <a:pPr algn="ctr"/>
            <a:r>
              <a:rPr lang="ru-RU" sz="4800" b="1" i="1" dirty="0" smtClean="0">
                <a:solidFill>
                  <a:srgbClr val="C00000"/>
                </a:solidFill>
                <a:latin typeface="Ampir Deco" panose="02000400000000000000" pitchFamily="2" charset="0"/>
              </a:rPr>
              <a:t>РЕЛИГИОЗНОЙ КУЛЬТУРЫ?</a:t>
            </a:r>
          </a:p>
          <a:p>
            <a:pPr algn="ctr"/>
            <a:endParaRPr lang="ru-RU" b="1" i="1" dirty="0">
              <a:solidFill>
                <a:srgbClr val="C00000"/>
              </a:solidFill>
              <a:latin typeface="Ampir Deco" panose="02000400000000000000" pitchFamily="2" charset="0"/>
            </a:endParaRPr>
          </a:p>
          <a:p>
            <a:pPr algn="ctr"/>
            <a:endParaRPr lang="ru-RU" b="1" i="1" dirty="0" smtClean="0">
              <a:solidFill>
                <a:srgbClr val="C00000"/>
              </a:solidFill>
              <a:latin typeface="Ampir Deco" panose="02000400000000000000" pitchFamily="2" charset="0"/>
            </a:endParaRPr>
          </a:p>
          <a:p>
            <a:pPr algn="r"/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Ampir Deco" panose="02000400000000000000" pitchFamily="2" charset="0"/>
              </a:rPr>
              <a:t>Урок ОПК 2 класс</a:t>
            </a:r>
          </a:p>
          <a:p>
            <a:pPr algn="r"/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Ampir Deco" panose="02000400000000000000" pitchFamily="2" charset="0"/>
              </a:rPr>
              <a:t>Составитель  </a:t>
            </a:r>
            <a:r>
              <a:rPr lang="ru-RU" b="1" i="1" dirty="0" err="1" smtClean="0">
                <a:solidFill>
                  <a:schemeClr val="tx2">
                    <a:lumMod val="75000"/>
                  </a:schemeClr>
                </a:solidFill>
                <a:latin typeface="Ampir Deco" panose="02000400000000000000" pitchFamily="2" charset="0"/>
              </a:rPr>
              <a:t>Закутская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Ampir Deco" panose="02000400000000000000" pitchFamily="2" charset="0"/>
              </a:rPr>
              <a:t> Н.Д.</a:t>
            </a:r>
            <a:endParaRPr lang="ru-RU" dirty="0">
              <a:solidFill>
                <a:schemeClr val="tx2">
                  <a:lumMod val="75000"/>
                </a:schemeClr>
              </a:solidFill>
              <a:latin typeface="Ampir Deco" panose="02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8894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damaglamura.com/wp-content/uploads/2015/01/organic-cultural-nationalism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64704"/>
            <a:ext cx="8655918" cy="5770612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1644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2010.orthodoxy.org.ua/sites/default/files/image1/1dd24c873_1_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32"/>
            <a:ext cx="8239187" cy="6552728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9934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otvet.imgsmail.ru/download/c1afa1c62393df971d0e4e80e48b3300_i-19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92" t="2397" r="5774" b="14270"/>
          <a:stretch/>
        </p:blipFill>
        <p:spPr bwMode="auto">
          <a:xfrm>
            <a:off x="755576" y="255689"/>
            <a:ext cx="7615354" cy="6358034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62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5574" y="1196752"/>
            <a:ext cx="8784746" cy="4461494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7289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img0.liveinternet.ru/images/attach/c/1/57/302/57302489_30c2444832a41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20688"/>
            <a:ext cx="8523312" cy="5682208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7615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xn----8sbhewjbczbjvdlfmr7n.xn--p1ai/blog-2/files/041d043004460438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304" y="548679"/>
            <a:ext cx="8763330" cy="5830789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7572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7523" y="260648"/>
            <a:ext cx="8568953" cy="6399937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708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620688"/>
            <a:ext cx="8579296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48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mpir Deco" panose="02000400000000000000" pitchFamily="2" charset="0"/>
              </a:rPr>
              <a:t>Новые слова и термины</a:t>
            </a:r>
            <a:endParaRPr lang="ru-RU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mpir Deco" panose="02000400000000000000" pitchFamily="2" charset="0"/>
            </a:endParaRPr>
          </a:p>
          <a:p>
            <a:pPr algn="ctr">
              <a:buFont typeface="Wingdings" panose="05000000000000000000" pitchFamily="2" charset="2"/>
              <a:buChar char="v"/>
            </a:pPr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mpir Deco" panose="02000400000000000000" pitchFamily="2" charset="0"/>
              </a:rPr>
              <a:t>Религия. </a:t>
            </a:r>
            <a:endParaRPr lang="ru-RU" sz="4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mpir Deco" panose="02000400000000000000" pitchFamily="2" charset="0"/>
            </a:endParaRPr>
          </a:p>
          <a:p>
            <a:pPr algn="ctr">
              <a:buFont typeface="Wingdings" panose="05000000000000000000" pitchFamily="2" charset="2"/>
              <a:buChar char="v"/>
            </a:pPr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mpir Deco" panose="02000400000000000000" pitchFamily="2" charset="0"/>
              </a:rPr>
              <a:t>Религиозная </a:t>
            </a:r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mpir Deco" panose="02000400000000000000" pitchFamily="2" charset="0"/>
              </a:rPr>
              <a:t>культура. Православие.</a:t>
            </a:r>
          </a:p>
          <a:p>
            <a:pPr algn="ctr">
              <a:buFont typeface="Wingdings" panose="05000000000000000000" pitchFamily="2" charset="2"/>
              <a:buChar char="v"/>
            </a:pPr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mpir Deco" panose="02000400000000000000" pitchFamily="2" charset="0"/>
              </a:rPr>
              <a:t>Русская Православная Церковь.</a:t>
            </a:r>
          </a:p>
          <a:p>
            <a:pPr marL="0" indent="0" algn="ctr">
              <a:buNone/>
            </a:pPr>
            <a:endParaRPr lang="ru-RU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mpir Deco" panose="02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8692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04664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ПРОВЕРЬ СЕБЯ: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достижения каждого че­ловека, народов.</a:t>
            </a:r>
          </a:p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Религия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вера в Бога и служение Ему.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рассказ о прошлом, о том, что когда-то произошло.</a:t>
            </a:r>
          </a:p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Традиция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предание, то, что переда­ётся из поколения в поколение. </a:t>
            </a:r>
            <a:endParaRPr lang="ru-RU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религиозной культуры -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учебный предмет, рассказывающий о религиозной культуре разных народов.</a:t>
            </a:r>
          </a:p>
          <a:p>
            <a:pPr marL="0" indent="0">
              <a:buNone/>
            </a:pP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55776" y="1196752"/>
            <a:ext cx="5616624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628800"/>
            <a:ext cx="561662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411760" y="2178664"/>
            <a:ext cx="561662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411760" y="2805640"/>
            <a:ext cx="5616624" cy="83938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56793" y="3165999"/>
            <a:ext cx="561662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699792" y="3668519"/>
            <a:ext cx="561662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18051" y="4172575"/>
            <a:ext cx="561662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804248" y="4797152"/>
            <a:ext cx="165618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73222" y="5327712"/>
            <a:ext cx="7887209" cy="9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7043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692696"/>
            <a:ext cx="8229600" cy="4525963"/>
          </a:xfrm>
        </p:spPr>
        <p:txBody>
          <a:bodyPr/>
          <a:lstStyle/>
          <a:p>
            <a:pPr marL="514350" lvl="0" indent="-514350">
              <a:buFont typeface="+mj-lt"/>
              <a:buAutoNum type="arabicPeriod"/>
            </a:pPr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Объясните значение слов «религия», «культура», «религиозная культура», «история».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 чём рассказывает история религиозной культуры?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Какая религия лежит в основе русской культуры?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8449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8357" y="336589"/>
            <a:ext cx="8872021" cy="61848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0965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lovefitness.ru/userfiles/images/new2014/illu_article_content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59508"/>
            <a:ext cx="8895244" cy="6609852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395536" y="23935"/>
            <a:ext cx="7344816" cy="4525963"/>
          </a:xfrm>
        </p:spPr>
        <p:txBody>
          <a:bodyPr/>
          <a:lstStyle/>
          <a:p>
            <a:pPr marL="0" indent="0">
              <a:buNone/>
            </a:pP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ЛЮДЬМИ СОВЕТУЙСЯ,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СВОЕГО УМА НЕ ТЕРЯЙ.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(пословица)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0166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576064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ru-RU" b="1" dirty="0" err="1" smtClean="0">
                <a:solidFill>
                  <a:schemeClr val="bg1"/>
                </a:solidFill>
                <a:latin typeface="Ampir Deco" panose="02000400000000000000" pitchFamily="2" charset="0"/>
              </a:rPr>
              <a:t>Крестословица</a:t>
            </a:r>
            <a:r>
              <a:rPr lang="ru-RU" b="1" dirty="0" smtClean="0">
                <a:solidFill>
                  <a:schemeClr val="bg1"/>
                </a:solidFill>
                <a:latin typeface="Ampir Deco" panose="02000400000000000000" pitchFamily="2" charset="0"/>
              </a:rPr>
              <a:t> №1 </a:t>
            </a:r>
            <a:endParaRPr lang="ru-RU" b="1" dirty="0">
              <a:solidFill>
                <a:schemeClr val="bg1"/>
              </a:solidFill>
              <a:latin typeface="Ampir Deco" panose="02000400000000000000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76673"/>
            <a:ext cx="8229600" cy="576064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по тетради (проверка)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2741355"/>
              </p:ext>
            </p:extLst>
          </p:nvPr>
        </p:nvGraphicFramePr>
        <p:xfrm>
          <a:off x="1259632" y="620688"/>
          <a:ext cx="6768756" cy="5688640"/>
        </p:xfrm>
        <a:graphic>
          <a:graphicData uri="http://schemas.openxmlformats.org/drawingml/2006/table">
            <a:tbl>
              <a:tblPr/>
              <a:tblGrid>
                <a:gridCol w="564063"/>
                <a:gridCol w="564063"/>
                <a:gridCol w="564063"/>
                <a:gridCol w="564063"/>
                <a:gridCol w="564063"/>
                <a:gridCol w="564063"/>
                <a:gridCol w="564063"/>
                <a:gridCol w="564063"/>
                <a:gridCol w="564063"/>
                <a:gridCol w="564063"/>
                <a:gridCol w="564063"/>
                <a:gridCol w="564063"/>
              </a:tblGrid>
              <a:tr h="355540"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5540"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5540"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5540"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5540"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5540"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5540"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5540"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5540"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5540"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5540"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540"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540"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55540"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5540"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5540"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7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8320" marR="8320" marT="83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991678" y="1196752"/>
            <a:ext cx="36004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663300"/>
                </a:solidFill>
              </a:rPr>
              <a:t>культура</a:t>
            </a:r>
            <a:endParaRPr lang="ru-RU" sz="2400" b="1" dirty="0">
              <a:solidFill>
                <a:srgbClr val="6633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35896" y="1556792"/>
            <a:ext cx="36004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solidFill>
                  <a:srgbClr val="663300"/>
                </a:solidFill>
              </a:rPr>
              <a:t>крестословица</a:t>
            </a:r>
            <a:endParaRPr lang="ru-RU" sz="2400" b="1" dirty="0">
              <a:solidFill>
                <a:srgbClr val="6633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88024" y="2664787"/>
            <a:ext cx="36004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663300"/>
                </a:solidFill>
              </a:rPr>
              <a:t>религия</a:t>
            </a:r>
            <a:endParaRPr lang="ru-RU" sz="2400" b="1" dirty="0">
              <a:solidFill>
                <a:srgbClr val="6633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44208" y="908720"/>
            <a:ext cx="3600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663300"/>
                </a:solidFill>
              </a:rPr>
              <a:t>атеизм</a:t>
            </a:r>
            <a:endParaRPr lang="ru-RU" sz="2400" b="1" dirty="0">
              <a:solidFill>
                <a:srgbClr val="6633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44208" y="3395540"/>
            <a:ext cx="36004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663300"/>
                </a:solidFill>
              </a:rPr>
              <a:t>история</a:t>
            </a:r>
            <a:endParaRPr lang="ru-RU" sz="2400" b="1" dirty="0">
              <a:solidFill>
                <a:srgbClr val="6633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75656" y="3396218"/>
            <a:ext cx="6264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663300"/>
                </a:solidFill>
              </a:rPr>
              <a:t>п          а     в           с           а     в          е </a:t>
            </a:r>
            <a:endParaRPr lang="ru-RU" sz="2400" b="1" dirty="0">
              <a:solidFill>
                <a:srgbClr val="6633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11760" y="1988840"/>
            <a:ext cx="5184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663300"/>
                </a:solidFill>
              </a:rPr>
              <a:t> </a:t>
            </a:r>
            <a:r>
              <a:rPr lang="ru-RU" sz="2400" b="1" dirty="0" smtClean="0">
                <a:solidFill>
                  <a:srgbClr val="663300"/>
                </a:solidFill>
              </a:rPr>
              <a:t>       т           а     д    и     ц           я</a:t>
            </a:r>
            <a:endParaRPr lang="ru-RU" sz="2400" b="1" dirty="0">
              <a:solidFill>
                <a:srgbClr val="6633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08004" y="4503534"/>
            <a:ext cx="34444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663300"/>
                </a:solidFill>
              </a:rPr>
              <a:t> </a:t>
            </a:r>
            <a:r>
              <a:rPr lang="ru-RU" sz="2400" b="1" dirty="0" smtClean="0">
                <a:solidFill>
                  <a:srgbClr val="663300"/>
                </a:solidFill>
              </a:rPr>
              <a:t>       с     т            к    и</a:t>
            </a:r>
            <a:endParaRPr lang="ru-RU" sz="2400" b="1" dirty="0">
              <a:solidFill>
                <a:srgbClr val="66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5420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6870" y="1196752"/>
            <a:ext cx="9136076" cy="4464496"/>
          </a:xfrm>
          <a:prstGeom prst="trapezoid">
            <a:avLst>
              <a:gd name="adj" fmla="val 34567"/>
            </a:avLst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8805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55" y="311153"/>
            <a:ext cx="9082289" cy="6235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1139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polosochkina.ru/images/knigi-po-uspehu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52128"/>
            <a:ext cx="8497621" cy="6373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9862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vi.ill.in.ua/m/625x469/89366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51966"/>
            <a:ext cx="8589265" cy="6445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5508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13.img.avito.st/640x480/1540229113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339" y="548680"/>
            <a:ext cx="8634212" cy="5760640"/>
          </a:xfrm>
          <a:prstGeom prst="round2DiagRect">
            <a:avLst>
              <a:gd name="adj1" fmla="val 45573"/>
              <a:gd name="adj2" fmla="val 0"/>
            </a:avLst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1826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xn--80aaa6cmfh0a9d.xn--p1ai/sites/default/files/styles/large_news/public/images/teasers/gilayon_30_page_4_image_05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0460"/>
            <a:ext cx="8136904" cy="6509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6704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jinnahcc.com/wp-content/uploads/2011/10/obshenie_s_rebenkom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4888"/>
            <a:ext cx="8496944" cy="6449953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8270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57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Тема57</Template>
  <TotalTime>169</TotalTime>
  <Words>824</Words>
  <Application>Microsoft Office PowerPoint</Application>
  <PresentationFormat>Экран (4:3)</PresentationFormat>
  <Paragraphs>120</Paragraphs>
  <Slides>21</Slides>
  <Notes>15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Тема57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Крестословица №1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Светлана</cp:lastModifiedBy>
  <cp:revision>17</cp:revision>
  <dcterms:created xsi:type="dcterms:W3CDTF">2015-06-27T15:42:49Z</dcterms:created>
  <dcterms:modified xsi:type="dcterms:W3CDTF">2015-06-28T14:50:31Z</dcterms:modified>
</cp:coreProperties>
</file>