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4" r:id="rId2"/>
    <p:sldId id="287" r:id="rId3"/>
    <p:sldId id="286" r:id="rId4"/>
    <p:sldId id="288" r:id="rId5"/>
    <p:sldId id="261" r:id="rId6"/>
    <p:sldId id="289" r:id="rId7"/>
    <p:sldId id="262" r:id="rId8"/>
    <p:sldId id="263" r:id="rId9"/>
    <p:sldId id="290" r:id="rId10"/>
    <p:sldId id="266" r:id="rId11"/>
    <p:sldId id="291" r:id="rId12"/>
    <p:sldId id="267" r:id="rId13"/>
    <p:sldId id="270" r:id="rId14"/>
    <p:sldId id="271" r:id="rId15"/>
    <p:sldId id="275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6C65972-FE24-4019-A2A2-9C7E55D4EA9B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1AF4212-6C6C-47E2-A0D9-FB361379085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7%D0%B5%D1%80%D0%BE" TargetMode="External"/><Relationship Id="rId2" Type="http://schemas.openxmlformats.org/officeDocument/2006/relationships/hyperlink" Target="https://ru.wikipedia.org/wiki/%D0%A0%D0%B5%D0%BA%D0%B0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</a:rPr>
              <a:t>Рациональное и нерациональное природопользование. (Задание 15)</a:t>
            </a:r>
          </a:p>
          <a:p>
            <a:pPr>
              <a:buFontTx/>
              <a:buChar char="-"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- Существенные признаки географических объектов и явлений. Географическая терминология. (Задание 21)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Консультация по географии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759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420888"/>
            <a:ext cx="8568951" cy="370527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      В этом задании проверяется умение выделять (узнавать) существенные признаки географических объектов и явлений. По теме «Население России» требуется проанализировать суждения о миграциях населения, о естественном приросте населения, урбанизации. Количество верных ответов – 2. Выполнение заданий оценивается 1 баллом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Задание 21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03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59" cy="5865515"/>
          </a:xfrm>
        </p:spPr>
        <p:txBody>
          <a:bodyPr>
            <a:normAutofit fontScale="25000" lnSpcReduction="20000"/>
          </a:bodyPr>
          <a:lstStyle/>
          <a:p>
            <a:r>
              <a:rPr lang="ru-RU" sz="5000" b="1" dirty="0">
                <a:solidFill>
                  <a:srgbClr val="FFFF00"/>
                </a:solidFill>
                <a:latin typeface="Georgia" panose="02040502050405020303" pitchFamily="18" charset="0"/>
              </a:rPr>
              <a:t>Памятка к заданию № 21</a:t>
            </a:r>
          </a:p>
          <a:p>
            <a:pPr lvl="0"/>
            <a:endParaRPr lang="ru-RU" sz="2600" b="1" dirty="0" smtClean="0">
              <a:solidFill>
                <a:schemeClr val="tx1"/>
              </a:solidFill>
            </a:endParaRPr>
          </a:p>
          <a:p>
            <a:pPr lvl="0"/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Урбанизация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рост городов, распространение городского образа жизни.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Режим реки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поведение реки в течение года.</a:t>
            </a:r>
          </a:p>
          <a:p>
            <a:pPr lvl="0"/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Ледоход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очищение поверхности воды ото льда.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Источники питания реки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снеговое, дождевое, смешанное.</a:t>
            </a:r>
          </a:p>
          <a:p>
            <a:pPr lvl="0"/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Исток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реки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начало реки.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Устье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место впадения реки в другую реку, море или озеро.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Бассейн реки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площадь, с которой река собирает воду</a:t>
            </a:r>
            <a:r>
              <a:rPr lang="ru-RU" sz="4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lvl="0"/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Межень - 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низкий уровень воды в 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  <a:hlinkClick r:id="rId2" tooltip="Река"/>
              </a:rPr>
              <a:t>реке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, </a:t>
            </a:r>
            <a:r>
              <a:rPr lang="ru-RU" sz="5600" dirty="0" smtClean="0">
                <a:solidFill>
                  <a:schemeClr val="tx1"/>
                </a:solidFill>
                <a:latin typeface="Georgia" panose="02040502050405020303" pitchFamily="18" charset="0"/>
                <a:hlinkClick r:id="rId3" tooltip="Озеро"/>
              </a:rPr>
              <a:t>озере</a:t>
            </a:r>
            <a:endParaRPr lang="ru-RU" sz="56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5600" b="1" dirty="0">
                <a:solidFill>
                  <a:schemeClr val="tx1"/>
                </a:solidFill>
                <a:latin typeface="Georgia" panose="02040502050405020303" pitchFamily="18" charset="0"/>
              </a:rPr>
              <a:t> Па­во­док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 — крат­ко­вре­мен­ный подъ­ем уров­ня воды в реке. Может вы­зы­вать­ся лив­не­вы­ми до­ждя­ми, рез­ким та­я­ни­ем снега в горах.</a:t>
            </a:r>
          </a:p>
          <a:p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 </a:t>
            </a:r>
            <a:r>
              <a:rPr lang="ru-RU" sz="5600" b="1" dirty="0">
                <a:solidFill>
                  <a:schemeClr val="tx1"/>
                </a:solidFill>
                <a:latin typeface="Georgia" panose="02040502050405020303" pitchFamily="18" charset="0"/>
              </a:rPr>
              <a:t>Половодье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 - это фаза режима реки, характеризующаяся значительным увеличением ее водности. Половодье происходит каждый год в определенный сезон года. Во время половодья уровень воды в реке поднимается, река выходит из берегов, часто затопляя пойму. </a:t>
            </a:r>
            <a:endParaRPr lang="ru-RU" sz="56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5600" b="1" dirty="0">
                <a:solidFill>
                  <a:schemeClr val="tx1"/>
                </a:solidFill>
                <a:latin typeface="Georgia" panose="02040502050405020303" pitchFamily="18" charset="0"/>
              </a:rPr>
              <a:t>Бас­сейн реки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 — это пло­щадь, с ко­то­рой река со­би­ра­ет воду.</a:t>
            </a:r>
          </a:p>
          <a:p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Внешняя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миграция – выезд за границу. </a:t>
            </a:r>
            <a:endParaRPr lang="ru-RU" sz="48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Внутренняя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миграция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перемещение внутри страны. </a:t>
            </a:r>
            <a:endParaRPr lang="ru-RU" sz="48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Эмиграция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выезд за границу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. Иммиграция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въезд в страну. </a:t>
            </a:r>
            <a:endParaRPr lang="ru-RU" sz="4800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Миграционный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прирост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разница между прибывшими и выбывшими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Естественный прирост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рождаемость больше, чем смертность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Воспроизводство населения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процессы рождаемости и смертности.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Плотность населения – </a:t>
            </a:r>
            <a:r>
              <a:rPr lang="ru-RU" sz="4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количество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людей на единицу площади (слабозаселенная, малозаселенная</a:t>
            </a:r>
            <a:r>
              <a:rPr lang="ru-RU" sz="4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).</a:t>
            </a:r>
          </a:p>
          <a:p>
            <a:r>
              <a:rPr lang="ru-RU" sz="5600" b="1" dirty="0">
                <a:solidFill>
                  <a:schemeClr val="tx1"/>
                </a:solidFill>
                <a:latin typeface="Georgia" panose="02040502050405020303" pitchFamily="18" charset="0"/>
              </a:rPr>
              <a:t>Ур­ба­ни­за­ция</a:t>
            </a:r>
            <a:r>
              <a:rPr lang="ru-RU" sz="5600" dirty="0">
                <a:solidFill>
                  <a:schemeClr val="tx1"/>
                </a:solidFill>
                <a:latin typeface="Georgia" panose="02040502050405020303" pitchFamily="18" charset="0"/>
              </a:rPr>
              <a:t> — про­цесс роста го­ро­дов, уве­ли­че­ние ко­ли­че­ства го­род­ских жи­те­лей, рас­про­стра­не­ние го­род­ско­го об­ра­за жизни.</a:t>
            </a:r>
          </a:p>
          <a:p>
            <a:pPr lvl="0"/>
            <a:r>
              <a:rPr lang="ru-RU" sz="4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Сель </a:t>
            </a:r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грязекаменный поток.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Погода при антициклоне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солнечно, безветренно, без осадков.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Погода при циклоне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ветрено, пасмурно, осадки.</a:t>
            </a:r>
          </a:p>
          <a:p>
            <a:pPr lvl="0"/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Информация о погоде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это погода за ОДИН день.</a:t>
            </a:r>
          </a:p>
          <a:p>
            <a:r>
              <a:rPr lang="ru-RU" sz="4800" b="1" dirty="0">
                <a:solidFill>
                  <a:schemeClr val="tx1"/>
                </a:solidFill>
                <a:latin typeface="Georgia" panose="02040502050405020303" pitchFamily="18" charset="0"/>
              </a:rPr>
              <a:t>Информация о климате – </a:t>
            </a:r>
            <a:r>
              <a:rPr lang="ru-RU" sz="4800" dirty="0">
                <a:solidFill>
                  <a:schemeClr val="tx1"/>
                </a:solidFill>
                <a:latin typeface="Georgia" panose="02040502050405020303" pitchFamily="18" charset="0"/>
              </a:rPr>
              <a:t>это информация за ГОД.</a:t>
            </a:r>
          </a:p>
        </p:txBody>
      </p:sp>
    </p:spTree>
    <p:extLst>
      <p:ext uri="{BB962C8B-B14F-4D97-AF65-F5344CB8AC3E}">
        <p14:creationId xmlns:p14="http://schemas.microsoft.com/office/powerpoint/2010/main" val="3298621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.COMP\Рабочий стол\ОГЭ 22\люде\21\21, слайд 1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3"/>
          <a:stretch/>
        </p:blipFill>
        <p:spPr bwMode="auto">
          <a:xfrm>
            <a:off x="1043608" y="1700808"/>
            <a:ext cx="7892684" cy="43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471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340768"/>
            <a:ext cx="8640960" cy="4785395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высказываний содержится информация о воспроизводстве населения?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1) В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январе — октябре 2012 г. в России отмечалось увеличение числа родившихся (в 80 субъектах Российской Федерации) и снижение числа умерших (в 65 субъектах), по сравнению с этим же периодом предыдущего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года.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2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) В 2011 г. удельный вес городского населения в общей численности населения Приволжского ФО составлял 71%, сельского — 29%.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Более четверти россиян (26%) проживает в Центральном федеральном округе, где средняя плотность составляет 57 человек на 1 км</a:t>
            </a:r>
            <a:r>
              <a:rPr lang="ru-RU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2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В 2011 г. в Республику Бурятия из других регионов России прибыло 8873 человека, выбыло из Республики Бурятия 13 636 человек.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1,4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Пример 1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916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844824"/>
            <a:ext cx="8640959" cy="428133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высказываний содержится информация о режиме реки Северной Двины?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1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) Как правило, Северная Двина освобождается ото льда в середине апреля — начале мая. Начало ледостава — в октябре.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2) Территория бассейна Северной Двины расположена в зоне тайги с преобладанием хвойных (еловых и сосновых) лесов.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В дельте Северной Двины ежегодно образуются, а затем размываются острова.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В среднем течении Северная Двина протекает в обширной долине.</a:t>
            </a:r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1, 4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Пример 2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24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8640959" cy="44253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высказываний содержится информация об урбанизации в Республике Башкортостан</a:t>
            </a: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?</a:t>
            </a: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1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) Среди регионов Приволжского федерального округа по итогам 2012 г. Республика Башкортостан по уровню рождаемости находилась на пятом месте.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2) В 2012 г. в Республике Башкортостан родилось 54 129 человек, то есть на 6,0% больше, чем в 2011 г.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В 2011 г. городское население Республики Башкортостан по сравнению с 2010 г. увеличилось на 6429 человек и составило 2472,3 тыс. человек.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В январе 2012 г. численность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городского населения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Республики Башкортостан составляла 4 064 245 человек, что меньше, чем в начале 2011 г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3,4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Пример 3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6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высказываний содержится информация о миграциях населения?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1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) В 2010 г. в России насчитывалось 25 городов с численностью населения от 500 тыс. до 1 млн человек.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2) В 2010 г. в Россию на постоянное место жительства прибыло 191 656 человек, выбыло за пределы страны 33 578 человек.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За последние 10 лет из Туркмении в другие страны на постоянное место жительства уехало 1879 тысяч человек.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В 2010 г. рождаемость в Москве составляла 123 тыс. человек, смертность — 126 тыс. человек, то есть наблюдалась естественная убыль населения 3 тыс. человек.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 2,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3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Пример 4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51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высказываний содержится информация о бассейне реки Амур?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1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) Амур образуется слиянием двух рек: Шилка и </a:t>
            </a:r>
            <a:r>
              <a:rPr lang="ru-RU" dirty="0" err="1">
                <a:solidFill>
                  <a:schemeClr val="tx1"/>
                </a:solidFill>
                <a:latin typeface="Georgia" panose="02040502050405020303" pitchFamily="18" charset="0"/>
              </a:rPr>
              <a:t>Аргунь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2) Длина реки от места слияния двух рек до впадения в Амурский лиман −2824 км.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Большая часть (54%) площади водосбора Амура находится на территории России, 44% — на территории Китая, и 2% — на территории Монголии.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На Амуре и его притоках наводнения наблюдаются ежегодно, а порой и несколько раз в году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1,3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Пример 5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411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</a:rPr>
              <a:t>В каком из следующих высказываний содержится информация о климате территории? 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1) До конца текущей недели в Красноярском крае сохранятся сильные морозы.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2) Лето в Якутске жаркое, а зима, напротив, очень морозная, малоснежная.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3) В ближайшие дни атлантический циклон принесёт потепление и осадки в Уральский регион.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4) Прошедшие на этой неделе в Москве снегопады стали одними из самых сильных за эту зиму.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2,4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anose="02040502050405020303" pitchFamily="18" charset="0"/>
              </a:rPr>
              <a:t>Пример 6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469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Спасибо за внимание ! 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Вы самые лучшие ученики, У вас самые лучшие учителя!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Удачи вам на экзамене!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Georgia" panose="02040502050405020303" pitchFamily="18" charset="0"/>
              </a:rPr>
              <a:t> У вас все получится</a:t>
            </a:r>
            <a:r>
              <a:rPr lang="ru-RU" dirty="0" smtClean="0">
                <a:latin typeface="Georgia" panose="02040502050405020303" pitchFamily="18" charset="0"/>
              </a:rPr>
              <a:t>!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273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844825"/>
            <a:ext cx="8458200" cy="3456383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В данном задании проверяется знание и понимание природных и антропогенных причин возникновения </a:t>
            </a:r>
            <a:r>
              <a:rPr lang="ru-RU" sz="2800" b="1" dirty="0" err="1" smtClean="0">
                <a:solidFill>
                  <a:schemeClr val="tx1"/>
                </a:solidFill>
              </a:rPr>
              <a:t>геоэкологических</a:t>
            </a:r>
            <a:r>
              <a:rPr lang="ru-RU" sz="2800" b="1" dirty="0" smtClean="0">
                <a:solidFill>
                  <a:schemeClr val="tx1"/>
                </a:solidFill>
              </a:rPr>
              <a:t> проблем, способов их решения, мер по охране природы, а также классификация  основных видов природных ресурсов. Выполнение задания оценивается 1 баллом. Количество верных ответов – 2.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92696"/>
            <a:ext cx="8458200" cy="864096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 algn="ctr"/>
            <a:r>
              <a:rPr lang="ru-RU" sz="6500" b="1" dirty="0" smtClean="0">
                <a:latin typeface="Georgia" panose="02040502050405020303" pitchFamily="18" charset="0"/>
              </a:rPr>
              <a:t>ЗАДАНИЕ  15</a:t>
            </a:r>
            <a:endParaRPr lang="ru-RU" sz="65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891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0648"/>
            <a:ext cx="8640960" cy="586551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Georgia" panose="02040502050405020303" pitchFamily="18" charset="0"/>
              </a:rPr>
              <a:t>Природные ресурсы</a:t>
            </a:r>
            <a:endParaRPr lang="ru-RU" b="1" dirty="0">
              <a:latin typeface="Georgia" panose="02040502050405020303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062695"/>
              </p:ext>
            </p:extLst>
          </p:nvPr>
        </p:nvGraphicFramePr>
        <p:xfrm>
          <a:off x="251520" y="260648"/>
          <a:ext cx="8640960" cy="6340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89667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Природные ресурсы - элементы природы, которые непосредственно используются человеком в его хозяйственной деятельности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078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Georgia" panose="02040502050405020303" pitchFamily="18" charset="0"/>
                        </a:rPr>
                        <a:t>Исчерпаемые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Georgia" panose="02040502050405020303" pitchFamily="18" charset="0"/>
                      </a:endParaRP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Georgia" panose="02040502050405020303" pitchFamily="18" charset="0"/>
                        </a:rPr>
                        <a:t>возобновимые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Georgia" panose="02040502050405020303" pitchFamily="18" charset="0"/>
                        </a:rPr>
                        <a:t>Неисчерпаемые</a:t>
                      </a:r>
                      <a:endParaRPr lang="ru-RU" sz="2400" dirty="0">
                        <a:solidFill>
                          <a:srgbClr val="002060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8966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anose="02040502050405020303" pitchFamily="18" charset="0"/>
                        </a:rPr>
                        <a:t>Биологические, лесные, водные, земельные, почвенные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anose="02040502050405020303" pitchFamily="18" charset="0"/>
                        </a:rPr>
                        <a:t>Энергия Солнца, ветра, приливов, геотермальную</a:t>
                      </a:r>
                      <a:r>
                        <a:rPr lang="ru-RU" baseline="0" dirty="0" smtClean="0">
                          <a:latin typeface="Georgia" panose="02040502050405020303" pitchFamily="18" charset="0"/>
                        </a:rPr>
                        <a:t> энергию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</a:tr>
              <a:tr h="135407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Georgia" panose="02040502050405020303" pitchFamily="18" charset="0"/>
                        </a:rPr>
                        <a:t>Исчерпаемые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Georgia" panose="02040502050405020303" pitchFamily="18" charset="0"/>
                      </a:endParaRP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Georgia" panose="02040502050405020303" pitchFamily="18" charset="0"/>
                        </a:rPr>
                        <a:t>невозобновимые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Georgia" panose="02040502050405020303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966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anose="02040502050405020303" pitchFamily="18" charset="0"/>
                        </a:rPr>
                        <a:t>Все минеральные ресурсы за исключение торфа</a:t>
                      </a:r>
                      <a:r>
                        <a:rPr lang="ru-RU" baseline="0" dirty="0" smtClean="0">
                          <a:latin typeface="Georgia" panose="02040502050405020303" pitchFamily="18" charset="0"/>
                        </a:rPr>
                        <a:t> и  каменной соли</a:t>
                      </a:r>
                      <a:endParaRPr lang="ru-RU" dirty="0"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667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1135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7856331"/>
              </p:ext>
            </p:extLst>
          </p:nvPr>
        </p:nvGraphicFramePr>
        <p:xfrm>
          <a:off x="107504" y="332655"/>
          <a:ext cx="8928992" cy="6378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33842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Рациональное - хорошо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Нерациональное - плохо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err="1" smtClean="0"/>
                        <a:t>Лесовосстановление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Осушение болот в верховьях рек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Оборотное водоснабжение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Вырубка лесов в долинах рек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err="1" smtClean="0"/>
                        <a:t>Комплексноек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="1" dirty="0" smtClean="0"/>
                        <a:t>использование сырья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Создание терриконов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Полное извлечение сырья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Распашка целины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Рекультивация земель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Молевой сплав леса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Создание лесозащитных лесополос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Продольная распашка склонов</a:t>
                      </a:r>
                      <a:endParaRPr lang="ru-RU" sz="1600" b="1" dirty="0"/>
                    </a:p>
                  </a:txBody>
                  <a:tcPr/>
                </a:tc>
              </a:tr>
              <a:tr h="53879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Расчистка леса от  сухостоя, полей от валунов, русел рек от мусора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Использование</a:t>
                      </a:r>
                      <a:r>
                        <a:rPr lang="ru-RU" sz="1600" b="1" baseline="0" dirty="0" smtClean="0"/>
                        <a:t> тяжелой сельхозтехники</a:t>
                      </a:r>
                      <a:endParaRPr lang="ru-RU" sz="1600" b="1" dirty="0"/>
                    </a:p>
                  </a:txBody>
                  <a:tcPr/>
                </a:tc>
              </a:tr>
              <a:tr h="53879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Использование вторичного сырья(металлы, макулатура)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Сжигание попутного газа в факелах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Террасирование склонов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Строительство ГЭС на равнинных реках</a:t>
                      </a:r>
                      <a:endParaRPr lang="ru-RU" sz="1600" b="1" dirty="0"/>
                    </a:p>
                  </a:txBody>
                  <a:tcPr/>
                </a:tc>
              </a:tr>
              <a:tr h="31022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Перевод ТЭС с угля на газ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</a:tr>
              <a:tr h="76971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Использование попутного  нефтяного газа в качестве топлива для ТЭС или в качестве  химического сырья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</a:tr>
              <a:tr h="76971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Использование возобновляемых источников энергии в электроэнергетике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/>
                </a:tc>
              </a:tr>
              <a:tr h="338421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Использование отходов производства для производства полезной продукции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337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b="1" dirty="0" smtClean="0">
                <a:latin typeface="Georgia" panose="02040502050405020303" pitchFamily="18" charset="0"/>
              </a:rPr>
              <a:t>1) Высаживание </a:t>
            </a:r>
            <a:r>
              <a:rPr lang="ru-RU" b="1" dirty="0">
                <a:latin typeface="Georgia" panose="02040502050405020303" pitchFamily="18" charset="0"/>
              </a:rPr>
              <a:t>деревьев и кустарников </a:t>
            </a:r>
            <a:endParaRPr lang="ru-RU" b="1" dirty="0" smtClean="0">
              <a:latin typeface="Georgia" panose="02040502050405020303" pitchFamily="18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Georgia" panose="02040502050405020303" pitchFamily="18" charset="0"/>
              </a:rPr>
              <a:t>2</a:t>
            </a:r>
            <a:r>
              <a:rPr lang="ru-RU" b="1" dirty="0">
                <a:latin typeface="Georgia" panose="02040502050405020303" pitchFamily="18" charset="0"/>
              </a:rPr>
              <a:t>) </a:t>
            </a:r>
            <a:r>
              <a:rPr lang="ru-RU" b="1" dirty="0" smtClean="0">
                <a:latin typeface="Georgia" panose="02040502050405020303" pitchFamily="18" charset="0"/>
              </a:rPr>
              <a:t> Выпас </a:t>
            </a:r>
            <a:r>
              <a:rPr lang="ru-RU" b="1" dirty="0">
                <a:latin typeface="Georgia" panose="02040502050405020303" pitchFamily="18" charset="0"/>
              </a:rPr>
              <a:t>скота </a:t>
            </a:r>
          </a:p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</a:rPr>
              <a:t>3) </a:t>
            </a:r>
            <a:r>
              <a:rPr lang="ru-RU" b="1" dirty="0" smtClean="0">
                <a:latin typeface="Georgia" panose="02040502050405020303" pitchFamily="18" charset="0"/>
              </a:rPr>
              <a:t> Продольная </a:t>
            </a:r>
            <a:r>
              <a:rPr lang="ru-RU" b="1" dirty="0">
                <a:latin typeface="Georgia" panose="02040502050405020303" pitchFamily="18" charset="0"/>
              </a:rPr>
              <a:t>распашка склонов</a:t>
            </a:r>
          </a:p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</a:rPr>
              <a:t>4) </a:t>
            </a:r>
            <a:r>
              <a:rPr lang="ru-RU" b="1" dirty="0" smtClean="0">
                <a:latin typeface="Georgia" panose="02040502050405020303" pitchFamily="18" charset="0"/>
              </a:rPr>
              <a:t> Ограничения </a:t>
            </a:r>
            <a:r>
              <a:rPr lang="ru-RU" b="1" dirty="0">
                <a:latin typeface="Georgia" panose="02040502050405020303" pitchFamily="18" charset="0"/>
              </a:rPr>
              <a:t>использования минеральных удобрений </a:t>
            </a:r>
          </a:p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</a:rPr>
              <a:t>5) </a:t>
            </a:r>
            <a:r>
              <a:rPr lang="ru-RU" b="1" dirty="0" smtClean="0">
                <a:latin typeface="Georgia" panose="02040502050405020303" pitchFamily="18" charset="0"/>
              </a:rPr>
              <a:t> Террасирование </a:t>
            </a:r>
            <a:r>
              <a:rPr lang="ru-RU" b="1" dirty="0">
                <a:latin typeface="Georgia" panose="02040502050405020303" pitchFamily="18" charset="0"/>
              </a:rPr>
              <a:t>склонов    </a:t>
            </a:r>
          </a:p>
          <a:p>
            <a:pPr marL="0" indent="0">
              <a:buNone/>
            </a:pPr>
            <a:r>
              <a:rPr lang="ru-RU" dirty="0" smtClean="0">
                <a:latin typeface="Georgia" panose="02040502050405020303" pitchFamily="18" charset="0"/>
              </a:rPr>
              <a:t>Ответ  </a:t>
            </a:r>
            <a:r>
              <a:rPr lang="ru-RU" b="1" dirty="0" smtClean="0">
                <a:latin typeface="Georgia" panose="02040502050405020303" pitchFamily="18" charset="0"/>
              </a:rPr>
              <a:t>1,5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686800" cy="165618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/>
            </a:r>
            <a:br>
              <a:rPr lang="ru-RU" sz="2400" dirty="0" smtClean="0">
                <a:latin typeface="Georgia" panose="02040502050405020303" pitchFamily="18" charset="0"/>
              </a:rPr>
            </a:br>
            <a:r>
              <a:rPr lang="ru-RU" sz="2400" dirty="0" smtClean="0">
                <a:latin typeface="Georgia" panose="02040502050405020303" pitchFamily="18" charset="0"/>
              </a:rPr>
              <a:t>ПРИМЕР 1 </a:t>
            </a:r>
            <a:br>
              <a:rPr lang="ru-RU" sz="2400" dirty="0" smtClean="0">
                <a:latin typeface="Georgia" panose="02040502050405020303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Какие 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>два из перечисленных видов хозяйственной деятельности способствуют предотвращению образования оврагов на склонах холмов в зоне </a:t>
            </a:r>
            <a:r>
              <a:rPr lang="ru-RU" sz="2400" dirty="0" err="1">
                <a:solidFill>
                  <a:schemeClr val="tx1"/>
                </a:solidFill>
                <a:latin typeface="Georgia" panose="02040502050405020303" pitchFamily="18" charset="0"/>
              </a:rPr>
              <a:t>лесостепей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> и степей? </a:t>
            </a:r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запишите </a:t>
            </a:r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>в таблицу. </a:t>
            </a:r>
            <a:b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700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.COMP\Рабочий стол\ОГЭ 22\люде\15\слайд 1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" t="28120" b="2837"/>
          <a:stretch/>
        </p:blipFill>
        <p:spPr bwMode="auto">
          <a:xfrm>
            <a:off x="395784" y="2033516"/>
            <a:ext cx="8496695" cy="417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00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lnSpc>
                <a:spcPct val="12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О чем </a:t>
            </a:r>
            <a:r>
              <a:rPr lang="ru-RU" sz="4200" b="1" dirty="0">
                <a:solidFill>
                  <a:schemeClr val="tx1"/>
                </a:solidFill>
                <a:latin typeface="Georgia" panose="02040502050405020303" pitchFamily="18" charset="0"/>
              </a:rPr>
              <a:t>важно знать? </a:t>
            </a:r>
            <a:endParaRPr lang="ru-RU" sz="42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</a:t>
            </a: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Вырубка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– всегда плохо (растительность закрепляет почву, препятствует любой эрозии). </a:t>
            </a:r>
            <a:endParaRPr lang="ru-RU" sz="45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Посадка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растительности – всегда хорошо. </a:t>
            </a:r>
            <a:endParaRPr lang="ru-RU" sz="45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Сведение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естественной растительности – плохо, но необходимо (нужны сельскохозяйственные и другие земли). </a:t>
            </a:r>
            <a:endParaRPr lang="ru-RU" sz="45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Молевой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сплав древесины по рекам – плохо, бревна теряются, гниют, нарушаются экологические условия водоемов (зато дешево).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- Использование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альтернативных источников (Солнечная энергия, ветер, приливы-отливы, внутреннее тепло Земли) в целом — хорошо, но везде имеются экологические проблемы. </a:t>
            </a:r>
            <a:endParaRPr lang="ru-RU" sz="45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Переработка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любых отходов производства – всегда хорошо (экономятся другие виды ресурсов, и не происходит загрязнения этими отходами природной среды). </a:t>
            </a:r>
            <a:endParaRPr lang="ru-RU" sz="4500" b="1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 Использование </a:t>
            </a: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попутного нефтяного газа как топлива для ТЭ – хорошо, поскольку газ при нефтедобыче тоже «отход».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b="1" dirty="0">
                <a:solidFill>
                  <a:schemeClr val="tx1"/>
                </a:solidFill>
                <a:latin typeface="Georgia" panose="02040502050405020303" pitchFamily="18" charset="0"/>
              </a:rPr>
              <a:t> </a:t>
            </a:r>
          </a:p>
          <a:p>
            <a:pPr marL="0" indent="0">
              <a:buNone/>
            </a:pP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679795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Рекультивация земель на месте карьеров , в которых велась добыча руды, является примером рационального природопользования.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Продольная распашка земель на склонах является одним из способов борьбы с водной эрозии почв.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Создание ландшафтных заказников в лесной зоне является примером рационального природопользования.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Развитие тепловой энергетики способствует уменьшению концентрации парниковых газов в атмосфере.</a:t>
            </a:r>
          </a:p>
          <a:p>
            <a:pPr marL="457200" indent="-457200">
              <a:buAutoNum type="arabicPeriod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Строительство каскада ГЭС и комплекса водохранилищ на реках, впадающих в Байкал, является примером рационального природопользования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1, 3</a:t>
            </a:r>
          </a:p>
          <a:p>
            <a:pPr marL="457200" indent="-457200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Georgia" panose="02040502050405020303" pitchFamily="18" charset="0"/>
              </a:rPr>
              <a:t>Пример 2</a:t>
            </a:r>
            <a:r>
              <a:rPr lang="ru-RU" dirty="0" smtClean="0">
                <a:latin typeface="Georgia" panose="02040502050405020303" pitchFamily="18" charset="0"/>
              </a:rPr>
              <a:t>. </a:t>
            </a:r>
            <a:br>
              <a:rPr lang="ru-RU" dirty="0" smtClean="0">
                <a:latin typeface="Georgia" panose="02040502050405020303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Какие два из следующих высказываний верны?</a:t>
            </a:r>
            <a:b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Ответ запишите в таблицу.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12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764704"/>
            <a:ext cx="7408333" cy="536145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 чем важно знать?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Что такое рекультивация земель;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Продольная и поперечная распашка склонов;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Использование </a:t>
            </a:r>
            <a:r>
              <a:rPr lang="ru-RU" b="1" dirty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попутного  нефтяного газа в качестве топлива для ТЭС или в качестве  химического сырья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Организация и создание заповедников и заказников для охраны растительного и животного мира;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Экологические проблемы при строительстве водохранилищ.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1119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208</TotalTime>
  <Words>1180</Words>
  <Application>Microsoft Office PowerPoint</Application>
  <PresentationFormat>Экран (4:3)</PresentationFormat>
  <Paragraphs>148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Консультация по географии</vt:lpstr>
      <vt:lpstr>В данном задании проверяется знание и понимание природных и антропогенных причин возникновения геоэкологических проблем, способов их решения, мер по охране природы, а также классификация  основных видов природных ресурсов. Выполнение задания оценивается 1 баллом. Количество верных ответов – 2.</vt:lpstr>
      <vt:lpstr>Презентация PowerPoint</vt:lpstr>
      <vt:lpstr>Презентация PowerPoint</vt:lpstr>
      <vt:lpstr> ПРИМЕР 1  Какие два из перечисленных видов хозяйственной деятельности способствуют предотвращению образования оврагов на склонах холмов в зоне лесостепей и степей? Ответ запишите в таблицу.  </vt:lpstr>
      <vt:lpstr>Презентация PowerPoint</vt:lpstr>
      <vt:lpstr>Презентация PowerPoint</vt:lpstr>
      <vt:lpstr>Пример 2.  Какие два из следующих высказываний верны? Ответ запишите в таблицу.</vt:lpstr>
      <vt:lpstr>Презентация PowerPoint</vt:lpstr>
      <vt:lpstr>Задание 21</vt:lpstr>
      <vt:lpstr>Презентация PowerPoint</vt:lpstr>
      <vt:lpstr>Пример 1 </vt:lpstr>
      <vt:lpstr>Пример 1</vt:lpstr>
      <vt:lpstr>Пример 2</vt:lpstr>
      <vt:lpstr>Пример 3</vt:lpstr>
      <vt:lpstr>Пример 4</vt:lpstr>
      <vt:lpstr>Пример 5</vt:lpstr>
      <vt:lpstr>Пример 6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COMP</cp:lastModifiedBy>
  <cp:revision>24</cp:revision>
  <dcterms:created xsi:type="dcterms:W3CDTF">2022-02-08T14:55:14Z</dcterms:created>
  <dcterms:modified xsi:type="dcterms:W3CDTF">2022-02-16T15:54:03Z</dcterms:modified>
</cp:coreProperties>
</file>