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sldIdLst>
    <p:sldId id="256" r:id="rId2"/>
    <p:sldId id="257" r:id="rId3"/>
    <p:sldId id="258" r:id="rId4"/>
    <p:sldId id="273" r:id="rId5"/>
    <p:sldId id="259" r:id="rId6"/>
    <p:sldId id="260" r:id="rId7"/>
    <p:sldId id="274" r:id="rId8"/>
    <p:sldId id="261" r:id="rId9"/>
    <p:sldId id="262" r:id="rId10"/>
    <p:sldId id="263" r:id="rId11"/>
    <p:sldId id="311" r:id="rId12"/>
    <p:sldId id="264" r:id="rId13"/>
    <p:sldId id="265" r:id="rId14"/>
    <p:sldId id="266" r:id="rId15"/>
    <p:sldId id="312" r:id="rId16"/>
    <p:sldId id="267" r:id="rId17"/>
    <p:sldId id="268" r:id="rId18"/>
    <p:sldId id="313" r:id="rId19"/>
    <p:sldId id="269" r:id="rId20"/>
    <p:sldId id="270" r:id="rId21"/>
    <p:sldId id="314" r:id="rId22"/>
    <p:sldId id="271" r:id="rId23"/>
    <p:sldId id="272" r:id="rId24"/>
    <p:sldId id="315" r:id="rId25"/>
    <p:sldId id="275" r:id="rId26"/>
    <p:sldId id="276" r:id="rId27"/>
    <p:sldId id="277" r:id="rId28"/>
    <p:sldId id="278" r:id="rId29"/>
    <p:sldId id="316" r:id="rId30"/>
    <p:sldId id="317"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Lst>
  <p:sldSz cx="9906000" cy="6858000" type="A4"/>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p:scale>
          <a:sx n="90" d="100"/>
          <a:sy n="90" d="100"/>
        </p:scale>
        <p:origin x="-294" y="-294"/>
      </p:cViewPr>
      <p:guideLst>
        <p:guide orient="horz" pos="2160"/>
        <p:guide pos="312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57212" y="5349905"/>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412750" y="4853414"/>
            <a:ext cx="916305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12750" y="3886200"/>
            <a:ext cx="916305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87BD75CF-58EC-49B9-AFA1-A4EE45B19F16}" type="datetimeFigureOut">
              <a:rPr lang="ru-RU" smtClean="0"/>
              <a:pPr/>
              <a:t>16.02.2022</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915400" y="6473952"/>
            <a:ext cx="822198" cy="246888"/>
          </a:xfrm>
        </p:spPr>
        <p:txBody>
          <a:bodyPr/>
          <a:lstStyle/>
          <a:p>
            <a:fld id="{FB980EB4-0228-4EC0-9343-261C6D0800B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7BD75CF-58EC-49B9-AFA1-A4EE45B19F16}" type="datetimeFigureOut">
              <a:rPr lang="ru-RU" smtClean="0"/>
              <a:pPr/>
              <a:t>16.02.2022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B980EB4-0228-4EC0-9343-261C6D0800B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29500" y="549279"/>
            <a:ext cx="19812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95300" y="549279"/>
            <a:ext cx="67691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7BD75CF-58EC-49B9-AFA1-A4EE45B19F16}" type="datetimeFigureOut">
              <a:rPr lang="ru-RU" smtClean="0"/>
              <a:pPr/>
              <a:t>16.02.2022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B980EB4-0228-4EC0-9343-261C6D0800B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87BD75CF-58EC-49B9-AFA1-A4EE45B19F16}" type="datetimeFigureOut">
              <a:rPr lang="ru-RU" smtClean="0"/>
              <a:pPr/>
              <a:t>16.02.2022</a:t>
            </a:fld>
            <a:endParaRPr lang="ru-RU"/>
          </a:p>
        </p:txBody>
      </p:sp>
      <p:sp>
        <p:nvSpPr>
          <p:cNvPr id="19" name="Нижний колонтитул 18"/>
          <p:cNvSpPr>
            <a:spLocks noGrp="1"/>
          </p:cNvSpPr>
          <p:nvPr>
            <p:ph type="ftr" sz="quarter" idx="11"/>
          </p:nvPr>
        </p:nvSpPr>
        <p:spPr>
          <a:xfrm>
            <a:off x="3879850" y="76203"/>
            <a:ext cx="3136900" cy="288925"/>
          </a:xfrm>
        </p:spPr>
        <p:txBody>
          <a:bodyPr/>
          <a:lstStyle/>
          <a:p>
            <a:endParaRPr lang="ru-RU"/>
          </a:p>
        </p:txBody>
      </p:sp>
      <p:sp>
        <p:nvSpPr>
          <p:cNvPr id="16" name="Номер слайда 15"/>
          <p:cNvSpPr>
            <a:spLocks noGrp="1"/>
          </p:cNvSpPr>
          <p:nvPr>
            <p:ph type="sldNum" sz="quarter" idx="12"/>
          </p:nvPr>
        </p:nvSpPr>
        <p:spPr>
          <a:xfrm>
            <a:off x="8915400" y="6473952"/>
            <a:ext cx="822198" cy="246888"/>
          </a:xfrm>
        </p:spPr>
        <p:txBody>
          <a:bodyPr/>
          <a:lstStyle/>
          <a:p>
            <a:fld id="{FB980EB4-0228-4EC0-9343-261C6D0800B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57212" y="3444904"/>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412750" y="1676401"/>
            <a:ext cx="916305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87BD75CF-58EC-49B9-AFA1-A4EE45B19F16}" type="datetimeFigureOut">
              <a:rPr lang="ru-RU" smtClean="0"/>
              <a:pPr/>
              <a:t>16.02.2022</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FB980EB4-0228-4EC0-9343-261C6D0800B0}" type="slidenum">
              <a:rPr lang="ru-RU" smtClean="0"/>
              <a:pPr/>
              <a:t>‹#›</a:t>
            </a:fld>
            <a:endParaRPr lang="ru-RU"/>
          </a:p>
        </p:txBody>
      </p:sp>
      <p:sp>
        <p:nvSpPr>
          <p:cNvPr id="8" name="Заголовок 7"/>
          <p:cNvSpPr>
            <a:spLocks noGrp="1"/>
          </p:cNvSpPr>
          <p:nvPr>
            <p:ph type="title"/>
          </p:nvPr>
        </p:nvSpPr>
        <p:spPr>
          <a:xfrm>
            <a:off x="195514" y="2947087"/>
            <a:ext cx="94107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26898" y="457200"/>
            <a:ext cx="94107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30200" y="1600200"/>
            <a:ext cx="454025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5035550" y="1600200"/>
            <a:ext cx="470535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87BD75CF-58EC-49B9-AFA1-A4EE45B19F16}" type="datetimeFigureOut">
              <a:rPr lang="ru-RU" smtClean="0"/>
              <a:pPr/>
              <a:t>16.02.2022</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FB980EB4-0228-4EC0-9343-261C6D0800B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30200" y="5410200"/>
            <a:ext cx="932815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304899" y="666750"/>
            <a:ext cx="4648102"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5032111" y="666750"/>
            <a:ext cx="464992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304899" y="1316040"/>
            <a:ext cx="4648102"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5036125" y="1316040"/>
            <a:ext cx="4645914"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87BD75CF-58EC-49B9-AFA1-A4EE45B19F16}" type="datetimeFigureOut">
              <a:rPr lang="ru-RU" smtClean="0"/>
              <a:pPr/>
              <a:t>16.02.2022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915400" y="6477000"/>
            <a:ext cx="825500" cy="246888"/>
          </a:xfrm>
        </p:spPr>
        <p:txBody>
          <a:bodyPr/>
          <a:lstStyle/>
          <a:p>
            <a:fld id="{FB980EB4-0228-4EC0-9343-261C6D0800B0}" type="slidenum">
              <a:rPr lang="ru-RU" smtClean="0"/>
              <a:pPr/>
              <a:t>‹#›</a:t>
            </a:fld>
            <a:endParaRPr lang="ru-RU"/>
          </a:p>
        </p:txBody>
      </p:sp>
      <p:sp>
        <p:nvSpPr>
          <p:cNvPr id="11" name="Прямая соединительная линия 10"/>
          <p:cNvSpPr>
            <a:spLocks noChangeShapeType="1"/>
          </p:cNvSpPr>
          <p:nvPr/>
        </p:nvSpPr>
        <p:spPr bwMode="auto">
          <a:xfrm>
            <a:off x="557212" y="6019803"/>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26898" y="457200"/>
            <a:ext cx="94107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87BD75CF-58EC-49B9-AFA1-A4EE45B19F16}" type="datetimeFigureOut">
              <a:rPr lang="ru-RU" smtClean="0"/>
              <a:pPr/>
              <a:t>16.02.2022</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B980EB4-0228-4EC0-9343-261C6D0800B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87BD75CF-58EC-49B9-AFA1-A4EE45B19F16}" type="datetimeFigureOut">
              <a:rPr lang="ru-RU" smtClean="0"/>
              <a:pPr/>
              <a:t>16.02.2022</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B980EB4-0228-4EC0-9343-261C6D0800B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57212" y="5849120"/>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95300" y="5486400"/>
            <a:ext cx="916305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95301" y="609600"/>
            <a:ext cx="3259006"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872971" y="609600"/>
            <a:ext cx="578538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87BD75CF-58EC-49B9-AFA1-A4EE45B19F16}" type="datetimeFigureOut">
              <a:rPr lang="ru-RU" smtClean="0"/>
              <a:pPr/>
              <a:t>16.02.2022</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B980EB4-0228-4EC0-9343-261C6D0800B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797300" y="616634"/>
            <a:ext cx="54483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87BD75CF-58EC-49B9-AFA1-A4EE45B19F16}" type="datetimeFigureOut">
              <a:rPr lang="ru-RU" smtClean="0"/>
              <a:pPr/>
              <a:t>16.02.2022</a:t>
            </a:fld>
            <a:endParaRPr lang="ru-RU"/>
          </a:p>
        </p:txBody>
      </p:sp>
      <p:sp>
        <p:nvSpPr>
          <p:cNvPr id="5" name="Нижний колонтитул 4"/>
          <p:cNvSpPr>
            <a:spLocks noGrp="1"/>
          </p:cNvSpPr>
          <p:nvPr>
            <p:ph type="ftr" sz="quarter" idx="11"/>
          </p:nvPr>
        </p:nvSpPr>
        <p:spPr/>
        <p:txBody>
          <a:bodyPr/>
          <a:lstStyle/>
          <a:p>
            <a:endParaRPr lang="en-US" dirty="0"/>
          </a:p>
        </p:txBody>
      </p:sp>
      <p:sp>
        <p:nvSpPr>
          <p:cNvPr id="31" name="Номер слайда 30"/>
          <p:cNvSpPr>
            <a:spLocks noGrp="1"/>
          </p:cNvSpPr>
          <p:nvPr>
            <p:ph type="sldNum" sz="quarter" idx="12"/>
          </p:nvPr>
        </p:nvSpPr>
        <p:spPr/>
        <p:txBody>
          <a:bodyPr/>
          <a:lstStyle/>
          <a:p>
            <a:fld id="{FB980EB4-0228-4EC0-9343-261C6D0800B0}" type="slidenum">
              <a:rPr lang="ru-RU" smtClean="0"/>
              <a:pPr/>
              <a:t>‹#›</a:t>
            </a:fld>
            <a:endParaRPr lang="ru-RU"/>
          </a:p>
        </p:txBody>
      </p:sp>
      <p:sp>
        <p:nvSpPr>
          <p:cNvPr id="17" name="Заголовок 16"/>
          <p:cNvSpPr>
            <a:spLocks noGrp="1"/>
          </p:cNvSpPr>
          <p:nvPr>
            <p:ph type="title"/>
          </p:nvPr>
        </p:nvSpPr>
        <p:spPr>
          <a:xfrm>
            <a:off x="412750" y="4993760"/>
            <a:ext cx="635635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412750" y="5533218"/>
            <a:ext cx="635635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57212" y="1050901"/>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30200" y="1554165"/>
            <a:ext cx="94107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7016750" y="76203"/>
            <a:ext cx="2724150" cy="288925"/>
          </a:xfrm>
          <a:prstGeom prst="rect">
            <a:avLst/>
          </a:prstGeom>
        </p:spPr>
        <p:txBody>
          <a:bodyPr vert="horz"/>
          <a:lstStyle>
            <a:lvl1pPr algn="l" eaLnBrk="1" latinLnBrk="0" hangingPunct="1">
              <a:defRPr kumimoji="0" sz="1200">
                <a:solidFill>
                  <a:schemeClr val="accent1">
                    <a:shade val="75000"/>
                  </a:schemeClr>
                </a:solidFill>
              </a:defRPr>
            </a:lvl1pPr>
          </a:lstStyle>
          <a:p>
            <a:fld id="{87BD75CF-58EC-49B9-AFA1-A4EE45B19F16}" type="datetimeFigureOut">
              <a:rPr lang="ru-RU" smtClean="0"/>
              <a:pPr/>
              <a:t>16.02.2022</a:t>
            </a:fld>
            <a:endParaRPr lang="ru-RU"/>
          </a:p>
        </p:txBody>
      </p:sp>
      <p:sp>
        <p:nvSpPr>
          <p:cNvPr id="28" name="Нижний колонтитул 27"/>
          <p:cNvSpPr>
            <a:spLocks noGrp="1"/>
          </p:cNvSpPr>
          <p:nvPr>
            <p:ph type="ftr" sz="quarter" idx="3"/>
          </p:nvPr>
        </p:nvSpPr>
        <p:spPr>
          <a:xfrm>
            <a:off x="3384550" y="76203"/>
            <a:ext cx="36322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915400" y="6477002"/>
            <a:ext cx="825500" cy="244475"/>
          </a:xfrm>
          <a:prstGeom prst="rect">
            <a:avLst/>
          </a:prstGeom>
        </p:spPr>
        <p:txBody>
          <a:bodyPr vert="horz"/>
          <a:lstStyle>
            <a:lvl1pPr algn="r" eaLnBrk="1" latinLnBrk="0" hangingPunct="1">
              <a:defRPr kumimoji="0" sz="1200">
                <a:solidFill>
                  <a:schemeClr val="accent1">
                    <a:shade val="75000"/>
                  </a:schemeClr>
                </a:solidFill>
              </a:defRPr>
            </a:lvl1pPr>
          </a:lstStyle>
          <a:p>
            <a:fld id="{FB980EB4-0228-4EC0-9343-261C6D0800B0}" type="slidenum">
              <a:rPr lang="ru-RU" smtClean="0"/>
              <a:pPr/>
              <a:t>‹#›</a:t>
            </a:fld>
            <a:endParaRPr lang="ru-RU"/>
          </a:p>
        </p:txBody>
      </p:sp>
      <p:sp>
        <p:nvSpPr>
          <p:cNvPr id="10" name="Заголовок 9"/>
          <p:cNvSpPr>
            <a:spLocks noGrp="1"/>
          </p:cNvSpPr>
          <p:nvPr>
            <p:ph type="title"/>
          </p:nvPr>
        </p:nvSpPr>
        <p:spPr>
          <a:xfrm>
            <a:off x="330200" y="457200"/>
            <a:ext cx="94107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57212" y="1050901"/>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57212" y="1057989"/>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97006" y="436317"/>
            <a:ext cx="7143155" cy="2090057"/>
          </a:xfrm>
        </p:spPr>
        <p:txBody>
          <a:bodyPr>
            <a:normAutofit fontScale="90000"/>
          </a:bodyPr>
          <a:lstStyle/>
          <a:p>
            <a:r>
              <a:rPr lang="ru-RU" sz="5400" b="1" i="1" dirty="0" smtClean="0">
                <a:solidFill>
                  <a:srgbClr val="FF0000"/>
                </a:solidFill>
              </a:rPr>
              <a:t>Задание 1 и 2 ЕГЭ по русскому языку 2022</a:t>
            </a:r>
            <a:endParaRPr lang="ru-RU" sz="5400" b="1" i="1" dirty="0">
              <a:solidFill>
                <a:srgbClr val="FF0000"/>
              </a:solidFill>
            </a:endParaRPr>
          </a:p>
        </p:txBody>
      </p:sp>
      <p:sp>
        <p:nvSpPr>
          <p:cNvPr id="3" name="Подзаголовок 2"/>
          <p:cNvSpPr>
            <a:spLocks noGrp="1"/>
          </p:cNvSpPr>
          <p:nvPr>
            <p:ph type="subTitle" idx="1"/>
          </p:nvPr>
        </p:nvSpPr>
        <p:spPr>
          <a:xfrm>
            <a:off x="1254643" y="2083980"/>
            <a:ext cx="8133906" cy="3565705"/>
          </a:xfrm>
        </p:spPr>
        <p:txBody>
          <a:bodyPr>
            <a:normAutofit/>
          </a:bodyPr>
          <a:lstStyle/>
          <a:p>
            <a:endParaRPr lang="ru-RU" b="1" i="1" kern="18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endParaRPr>
          </a:p>
          <a:p>
            <a:r>
              <a:rPr lang="ru-RU" b="1" i="1" kern="18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Стилистический анализ текста</a:t>
            </a:r>
          </a:p>
          <a:p>
            <a:r>
              <a:rPr lang="ru-RU" b="1" i="1" kern="18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Теория и практика</a:t>
            </a:r>
            <a:endParaRPr lang="ru-RU" b="1" kern="18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endParaRPr>
          </a:p>
          <a:p>
            <a:r>
              <a:rPr lang="ru-RU" b="1" i="1" kern="18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Средства связи предложений в тексте</a:t>
            </a:r>
          </a:p>
          <a:p>
            <a:r>
              <a:rPr lang="ru-RU" dirty="0" smtClean="0"/>
              <a:t>                                                                    </a:t>
            </a:r>
          </a:p>
          <a:p>
            <a:pPr marL="3678238"/>
            <a:r>
              <a:rPr lang="ru-RU" b="1" dirty="0" smtClean="0"/>
              <a:t>учитель русского языка и литературы </a:t>
            </a:r>
          </a:p>
          <a:p>
            <a:pPr marL="3678238"/>
            <a:r>
              <a:rPr lang="ru-RU" b="1" dirty="0" smtClean="0"/>
              <a:t>МБОУ СОШ №12 </a:t>
            </a:r>
            <a:r>
              <a:rPr lang="ru-RU" b="1" dirty="0" err="1" smtClean="0"/>
              <a:t>Гненик</a:t>
            </a:r>
            <a:r>
              <a:rPr lang="ru-RU" b="1" dirty="0" smtClean="0"/>
              <a:t> Е.В.</a:t>
            </a:r>
            <a:endParaRPr lang="ru-RU" b="1" dirty="0"/>
          </a:p>
        </p:txBody>
      </p:sp>
      <p:pic>
        <p:nvPicPr>
          <p:cNvPr id="4" name="Рисунок 3"/>
          <p:cNvPicPr/>
          <p:nvPr/>
        </p:nvPicPr>
        <p:blipFill>
          <a:blip r:embed="rId2"/>
          <a:srcRect/>
          <a:stretch>
            <a:fillRect/>
          </a:stretch>
        </p:blipFill>
        <p:spPr bwMode="auto">
          <a:xfrm>
            <a:off x="1246810" y="4210996"/>
            <a:ext cx="2480922" cy="2241071"/>
          </a:xfrm>
          <a:prstGeom prst="rect">
            <a:avLst/>
          </a:prstGeom>
          <a:ln>
            <a:noFill/>
          </a:ln>
          <a:effectLst>
            <a:softEdge rad="112500"/>
          </a:effectLst>
        </p:spPr>
      </p:pic>
    </p:spTree>
    <p:extLst>
      <p:ext uri="{BB962C8B-B14F-4D97-AF65-F5344CB8AC3E}">
        <p14:creationId xmlns="" xmlns:p14="http://schemas.microsoft.com/office/powerpoint/2010/main" val="14211416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6652" y="327991"/>
            <a:ext cx="8704275" cy="6247864"/>
          </a:xfrm>
          <a:prstGeom prst="rect">
            <a:avLst/>
          </a:prstGeom>
        </p:spPr>
        <p:txBody>
          <a:bodyPr wrap="square">
            <a:spAutoFit/>
          </a:bodyPr>
          <a:lstStyle/>
          <a:p>
            <a:r>
              <a:rPr lang="ru-RU" sz="2000" b="1" dirty="0">
                <a:solidFill>
                  <a:srgbClr val="FF0000"/>
                </a:solidFill>
                <a:latin typeface="Arial" panose="020B0604020202020204" pitchFamily="34" charset="0"/>
                <a:ea typeface="Times New Roman" panose="02020603050405020304" pitchFamily="18" charset="0"/>
              </a:rPr>
              <a:t>Адресат</a:t>
            </a:r>
            <a:r>
              <a:rPr lang="ru-RU" sz="2000" b="1" dirty="0">
                <a:solidFill>
                  <a:srgbClr val="444444"/>
                </a:solidFill>
                <a:latin typeface="Arial" panose="020B0604020202020204" pitchFamily="34" charset="0"/>
                <a:ea typeface="Times New Roman" panose="02020603050405020304" pitchFamily="18" charset="0"/>
              </a:rPr>
              <a:t>:</a:t>
            </a:r>
            <a:r>
              <a:rPr lang="ru-RU" sz="2000" dirty="0">
                <a:solidFill>
                  <a:srgbClr val="444444"/>
                </a:solidFill>
                <a:latin typeface="Arial" panose="020B0604020202020204" pitchFamily="34" charset="0"/>
                <a:ea typeface="Times New Roman" panose="02020603050405020304" pitchFamily="18" charset="0"/>
              </a:rPr>
              <a:t> ученые, будущие специалисты, ученики; любой человек, интересующийся наукой.</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Автор:</a:t>
            </a:r>
            <a:r>
              <a:rPr lang="ru-RU" sz="2000" dirty="0">
                <a:solidFill>
                  <a:srgbClr val="444444"/>
                </a:solidFill>
                <a:latin typeface="Arial" panose="020B0604020202020204" pitchFamily="34" charset="0"/>
                <a:ea typeface="Times New Roman" panose="02020603050405020304" pitchFamily="18" charset="0"/>
              </a:rPr>
              <a:t> ученые и специалисты в своей области.</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Форма речи:</a:t>
            </a:r>
            <a:r>
              <a:rPr lang="ru-RU" sz="2000" dirty="0">
                <a:solidFill>
                  <a:srgbClr val="FF0000"/>
                </a:solidFill>
                <a:latin typeface="Arial" panose="020B0604020202020204" pitchFamily="34" charset="0"/>
                <a:ea typeface="Times New Roman" panose="02020603050405020304" pitchFamily="18" charset="0"/>
              </a:rPr>
              <a:t> </a:t>
            </a:r>
            <a:r>
              <a:rPr lang="ru-RU" sz="2000" dirty="0">
                <a:solidFill>
                  <a:srgbClr val="444444"/>
                </a:solidFill>
                <a:latin typeface="Arial" panose="020B0604020202020204" pitchFamily="34" charset="0"/>
                <a:ea typeface="Times New Roman" panose="02020603050405020304" pitchFamily="18" charset="0"/>
              </a:rPr>
              <a:t>научный стиль относится к письменно-книжному типу речи, хотя может проявляться и в устной форме в виде докладов, лекций и пр. Устная форма является здесь вторичной, потому что для научной речи характерна предварительная продуманность, подготовленность и тщательность ее оформления.</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Вид речи:</a:t>
            </a:r>
            <a:r>
              <a:rPr lang="ru-RU" sz="2000" dirty="0">
                <a:solidFill>
                  <a:srgbClr val="444444"/>
                </a:solidFill>
                <a:latin typeface="Arial" panose="020B0604020202020204" pitchFamily="34" charset="0"/>
                <a:ea typeface="Times New Roman" panose="02020603050405020304" pitchFamily="18" charset="0"/>
              </a:rPr>
              <a:t> преимущественно монологический характер</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Тип речи:</a:t>
            </a:r>
            <a:r>
              <a:rPr lang="ru-RU" sz="2000" dirty="0">
                <a:solidFill>
                  <a:srgbClr val="FF0000"/>
                </a:solidFill>
                <a:latin typeface="Arial" panose="020B0604020202020204" pitchFamily="34" charset="0"/>
                <a:ea typeface="Times New Roman" panose="02020603050405020304" pitchFamily="18" charset="0"/>
              </a:rPr>
              <a:t> </a:t>
            </a:r>
            <a:r>
              <a:rPr lang="ru-RU" sz="2000" dirty="0">
                <a:solidFill>
                  <a:srgbClr val="444444"/>
                </a:solidFill>
                <a:latin typeface="Arial" panose="020B0604020202020204" pitchFamily="34" charset="0"/>
                <a:ea typeface="Times New Roman" panose="02020603050405020304" pitchFamily="18" charset="0"/>
              </a:rPr>
              <a:t>может быть представлен любым типом речи (повествованием, рассуждением, описанием)</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Стилевые черты:</a:t>
            </a:r>
            <a:r>
              <a:rPr lang="ru-RU" sz="2000" dirty="0">
                <a:solidFill>
                  <a:srgbClr val="444444"/>
                </a:solidFill>
                <a:latin typeface="Arial" panose="020B0604020202020204" pitchFamily="34" charset="0"/>
                <a:ea typeface="Times New Roman" panose="02020603050405020304" pitchFamily="18" charset="0"/>
              </a:rPr>
              <a:t> отвлеченность, обобщенность, подчеркнутая логичность, точность, сухость, строгость, логическая последовательность изложения, сжатость, однозначность выражения, информативность, объективность, доказательность</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Жанры научного стиля:</a:t>
            </a:r>
            <a:r>
              <a:rPr lang="ru-RU" sz="2000" dirty="0">
                <a:solidFill>
                  <a:srgbClr val="444444"/>
                </a:solidFill>
                <a:latin typeface="Arial" panose="020B0604020202020204" pitchFamily="34" charset="0"/>
                <a:ea typeface="Times New Roman" panose="02020603050405020304" pitchFamily="18" charset="0"/>
              </a:rPr>
              <a:t> диссертация, монография, научная статья, тезисы, лекция, доклад, учебник, реферат, аннотация, документация, каталог, справочник, инструкция, рецензия, научный обзор, очерк, научно-популярная книга и др.</a:t>
            </a:r>
            <a:br>
              <a:rPr lang="ru-RU" sz="2000" dirty="0">
                <a:solidFill>
                  <a:srgbClr val="444444"/>
                </a:solidFill>
                <a:latin typeface="Arial" panose="020B0604020202020204" pitchFamily="34" charset="0"/>
                <a:ea typeface="Times New Roman" panose="02020603050405020304" pitchFamily="18" charset="0"/>
              </a:rPr>
            </a:br>
            <a:endParaRPr lang="ru-RU" sz="2000" dirty="0"/>
          </a:p>
        </p:txBody>
      </p:sp>
    </p:spTree>
    <p:extLst>
      <p:ext uri="{BB962C8B-B14F-4D97-AF65-F5344CB8AC3E}">
        <p14:creationId xmlns="" xmlns:p14="http://schemas.microsoft.com/office/powerpoint/2010/main" val="28682301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6652" y="327991"/>
            <a:ext cx="8704275" cy="6001643"/>
          </a:xfrm>
          <a:prstGeom prst="rect">
            <a:avLst/>
          </a:prstGeom>
        </p:spPr>
        <p:txBody>
          <a:bodyPr wrap="square">
            <a:spAutoFit/>
          </a:bodyPr>
          <a:lstStyle/>
          <a:p>
            <a:r>
              <a:rPr lang="ru-RU" sz="2400" b="1" dirty="0" smtClean="0">
                <a:solidFill>
                  <a:srgbClr val="FF0000"/>
                </a:solidFill>
              </a:rPr>
              <a:t>Языковые особенности научного стиля речи</a:t>
            </a:r>
            <a:endParaRPr lang="ru-RU" sz="2400" dirty="0" smtClean="0">
              <a:solidFill>
                <a:srgbClr val="FF0000"/>
              </a:solidFill>
            </a:endParaRPr>
          </a:p>
          <a:p>
            <a:r>
              <a:rPr lang="ru-RU" sz="2400" b="1" dirty="0" smtClean="0">
                <a:solidFill>
                  <a:srgbClr val="FF0000"/>
                </a:solidFill>
              </a:rPr>
              <a:t>Морфологические:</a:t>
            </a:r>
            <a:endParaRPr lang="ru-RU" sz="2400" dirty="0" smtClean="0">
              <a:solidFill>
                <a:srgbClr val="FF0000"/>
              </a:solidFill>
            </a:endParaRPr>
          </a:p>
          <a:p>
            <a:r>
              <a:rPr lang="ru-RU" sz="2400" dirty="0" smtClean="0"/>
              <a:t>Преобладание существительных на – </a:t>
            </a:r>
            <a:r>
              <a:rPr lang="ru-RU" sz="2400" dirty="0" err="1" smtClean="0"/>
              <a:t>ние</a:t>
            </a:r>
            <a:r>
              <a:rPr lang="ru-RU" sz="2400" dirty="0" smtClean="0"/>
              <a:t>, -ость, -</a:t>
            </a:r>
            <a:r>
              <a:rPr lang="ru-RU" sz="2400" dirty="0" err="1" smtClean="0"/>
              <a:t>фикация</a:t>
            </a:r>
            <a:r>
              <a:rPr lang="ru-RU" sz="2400" dirty="0" smtClean="0"/>
              <a:t>;</a:t>
            </a:r>
          </a:p>
          <a:p>
            <a:r>
              <a:rPr lang="ru-RU" sz="2400" dirty="0" smtClean="0"/>
              <a:t>Употребление отглагольных существительных со значением действия;</a:t>
            </a:r>
          </a:p>
          <a:p>
            <a:r>
              <a:rPr lang="ru-RU" sz="2400" dirty="0" smtClean="0"/>
              <a:t>Полное отсутствие формы 1-го и 2-го лица единственного числа глаголов и местоимений;</a:t>
            </a:r>
          </a:p>
          <a:p>
            <a:r>
              <a:rPr lang="ru-RU" sz="2400" dirty="0" smtClean="0"/>
              <a:t>Использование союзов, предлогов и  предложных сочетаний с существительными: в связи с…, в зависимости от…по причине;</a:t>
            </a:r>
          </a:p>
          <a:p>
            <a:r>
              <a:rPr lang="ru-RU" sz="2400" dirty="0" smtClean="0"/>
              <a:t>Использование причастных и деепричастных оборотов.</a:t>
            </a:r>
          </a:p>
          <a:p>
            <a:r>
              <a:rPr lang="ru-RU" sz="2400" b="1" dirty="0" smtClean="0">
                <a:solidFill>
                  <a:srgbClr val="FF0000"/>
                </a:solidFill>
              </a:rPr>
              <a:t>Синтаксические:</a:t>
            </a:r>
            <a:endParaRPr lang="ru-RU" sz="2400" dirty="0" smtClean="0">
              <a:solidFill>
                <a:srgbClr val="FF0000"/>
              </a:solidFill>
            </a:endParaRPr>
          </a:p>
          <a:p>
            <a:r>
              <a:rPr lang="ru-RU" sz="2400" dirty="0" smtClean="0"/>
              <a:t>Преобладание сложных союзных предложений над бессоюзными;</a:t>
            </a:r>
          </a:p>
          <a:p>
            <a:r>
              <a:rPr lang="ru-RU" sz="2400" dirty="0" smtClean="0"/>
              <a:t>Употребление сложноподчинённых предложений с использованием союзов, указывающих на связь явлений;</a:t>
            </a:r>
          </a:p>
          <a:p>
            <a:r>
              <a:rPr lang="ru-RU" sz="2400" dirty="0" smtClean="0"/>
              <a:t>Отсутствие восклицательных предложений.</a:t>
            </a:r>
            <a:endParaRPr lang="ru-RU" sz="2400" dirty="0"/>
          </a:p>
        </p:txBody>
      </p:sp>
    </p:spTree>
    <p:extLst>
      <p:ext uri="{BB962C8B-B14F-4D97-AF65-F5344CB8AC3E}">
        <p14:creationId xmlns="" xmlns:p14="http://schemas.microsoft.com/office/powerpoint/2010/main" val="28682301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76904" y="223794"/>
            <a:ext cx="8763614" cy="6934591"/>
          </a:xfrm>
          <a:prstGeom prst="rect">
            <a:avLst/>
          </a:prstGeom>
        </p:spPr>
        <p:txBody>
          <a:bodyPr wrap="square">
            <a:spAutoFit/>
          </a:bodyPr>
          <a:lstStyle/>
          <a:p>
            <a:pPr>
              <a:lnSpc>
                <a:spcPct val="107000"/>
              </a:lnSpc>
              <a:spcAft>
                <a:spcPts val="800"/>
              </a:spcAft>
            </a:pPr>
            <a:r>
              <a:rPr lang="ru-RU" sz="2800" b="1" dirty="0" smtClean="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Официально-деловой стиль</a:t>
            </a:r>
            <a:endParaRPr lang="ru-RU" sz="20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r>
              <a:rPr lang="ru-RU" sz="2400" b="1" dirty="0">
                <a:solidFill>
                  <a:srgbClr val="FF0000"/>
                </a:solidFill>
                <a:latin typeface="Arial" panose="020B0604020202020204" pitchFamily="34" charset="0"/>
                <a:ea typeface="Times New Roman" panose="02020603050405020304" pitchFamily="18" charset="0"/>
              </a:rPr>
              <a:t>Официально-деловой стиль</a:t>
            </a:r>
            <a:r>
              <a:rPr lang="ru-RU" sz="2400" b="1" dirty="0">
                <a:solidFill>
                  <a:srgbClr val="444444"/>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 это стиль официального документального общения государства с государством, государства с гражданином и граждан между собой.</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Основные сферы использования:</a:t>
            </a:r>
            <a:r>
              <a:rPr lang="ru-RU" sz="2400" dirty="0">
                <a:solidFill>
                  <a:srgbClr val="444444"/>
                </a:solidFill>
                <a:latin typeface="Arial" panose="020B0604020202020204" pitchFamily="34" charset="0"/>
                <a:ea typeface="Times New Roman" panose="02020603050405020304" pitchFamily="18" charset="0"/>
              </a:rPr>
              <a:t> право (законодательство, делопроизводство, административно-правовая деятельность)</a:t>
            </a:r>
            <a:br>
              <a:rPr lang="ru-RU" sz="2400" dirty="0">
                <a:solidFill>
                  <a:srgbClr val="444444"/>
                </a:solidFill>
                <a:latin typeface="Arial" panose="020B0604020202020204" pitchFamily="34" charset="0"/>
                <a:ea typeface="Times New Roman" panose="02020603050405020304" pitchFamily="18" charset="0"/>
              </a:rPr>
            </a:br>
            <a:r>
              <a:rPr lang="ru-RU" sz="2400" dirty="0">
                <a:solidFill>
                  <a:srgbClr val="444444"/>
                </a:solidFill>
                <a:latin typeface="Arial" panose="020B0604020202020204" pitchFamily="34" charset="0"/>
                <a:ea typeface="Times New Roman" panose="02020603050405020304" pitchFamily="18" charset="0"/>
              </a:rPr>
              <a:t>Этот стиль обслуживает сферу отношений, возникающих между государственными органами, между организациями или внутри них, между организациями и частными лицами в процессе производственной, хозяйственной и юридической деятельности. Т.е. официально-деловой стиль удовлетворяет потребность общества в документальном оформлении разных актов государственной, общественной, политической, экономической жизни, деловых отношений между государством и организациями, а также между членами общества в официальной коммуникации.</a:t>
            </a:r>
            <a:br>
              <a:rPr lang="ru-RU" sz="2400" dirty="0">
                <a:solidFill>
                  <a:srgbClr val="444444"/>
                </a:solidFill>
                <a:latin typeface="Arial" panose="020B0604020202020204" pitchFamily="34" charset="0"/>
                <a:ea typeface="Times New Roman" panose="02020603050405020304" pitchFamily="18" charset="0"/>
              </a:rPr>
            </a:br>
            <a:endParaRPr lang="ru-RU" sz="2400" dirty="0"/>
          </a:p>
        </p:txBody>
      </p:sp>
    </p:spTree>
    <p:extLst>
      <p:ext uri="{BB962C8B-B14F-4D97-AF65-F5344CB8AC3E}">
        <p14:creationId xmlns="" xmlns:p14="http://schemas.microsoft.com/office/powerpoint/2010/main" val="22294211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42951" y="816079"/>
            <a:ext cx="8555908" cy="6001643"/>
          </a:xfrm>
          <a:prstGeom prst="rect">
            <a:avLst/>
          </a:prstGeom>
        </p:spPr>
        <p:txBody>
          <a:bodyPr wrap="square">
            <a:spAutoFit/>
          </a:bodyPr>
          <a:lstStyle/>
          <a:p>
            <a:r>
              <a:rPr lang="ru-RU" sz="2400" b="1" dirty="0">
                <a:solidFill>
                  <a:srgbClr val="FF0000"/>
                </a:solidFill>
                <a:latin typeface="Arial" panose="020B0604020202020204" pitchFamily="34" charset="0"/>
                <a:ea typeface="Times New Roman" panose="02020603050405020304" pitchFamily="18" charset="0"/>
              </a:rPr>
              <a:t>Цели и функции: </a:t>
            </a:r>
            <a:r>
              <a:rPr lang="ru-RU" sz="2400" dirty="0">
                <a:solidFill>
                  <a:srgbClr val="444444"/>
                </a:solidFill>
                <a:latin typeface="Arial" panose="020B0604020202020204" pitchFamily="34" charset="0"/>
                <a:ea typeface="Times New Roman" panose="02020603050405020304" pitchFamily="18" charset="0"/>
              </a:rPr>
              <a:t>информационная, предписывающая (предписания государства, органа, уполномоченного лица), констатирующая (констатация положения дел, состояния), регулирующая (отношения в обществе, действия и поведения людей, а также функционирование объединений и государственных органов), регламентирующая.</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Адресат:</a:t>
            </a:r>
            <a:r>
              <a:rPr lang="ru-RU" sz="2400" b="1" dirty="0">
                <a:solidFill>
                  <a:srgbClr val="444444"/>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государство, граждане государства, учреждения, служащие и др.</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Автор:</a:t>
            </a:r>
            <a:r>
              <a:rPr lang="ru-RU" sz="2400" dirty="0">
                <a:solidFill>
                  <a:srgbClr val="FF0000"/>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юрист, правовед, дипломат и просто гражданин.</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Форма речи:</a:t>
            </a:r>
            <a:r>
              <a:rPr lang="ru-RU" sz="2400" dirty="0">
                <a:solidFill>
                  <a:srgbClr val="FF0000"/>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основная форма – письменная, что связано с необходимостью документировать информацию, придавая ей правовую значимость с помощью особого построения служебных документов.</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Вид речи:</a:t>
            </a:r>
            <a:r>
              <a:rPr lang="ru-RU" sz="2400" dirty="0">
                <a:solidFill>
                  <a:srgbClr val="FF0000"/>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преимущественно монолог</a:t>
            </a:r>
            <a:br>
              <a:rPr lang="ru-RU" sz="2400" dirty="0">
                <a:solidFill>
                  <a:srgbClr val="444444"/>
                </a:solidFill>
                <a:latin typeface="Arial" panose="020B0604020202020204" pitchFamily="34" charset="0"/>
                <a:ea typeface="Times New Roman" panose="02020603050405020304" pitchFamily="18" charset="0"/>
              </a:rPr>
            </a:br>
            <a:endParaRPr lang="ru-RU" sz="2400" dirty="0"/>
          </a:p>
        </p:txBody>
      </p:sp>
    </p:spTree>
    <p:extLst>
      <p:ext uri="{BB962C8B-B14F-4D97-AF65-F5344CB8AC3E}">
        <p14:creationId xmlns="" xmlns:p14="http://schemas.microsoft.com/office/powerpoint/2010/main" val="36507584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3269" y="561295"/>
            <a:ext cx="8340212" cy="5632311"/>
          </a:xfrm>
          <a:prstGeom prst="rect">
            <a:avLst/>
          </a:prstGeom>
        </p:spPr>
        <p:txBody>
          <a:bodyPr wrap="square">
            <a:spAutoFit/>
          </a:bodyPr>
          <a:lstStyle/>
          <a:p>
            <a:r>
              <a:rPr lang="ru-RU" sz="2400" b="1" dirty="0">
                <a:solidFill>
                  <a:srgbClr val="FF0000"/>
                </a:solidFill>
                <a:latin typeface="Arial" panose="020B0604020202020204" pitchFamily="34" charset="0"/>
                <a:ea typeface="Times New Roman" panose="02020603050405020304" pitchFamily="18" charset="0"/>
              </a:rPr>
              <a:t>Тип речи</a:t>
            </a:r>
            <a:r>
              <a:rPr lang="ru-RU" sz="2400" b="1" dirty="0" smtClean="0">
                <a:solidFill>
                  <a:srgbClr val="FF0000"/>
                </a:solidFill>
                <a:latin typeface="Arial" panose="020B0604020202020204" pitchFamily="34" charset="0"/>
                <a:ea typeface="Times New Roman" panose="02020603050405020304" pitchFamily="18" charset="0"/>
              </a:rPr>
              <a:t>: </a:t>
            </a:r>
            <a:r>
              <a:rPr lang="ru-RU" sz="2400" dirty="0" smtClean="0">
                <a:solidFill>
                  <a:srgbClr val="444444"/>
                </a:solidFill>
                <a:latin typeface="Arial" panose="020B0604020202020204" pitchFamily="34" charset="0"/>
                <a:ea typeface="Times New Roman" panose="02020603050405020304" pitchFamily="18" charset="0"/>
              </a:rPr>
              <a:t>в </a:t>
            </a:r>
            <a:r>
              <a:rPr lang="ru-RU" sz="2400" dirty="0">
                <a:solidFill>
                  <a:srgbClr val="444444"/>
                </a:solidFill>
                <a:latin typeface="Arial" panose="020B0604020202020204" pitchFamily="34" charset="0"/>
                <a:ea typeface="Times New Roman" panose="02020603050405020304" pitchFamily="18" charset="0"/>
              </a:rPr>
              <a:t>официально-деловом стиле отсутствует анализ и аргументация (этот процесс предшествует составлению официально-деловых текстов), поэтому официально-деловому стилю свойствен особый способ изложения («инструктирование»). </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Стилевые черты:</a:t>
            </a:r>
            <a:r>
              <a:rPr lang="ru-RU" sz="2400" dirty="0">
                <a:solidFill>
                  <a:srgbClr val="FF0000"/>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объективность и безличность выражения; точность, не допускающая иных толкований; стереотипность; </a:t>
            </a:r>
            <a:r>
              <a:rPr lang="ru-RU" sz="2400" dirty="0" err="1">
                <a:solidFill>
                  <a:srgbClr val="444444"/>
                </a:solidFill>
                <a:latin typeface="Arial" panose="020B0604020202020204" pitchFamily="34" charset="0"/>
                <a:ea typeface="Times New Roman" panose="02020603050405020304" pitchFamily="18" charset="0"/>
              </a:rPr>
              <a:t>стандартизированность</a:t>
            </a:r>
            <a:r>
              <a:rPr lang="ru-RU" sz="2400" dirty="0">
                <a:solidFill>
                  <a:srgbClr val="444444"/>
                </a:solidFill>
                <a:latin typeface="Arial" panose="020B0604020202020204" pitchFamily="34" charset="0"/>
                <a:ea typeface="Times New Roman" panose="02020603050405020304" pitchFamily="18" charset="0"/>
              </a:rPr>
              <a:t> изложения; </a:t>
            </a:r>
            <a:r>
              <a:rPr lang="ru-RU" sz="2400" dirty="0" err="1">
                <a:solidFill>
                  <a:srgbClr val="444444"/>
                </a:solidFill>
                <a:latin typeface="Arial" panose="020B0604020202020204" pitchFamily="34" charset="0"/>
                <a:ea typeface="Times New Roman" panose="02020603050405020304" pitchFamily="18" charset="0"/>
              </a:rPr>
              <a:t>долженствующе-предписующий</a:t>
            </a:r>
            <a:r>
              <a:rPr lang="ru-RU" sz="2400" dirty="0">
                <a:solidFill>
                  <a:srgbClr val="444444"/>
                </a:solidFill>
                <a:latin typeface="Arial" panose="020B0604020202020204" pitchFamily="34" charset="0"/>
                <a:ea typeface="Times New Roman" panose="02020603050405020304" pitchFamily="18" charset="0"/>
              </a:rPr>
              <a:t> характер (императивность), сжатость и краткость, обобщенность, официальность, </a:t>
            </a:r>
            <a:r>
              <a:rPr lang="ru-RU" sz="2400" dirty="0" err="1" smtClean="0">
                <a:solidFill>
                  <a:srgbClr val="444444"/>
                </a:solidFill>
                <a:latin typeface="Arial" panose="020B0604020202020204" pitchFamily="34" charset="0"/>
                <a:ea typeface="Times New Roman" panose="02020603050405020304" pitchFamily="18" charset="0"/>
              </a:rPr>
              <a:t>безэмоциональность</a:t>
            </a:r>
            <a:r>
              <a:rPr lang="ru-RU" sz="2400" dirty="0">
                <a:solidFill>
                  <a:srgbClr val="444444"/>
                </a:solidFill>
                <a:latin typeface="Arial" panose="020B0604020202020204" pitchFamily="34" charset="0"/>
                <a:ea typeface="Times New Roman" panose="02020603050405020304" pitchFamily="18" charset="0"/>
              </a:rPr>
              <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Жанры</a:t>
            </a:r>
            <a:r>
              <a:rPr lang="ru-RU" sz="2400" dirty="0">
                <a:solidFill>
                  <a:srgbClr val="FF0000"/>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законы, указы, постановления, нормативные акты, документы, договоры, уставы, приказы, распоряжения, инструкции, служебные переписки, деловые бумаги, контракты и др.</a:t>
            </a:r>
            <a:endParaRPr lang="ru-RU" sz="2400" dirty="0"/>
          </a:p>
        </p:txBody>
      </p:sp>
    </p:spTree>
    <p:extLst>
      <p:ext uri="{BB962C8B-B14F-4D97-AF65-F5344CB8AC3E}">
        <p14:creationId xmlns="" xmlns:p14="http://schemas.microsoft.com/office/powerpoint/2010/main" val="42197636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98208" y="401806"/>
            <a:ext cx="8828564" cy="6001643"/>
          </a:xfrm>
          <a:prstGeom prst="rect">
            <a:avLst/>
          </a:prstGeom>
        </p:spPr>
        <p:txBody>
          <a:bodyPr wrap="square">
            <a:spAutoFit/>
          </a:bodyPr>
          <a:lstStyle/>
          <a:p>
            <a:r>
              <a:rPr lang="ru-RU" sz="2400" b="1" dirty="0" smtClean="0">
                <a:solidFill>
                  <a:srgbClr val="FF0000"/>
                </a:solidFill>
              </a:rPr>
              <a:t>Языковые особенности официально- делового  стиля речи</a:t>
            </a:r>
            <a:endParaRPr lang="ru-RU" sz="2400" dirty="0" smtClean="0">
              <a:solidFill>
                <a:srgbClr val="FF0000"/>
              </a:solidFill>
            </a:endParaRPr>
          </a:p>
          <a:p>
            <a:r>
              <a:rPr lang="ru-RU" sz="2400" b="1" dirty="0" smtClean="0">
                <a:solidFill>
                  <a:srgbClr val="FF0000"/>
                </a:solidFill>
              </a:rPr>
              <a:t>Морфологические:</a:t>
            </a:r>
            <a:endParaRPr lang="ru-RU" sz="2400" dirty="0" smtClean="0">
              <a:solidFill>
                <a:srgbClr val="FF0000"/>
              </a:solidFill>
            </a:endParaRPr>
          </a:p>
          <a:p>
            <a:r>
              <a:rPr lang="ru-RU" sz="2400" dirty="0" smtClean="0"/>
              <a:t>Высокая частотность отглагольных существительных;</a:t>
            </a:r>
          </a:p>
          <a:p>
            <a:r>
              <a:rPr lang="ru-RU" sz="2400" dirty="0" smtClean="0"/>
              <a:t>Высокая частотность отымённых предлогов: согласно, ввиду, в части, во избежание;</a:t>
            </a:r>
          </a:p>
          <a:p>
            <a:r>
              <a:rPr lang="ru-RU" sz="2400" dirty="0" smtClean="0"/>
              <a:t>Частое употребление неопределённой формы глагола;</a:t>
            </a:r>
          </a:p>
          <a:p>
            <a:r>
              <a:rPr lang="ru-RU" sz="2400" dirty="0" smtClean="0"/>
              <a:t>Нет местоимений 1-го и 2-го лица.</a:t>
            </a:r>
          </a:p>
          <a:p>
            <a:r>
              <a:rPr lang="ru-RU" sz="2400" b="1" dirty="0" smtClean="0">
                <a:solidFill>
                  <a:srgbClr val="FF0000"/>
                </a:solidFill>
              </a:rPr>
              <a:t>Синтаксические:</a:t>
            </a:r>
            <a:endParaRPr lang="ru-RU" sz="2400" dirty="0" smtClean="0">
              <a:solidFill>
                <a:srgbClr val="FF0000"/>
              </a:solidFill>
            </a:endParaRPr>
          </a:p>
          <a:p>
            <a:r>
              <a:rPr lang="ru-RU" sz="2400" dirty="0" smtClean="0"/>
              <a:t>Осложнение простого предложения обособленными оборотами, уточняющими оборотами, однородными членами;</a:t>
            </a:r>
          </a:p>
          <a:p>
            <a:r>
              <a:rPr lang="ru-RU" sz="2400" dirty="0" smtClean="0"/>
              <a:t>Наличие большого количества страдательных, неопределённо-личных, безличных конструкций;</a:t>
            </a:r>
          </a:p>
          <a:p>
            <a:r>
              <a:rPr lang="ru-RU" sz="2400" dirty="0" smtClean="0"/>
              <a:t>Отсутствие восклицательных, вопросительных предложений;</a:t>
            </a:r>
          </a:p>
          <a:p>
            <a:r>
              <a:rPr lang="ru-RU" sz="2400" dirty="0" smtClean="0"/>
              <a:t> Чёткое членение текста на смысловые блоки, обычно с использованием подзаголовков и цифрового оформления пунктов</a:t>
            </a:r>
            <a:endParaRPr lang="ru-RU" sz="2400" dirty="0"/>
          </a:p>
        </p:txBody>
      </p:sp>
    </p:spTree>
    <p:extLst>
      <p:ext uri="{BB962C8B-B14F-4D97-AF65-F5344CB8AC3E}">
        <p14:creationId xmlns="" xmlns:p14="http://schemas.microsoft.com/office/powerpoint/2010/main" val="42197636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44431" y="636425"/>
            <a:ext cx="8324235" cy="5734262"/>
          </a:xfrm>
          <a:prstGeom prst="rect">
            <a:avLst/>
          </a:prstGeom>
        </p:spPr>
        <p:txBody>
          <a:bodyPr wrap="square">
            <a:spAutoFit/>
          </a:bodyPr>
          <a:lstStyle/>
          <a:p>
            <a:pPr>
              <a:lnSpc>
                <a:spcPct val="107000"/>
              </a:lnSpc>
              <a:spcAft>
                <a:spcPts val="800"/>
              </a:spcAft>
            </a:pPr>
            <a:r>
              <a:rPr lang="ru-RU" sz="2800" b="1" dirty="0" smtClean="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Разговорный стиль</a:t>
            </a:r>
            <a:endParaRPr lang="ru-RU" sz="20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r>
              <a:rPr lang="ru-RU" sz="2400" b="1" dirty="0">
                <a:solidFill>
                  <a:srgbClr val="FF0000"/>
                </a:solidFill>
                <a:latin typeface="Arial" panose="020B0604020202020204" pitchFamily="34" charset="0"/>
                <a:ea typeface="Times New Roman" panose="02020603050405020304" pitchFamily="18" charset="0"/>
              </a:rPr>
              <a:t>Разговорный стиль</a:t>
            </a:r>
            <a:r>
              <a:rPr lang="ru-RU" sz="2400" dirty="0">
                <a:solidFill>
                  <a:srgbClr val="444444"/>
                </a:solidFill>
                <a:latin typeface="Arial" panose="020B0604020202020204" pitchFamily="34" charset="0"/>
                <a:ea typeface="Times New Roman" panose="02020603050405020304" pitchFamily="18" charset="0"/>
              </a:rPr>
              <a:t> – это неофициальная речь в условиях непосредственного общения, заранее неподготовленная, диалогическая, устная.</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Устная речь</a:t>
            </a:r>
            <a:r>
              <a:rPr lang="ru-RU" sz="2400" dirty="0">
                <a:solidFill>
                  <a:srgbClr val="444444"/>
                </a:solidFill>
                <a:latin typeface="Arial" panose="020B0604020202020204" pitchFamily="34" charset="0"/>
                <a:ea typeface="Times New Roman" panose="02020603050405020304" pitchFamily="18" charset="0"/>
              </a:rPr>
              <a:t> – неподготовленная диалогическая речь в условиях свободного общения ее участников.</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Сфера использования:</a:t>
            </a:r>
            <a:r>
              <a:rPr lang="ru-RU" sz="2400" dirty="0">
                <a:solidFill>
                  <a:srgbClr val="FF0000"/>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бытовая и деловая сфера общения.</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Цели и функции:</a:t>
            </a:r>
            <a:r>
              <a:rPr lang="ru-RU" sz="2400" dirty="0">
                <a:solidFill>
                  <a:srgbClr val="FF0000"/>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общение, обмен впечатлениями, информацией.</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Форма речи:</a:t>
            </a:r>
            <a:r>
              <a:rPr lang="ru-RU" sz="2400" dirty="0">
                <a:solidFill>
                  <a:srgbClr val="444444"/>
                </a:solidFill>
                <a:latin typeface="Arial" panose="020B0604020202020204" pitchFamily="34" charset="0"/>
                <a:ea typeface="Times New Roman" panose="02020603050405020304" pitchFamily="18" charset="0"/>
              </a:rPr>
              <a:t> разговорный стиль находит свое выражение как в письменной форме (реплики персонажей в пьесах, записи в дневниках, тексты писем на обиходные темы), так и в устной (чаще в устной).</a:t>
            </a:r>
            <a:br>
              <a:rPr lang="ru-RU" sz="2400" dirty="0">
                <a:solidFill>
                  <a:srgbClr val="444444"/>
                </a:solidFill>
                <a:latin typeface="Arial" panose="020B0604020202020204" pitchFamily="34" charset="0"/>
                <a:ea typeface="Times New Roman" panose="02020603050405020304" pitchFamily="18" charset="0"/>
              </a:rPr>
            </a:br>
            <a:endParaRPr lang="ru-RU" dirty="0"/>
          </a:p>
        </p:txBody>
      </p:sp>
    </p:spTree>
    <p:extLst>
      <p:ext uri="{BB962C8B-B14F-4D97-AF65-F5344CB8AC3E}">
        <p14:creationId xmlns="" xmlns:p14="http://schemas.microsoft.com/office/powerpoint/2010/main" val="2366783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63064" y="884905"/>
            <a:ext cx="8619817" cy="4893647"/>
          </a:xfrm>
          <a:prstGeom prst="rect">
            <a:avLst/>
          </a:prstGeom>
        </p:spPr>
        <p:txBody>
          <a:bodyPr wrap="square">
            <a:spAutoFit/>
          </a:bodyPr>
          <a:lstStyle/>
          <a:p>
            <a:r>
              <a:rPr lang="ru-RU" sz="2400" b="1" dirty="0">
                <a:solidFill>
                  <a:srgbClr val="FF0000"/>
                </a:solidFill>
                <a:latin typeface="Arial" panose="020B0604020202020204" pitchFamily="34" charset="0"/>
                <a:ea typeface="Times New Roman" panose="02020603050405020304" pitchFamily="18" charset="0"/>
              </a:rPr>
              <a:t>Вид речи:</a:t>
            </a:r>
            <a:r>
              <a:rPr lang="ru-RU" sz="2400" dirty="0">
                <a:solidFill>
                  <a:srgbClr val="444444"/>
                </a:solidFill>
                <a:latin typeface="Arial" panose="020B0604020202020204" pitchFamily="34" charset="0"/>
                <a:ea typeface="Times New Roman" panose="02020603050405020304" pitchFamily="18" charset="0"/>
              </a:rPr>
              <a:t> преимущественно диалог.</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Тип речи:</a:t>
            </a:r>
            <a:r>
              <a:rPr lang="ru-RU" sz="2400" dirty="0">
                <a:solidFill>
                  <a:srgbClr val="444444"/>
                </a:solidFill>
                <a:latin typeface="Arial" panose="020B0604020202020204" pitchFamily="34" charset="0"/>
                <a:ea typeface="Times New Roman" panose="02020603050405020304" pitchFamily="18" charset="0"/>
              </a:rPr>
              <a:t> может быть представлен любым типом речи (повествованием, рассуждением, описанием).</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Стилевые черты:</a:t>
            </a:r>
            <a:r>
              <a:rPr lang="ru-RU" sz="2400" dirty="0">
                <a:solidFill>
                  <a:srgbClr val="444444"/>
                </a:solidFill>
                <a:latin typeface="Arial" panose="020B0604020202020204" pitchFamily="34" charset="0"/>
                <a:ea typeface="Times New Roman" panose="02020603050405020304" pitchFamily="18" charset="0"/>
              </a:rPr>
              <a:t> непринужденность, неофициальность; неподготовленность речи, фамильярность; конкретность; непоследовательность, адресность речи, прерывистость; эмоционально-оценочная информативность; </a:t>
            </a:r>
            <a:r>
              <a:rPr lang="ru-RU" sz="2400" dirty="0" err="1">
                <a:solidFill>
                  <a:srgbClr val="444444"/>
                </a:solidFill>
                <a:latin typeface="Arial" panose="020B0604020202020204" pitchFamily="34" charset="0"/>
                <a:ea typeface="Times New Roman" panose="02020603050405020304" pitchFamily="18" charset="0"/>
              </a:rPr>
              <a:t>аффективность</a:t>
            </a:r>
            <a:r>
              <a:rPr lang="ru-RU" sz="2400" dirty="0">
                <a:solidFill>
                  <a:srgbClr val="444444"/>
                </a:solidFill>
                <a:latin typeface="Arial" panose="020B0604020202020204" pitchFamily="34" charset="0"/>
                <a:ea typeface="Times New Roman" panose="02020603050405020304" pitchFamily="18" charset="0"/>
              </a:rPr>
              <a:t>; личностный характер; </a:t>
            </a:r>
            <a:r>
              <a:rPr lang="ru-RU" sz="2400" dirty="0" err="1">
                <a:solidFill>
                  <a:srgbClr val="444444"/>
                </a:solidFill>
                <a:latin typeface="Arial" panose="020B0604020202020204" pitchFamily="34" charset="0"/>
                <a:ea typeface="Times New Roman" panose="02020603050405020304" pitchFamily="18" charset="0"/>
              </a:rPr>
              <a:t>идиоматичность</a:t>
            </a:r>
            <a:r>
              <a:rPr lang="ru-RU" sz="2400" dirty="0">
                <a:solidFill>
                  <a:srgbClr val="444444"/>
                </a:solidFill>
                <a:latin typeface="Arial" panose="020B0604020202020204" pitchFamily="34" charset="0"/>
                <a:ea typeface="Times New Roman" panose="02020603050405020304" pitchFamily="18" charset="0"/>
              </a:rPr>
              <a:t>, использование мимики и жестов, приоритет содержания над формой, стремление к экономии речевых средств.</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Жанры</a:t>
            </a:r>
            <a:r>
              <a:rPr lang="ru-RU" sz="2400" dirty="0">
                <a:solidFill>
                  <a:srgbClr val="FF0000"/>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диалог, личные письма, записки, разговор, телефонный разговор, беседа, спор, дневник.</a:t>
            </a:r>
            <a:r>
              <a:rPr lang="ru-RU" sz="2400" dirty="0" smtClean="0">
                <a:solidFill>
                  <a:srgbClr val="444444"/>
                </a:solidFill>
                <a:latin typeface="Arial" panose="020B0604020202020204" pitchFamily="34" charset="0"/>
                <a:ea typeface="Times New Roman" panose="02020603050405020304" pitchFamily="18" charset="0"/>
              </a:rPr>
              <a:t/>
            </a:r>
            <a:br>
              <a:rPr lang="ru-RU" sz="2400" dirty="0" smtClean="0">
                <a:solidFill>
                  <a:srgbClr val="444444"/>
                </a:solidFill>
                <a:latin typeface="Arial" panose="020B0604020202020204" pitchFamily="34" charset="0"/>
                <a:ea typeface="Times New Roman" panose="02020603050405020304" pitchFamily="18" charset="0"/>
              </a:rPr>
            </a:br>
            <a:endParaRPr lang="ru-RU" sz="2400" dirty="0"/>
          </a:p>
        </p:txBody>
      </p:sp>
    </p:spTree>
    <p:extLst>
      <p:ext uri="{BB962C8B-B14F-4D97-AF65-F5344CB8AC3E}">
        <p14:creationId xmlns="" xmlns:p14="http://schemas.microsoft.com/office/powerpoint/2010/main" val="6394375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63064" y="884905"/>
            <a:ext cx="8619817" cy="5262979"/>
          </a:xfrm>
          <a:prstGeom prst="rect">
            <a:avLst/>
          </a:prstGeom>
        </p:spPr>
        <p:txBody>
          <a:bodyPr wrap="square">
            <a:spAutoFit/>
          </a:bodyPr>
          <a:lstStyle/>
          <a:p>
            <a:r>
              <a:rPr lang="ru-RU" sz="2400" b="1" dirty="0" smtClean="0">
                <a:solidFill>
                  <a:srgbClr val="FF0000"/>
                </a:solidFill>
              </a:rPr>
              <a:t>Языковые особенности  разговорного    стиля речи</a:t>
            </a:r>
            <a:endParaRPr lang="ru-RU" sz="2400" dirty="0" smtClean="0">
              <a:solidFill>
                <a:srgbClr val="FF0000"/>
              </a:solidFill>
            </a:endParaRPr>
          </a:p>
          <a:p>
            <a:r>
              <a:rPr lang="ru-RU" sz="2400" b="1" dirty="0" smtClean="0">
                <a:solidFill>
                  <a:srgbClr val="FF0000"/>
                </a:solidFill>
              </a:rPr>
              <a:t>Морфологические:</a:t>
            </a:r>
            <a:endParaRPr lang="ru-RU" sz="2400" dirty="0" smtClean="0">
              <a:solidFill>
                <a:srgbClr val="FF0000"/>
              </a:solidFill>
            </a:endParaRPr>
          </a:p>
          <a:p>
            <a:r>
              <a:rPr lang="ru-RU" sz="2400" dirty="0" smtClean="0"/>
              <a:t>Нехарактерное для других стилей речи частое употребление личных местоимений;</a:t>
            </a:r>
          </a:p>
          <a:p>
            <a:r>
              <a:rPr lang="ru-RU" sz="2400" dirty="0" smtClean="0"/>
              <a:t>Преобладание глаголов над существительными;</a:t>
            </a:r>
          </a:p>
          <a:p>
            <a:r>
              <a:rPr lang="ru-RU" sz="2400" dirty="0" smtClean="0"/>
              <a:t>Редкое использование причастий и кратких прилагательных;</a:t>
            </a:r>
          </a:p>
          <a:p>
            <a:r>
              <a:rPr lang="ru-RU" sz="2400" dirty="0" smtClean="0"/>
              <a:t>Полное отсутствие деепричастий;</a:t>
            </a:r>
          </a:p>
          <a:p>
            <a:r>
              <a:rPr lang="ru-RU" sz="2400" dirty="0" smtClean="0"/>
              <a:t>Употребление частиц, междометий.</a:t>
            </a:r>
          </a:p>
          <a:p>
            <a:r>
              <a:rPr lang="ru-RU" sz="2400" b="1" dirty="0" smtClean="0">
                <a:solidFill>
                  <a:srgbClr val="FF0000"/>
                </a:solidFill>
              </a:rPr>
              <a:t>Синтаксические:</a:t>
            </a:r>
            <a:endParaRPr lang="ru-RU" sz="2400" dirty="0" smtClean="0">
              <a:solidFill>
                <a:srgbClr val="FF0000"/>
              </a:solidFill>
            </a:endParaRPr>
          </a:p>
          <a:p>
            <a:r>
              <a:rPr lang="ru-RU" sz="2400" dirty="0" smtClean="0"/>
              <a:t>Употребление односоставных и неполных предложений;</a:t>
            </a:r>
          </a:p>
          <a:p>
            <a:r>
              <a:rPr lang="ru-RU" sz="2400" dirty="0" smtClean="0"/>
              <a:t>Преобладание простых предложений;</a:t>
            </a:r>
          </a:p>
          <a:p>
            <a:r>
              <a:rPr lang="ru-RU" sz="2400" dirty="0" smtClean="0"/>
              <a:t>Частое использование побудительных, вопросительных и восклицательных предложений;</a:t>
            </a:r>
          </a:p>
          <a:p>
            <a:r>
              <a:rPr lang="ru-RU" sz="2400" dirty="0" smtClean="0"/>
              <a:t>Употребление обращений.</a:t>
            </a:r>
            <a:endParaRPr lang="ru-RU" sz="2400" dirty="0"/>
          </a:p>
        </p:txBody>
      </p:sp>
    </p:spTree>
    <p:extLst>
      <p:ext uri="{BB962C8B-B14F-4D97-AF65-F5344CB8AC3E}">
        <p14:creationId xmlns="" xmlns:p14="http://schemas.microsoft.com/office/powerpoint/2010/main" val="6394375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7748" y="298174"/>
            <a:ext cx="9303026" cy="6472926"/>
          </a:xfrm>
          <a:prstGeom prst="rect">
            <a:avLst/>
          </a:prstGeom>
        </p:spPr>
        <p:txBody>
          <a:bodyPr wrap="square">
            <a:spAutoFit/>
          </a:bodyPr>
          <a:lstStyle/>
          <a:p>
            <a:pPr>
              <a:lnSpc>
                <a:spcPct val="107000"/>
              </a:lnSpc>
              <a:spcAft>
                <a:spcPts val="800"/>
              </a:spcAft>
            </a:pPr>
            <a:r>
              <a:rPr lang="ru-RU" sz="2800" b="1" dirty="0" smtClean="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Публицистический стиль</a:t>
            </a:r>
            <a:endParaRPr lang="ru-RU" sz="20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r>
              <a:rPr lang="ru-RU" sz="2400" b="1" dirty="0">
                <a:solidFill>
                  <a:srgbClr val="FF0000"/>
                </a:solidFill>
                <a:latin typeface="Arial" panose="020B0604020202020204" pitchFamily="34" charset="0"/>
                <a:ea typeface="Times New Roman" panose="02020603050405020304" pitchFamily="18" charset="0"/>
              </a:rPr>
              <a:t>Публицистический стиль</a:t>
            </a:r>
            <a:r>
              <a:rPr lang="ru-RU" sz="2400" dirty="0">
                <a:solidFill>
                  <a:srgbClr val="FF0000"/>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 один из функциональных стилей, обслуживающий широкую область общественных отношений: политических, экономических, культурных, спортивных и др.; он используется в политической литературе, его представляют средства массовой информации (СМИ) — газеты, журналы, радио, телевидение, документальное кино.</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Сфера:</a:t>
            </a:r>
            <a:r>
              <a:rPr lang="ru-RU" sz="2400" dirty="0">
                <a:solidFill>
                  <a:srgbClr val="FF0000"/>
                </a:solidFill>
                <a:latin typeface="Arial" panose="020B0604020202020204" pitchFamily="34" charset="0"/>
                <a:ea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rPr>
              <a:t>политико-идеологические, общественные и культурные отношения (политика, идеология, философия, экономика, культура, спорт, повседневный быт, текущие события и др.)</a:t>
            </a:r>
            <a:br>
              <a:rPr lang="ru-RU" sz="2400" dirty="0">
                <a:solidFill>
                  <a:srgbClr val="444444"/>
                </a:solidFill>
                <a:latin typeface="Arial" panose="020B0604020202020204" pitchFamily="34" charset="0"/>
                <a:ea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rPr>
              <a:t>Стилевые черты:</a:t>
            </a:r>
            <a:r>
              <a:rPr lang="ru-RU" sz="2400" dirty="0">
                <a:solidFill>
                  <a:srgbClr val="444444"/>
                </a:solidFill>
                <a:latin typeface="Arial" panose="020B0604020202020204" pitchFamily="34" charset="0"/>
                <a:ea typeface="Times New Roman" panose="02020603050405020304" pitchFamily="18" charset="0"/>
              </a:rPr>
              <a:t> (скрытая и открытая) </a:t>
            </a:r>
            <a:r>
              <a:rPr lang="ru-RU" sz="2400" dirty="0" err="1">
                <a:solidFill>
                  <a:srgbClr val="444444"/>
                </a:solidFill>
                <a:latin typeface="Arial" panose="020B0604020202020204" pitchFamily="34" charset="0"/>
                <a:ea typeface="Times New Roman" panose="02020603050405020304" pitchFamily="18" charset="0"/>
              </a:rPr>
              <a:t>оценочность</a:t>
            </a:r>
            <a:r>
              <a:rPr lang="ru-RU" sz="2400" dirty="0">
                <a:solidFill>
                  <a:srgbClr val="444444"/>
                </a:solidFill>
                <a:latin typeface="Arial" panose="020B0604020202020204" pitchFamily="34" charset="0"/>
                <a:ea typeface="Times New Roman" panose="02020603050405020304" pitchFamily="18" charset="0"/>
              </a:rPr>
              <a:t>; </a:t>
            </a:r>
            <a:r>
              <a:rPr lang="ru-RU" sz="2400" dirty="0" err="1">
                <a:solidFill>
                  <a:srgbClr val="444444"/>
                </a:solidFill>
                <a:latin typeface="Arial" panose="020B0604020202020204" pitchFamily="34" charset="0"/>
                <a:ea typeface="Times New Roman" panose="02020603050405020304" pitchFamily="18" charset="0"/>
              </a:rPr>
              <a:t>призывность</a:t>
            </a:r>
            <a:r>
              <a:rPr lang="ru-RU" sz="2400" dirty="0">
                <a:solidFill>
                  <a:srgbClr val="444444"/>
                </a:solidFill>
                <a:latin typeface="Arial" panose="020B0604020202020204" pitchFamily="34" charset="0"/>
                <a:ea typeface="Times New Roman" panose="02020603050405020304" pitchFamily="18" charset="0"/>
              </a:rPr>
              <a:t>; рекламность (привлечение внимания); «эффект новизны» (использование неожиданных средств); собирательность; документально-</a:t>
            </a:r>
            <a:r>
              <a:rPr lang="ru-RU" sz="2400" dirty="0" err="1">
                <a:solidFill>
                  <a:srgbClr val="444444"/>
                </a:solidFill>
                <a:latin typeface="Arial" panose="020B0604020202020204" pitchFamily="34" charset="0"/>
                <a:ea typeface="Times New Roman" panose="02020603050405020304" pitchFamily="18" charset="0"/>
              </a:rPr>
              <a:t>фактологическая</a:t>
            </a:r>
            <a:r>
              <a:rPr lang="ru-RU" sz="2400" dirty="0">
                <a:solidFill>
                  <a:srgbClr val="444444"/>
                </a:solidFill>
                <a:latin typeface="Arial" panose="020B0604020202020204" pitchFamily="34" charset="0"/>
                <a:ea typeface="Times New Roman" panose="02020603050405020304" pitchFamily="18" charset="0"/>
              </a:rPr>
              <a:t> точность; сдержанность; некоторая официальность, эмоциональность, образность, субъективность</a:t>
            </a:r>
            <a:br>
              <a:rPr lang="ru-RU" sz="2400" dirty="0">
                <a:solidFill>
                  <a:srgbClr val="444444"/>
                </a:solidFill>
                <a:latin typeface="Arial" panose="020B0604020202020204" pitchFamily="34" charset="0"/>
                <a:ea typeface="Times New Roman" panose="02020603050405020304" pitchFamily="18" charset="0"/>
              </a:rPr>
            </a:br>
            <a:endParaRPr lang="ru-RU" dirty="0"/>
          </a:p>
        </p:txBody>
      </p:sp>
    </p:spTree>
    <p:extLst>
      <p:ext uri="{BB962C8B-B14F-4D97-AF65-F5344CB8AC3E}">
        <p14:creationId xmlns="" xmlns:p14="http://schemas.microsoft.com/office/powerpoint/2010/main" val="18368474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94028" y="408215"/>
            <a:ext cx="7926798" cy="5509200"/>
          </a:xfrm>
          <a:prstGeom prst="rect">
            <a:avLst/>
          </a:prstGeom>
        </p:spPr>
        <p:txBody>
          <a:bodyPr wrap="square">
            <a:spAutoFit/>
          </a:bodyPr>
          <a:lstStyle/>
          <a:p>
            <a:r>
              <a:rPr lang="ru-RU" sz="4400" b="1" dirty="0">
                <a:solidFill>
                  <a:srgbClr val="444444"/>
                </a:solidFill>
                <a:latin typeface="Arial" panose="020B0604020202020204" pitchFamily="34" charset="0"/>
                <a:ea typeface="Times New Roman" panose="02020603050405020304" pitchFamily="18" charset="0"/>
              </a:rPr>
              <a:t>Задание 1 ЕГЭ по русскому языку изменилось по сравнению с предыдущим годом. Теперь, чтобы успешно решать задание 1, необходимо уметь проводить стилистический анализ отрывка текста.</a:t>
            </a:r>
            <a:endParaRPr lang="ru-RU" sz="4400" b="1" dirty="0"/>
          </a:p>
        </p:txBody>
      </p:sp>
    </p:spTree>
    <p:extLst>
      <p:ext uri="{BB962C8B-B14F-4D97-AF65-F5344CB8AC3E}">
        <p14:creationId xmlns="" xmlns:p14="http://schemas.microsoft.com/office/powerpoint/2010/main" val="9239634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97811" y="339426"/>
            <a:ext cx="8683727" cy="5954194"/>
          </a:xfrm>
          <a:prstGeom prst="rect">
            <a:avLst/>
          </a:prstGeom>
        </p:spPr>
        <p:txBody>
          <a:bodyPr wrap="square">
            <a:spAutoFit/>
          </a:bodyPr>
          <a:lstStyle/>
          <a:p>
            <a:pPr>
              <a:lnSpc>
                <a:spcPct val="107000"/>
              </a:lnSpc>
              <a:spcAft>
                <a:spcPts val="800"/>
              </a:spcAft>
            </a:pPr>
            <a:r>
              <a:rPr lang="ru-RU" dirty="0">
                <a:solidFill>
                  <a:srgbClr val="444444"/>
                </a:solidFill>
                <a:latin typeface="Arial" panose="020B0604020202020204" pitchFamily="34" charset="0"/>
                <a:ea typeface="Times New Roman" panose="02020603050405020304" pitchFamily="18" charset="0"/>
              </a:rPr>
              <a:t/>
            </a:r>
            <a:br>
              <a:rPr lang="ru-RU"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Автор:</a:t>
            </a:r>
            <a:r>
              <a:rPr lang="ru-RU" sz="2000" dirty="0">
                <a:solidFill>
                  <a:srgbClr val="FF0000"/>
                </a:solidFill>
                <a:latin typeface="Arial" panose="020B0604020202020204" pitchFamily="34" charset="0"/>
                <a:ea typeface="Times New Roman" panose="02020603050405020304" pitchFamily="18" charset="0"/>
              </a:rPr>
              <a:t> </a:t>
            </a:r>
            <a:r>
              <a:rPr lang="ru-RU" sz="2000" dirty="0">
                <a:solidFill>
                  <a:srgbClr val="444444"/>
                </a:solidFill>
                <a:latin typeface="Arial" panose="020B0604020202020204" pitchFamily="34" charset="0"/>
                <a:ea typeface="Times New Roman" panose="02020603050405020304" pitchFamily="18" charset="0"/>
              </a:rPr>
              <a:t>конкретная личность, журналист, писатель, общественный деятель.</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Адресат:</a:t>
            </a:r>
            <a:r>
              <a:rPr lang="ru-RU" sz="2000" dirty="0">
                <a:solidFill>
                  <a:srgbClr val="FF0000"/>
                </a:solidFill>
                <a:latin typeface="Arial" panose="020B0604020202020204" pitchFamily="34" charset="0"/>
                <a:ea typeface="Times New Roman" panose="02020603050405020304" pitchFamily="18" charset="0"/>
              </a:rPr>
              <a:t> </a:t>
            </a:r>
            <a:r>
              <a:rPr lang="ru-RU" sz="2000" dirty="0">
                <a:solidFill>
                  <a:srgbClr val="444444"/>
                </a:solidFill>
                <a:latin typeface="Arial" panose="020B0604020202020204" pitchFamily="34" charset="0"/>
                <a:ea typeface="Times New Roman" panose="02020603050405020304" pitchFamily="18" charset="0"/>
              </a:rPr>
              <a:t>информация предназначена для широких слоев общества</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Цели и функции:</a:t>
            </a:r>
            <a:r>
              <a:rPr lang="ru-RU" sz="2000" dirty="0">
                <a:solidFill>
                  <a:srgbClr val="444444"/>
                </a:solidFill>
                <a:latin typeface="Arial" panose="020B0604020202020204" pitchFamily="34" charset="0"/>
                <a:ea typeface="Times New Roman" panose="02020603050405020304" pitchFamily="18" charset="0"/>
              </a:rPr>
              <a:t> воздействие на общественное сознание, информирование (сообщение новостей), оценка фактов и событий.</a:t>
            </a:r>
            <a:br>
              <a:rPr lang="ru-RU" sz="2000" dirty="0">
                <a:solidFill>
                  <a:srgbClr val="444444"/>
                </a:solidFill>
                <a:latin typeface="Arial" panose="020B0604020202020204" pitchFamily="34" charset="0"/>
                <a:ea typeface="Times New Roman" panose="02020603050405020304" pitchFamily="18" charset="0"/>
              </a:rPr>
            </a:br>
            <a:r>
              <a:rPr lang="ru-RU" sz="2000" dirty="0">
                <a:solidFill>
                  <a:srgbClr val="444444"/>
                </a:solidFill>
                <a:latin typeface="Arial" panose="020B0604020202020204" pitchFamily="34" charset="0"/>
                <a:ea typeface="Times New Roman" panose="02020603050405020304" pitchFamily="18" charset="0"/>
              </a:rPr>
              <a:t>Взаимодействие этих двух функций проявляется в том, что публицистические тексты содержат, во-первых, объективную информацию, во-вторых, эмоционально-экспрессивную интерпретацию этой информации, позволяющую воздействовать на </a:t>
            </a:r>
            <a:r>
              <a:rPr lang="ru-RU" sz="2000" dirty="0" smtClean="0">
                <a:solidFill>
                  <a:srgbClr val="444444"/>
                </a:solidFill>
                <a:latin typeface="Arial" panose="020B0604020202020204" pitchFamily="34" charset="0"/>
                <a:ea typeface="Times New Roman" panose="02020603050405020304" pitchFamily="18" charset="0"/>
              </a:rPr>
              <a:t>читателя </a:t>
            </a:r>
            <a:r>
              <a:rPr lang="ru-RU" sz="2000" dirty="0">
                <a:solidFill>
                  <a:srgbClr val="444444"/>
                </a:solidFill>
                <a:latin typeface="Arial" panose="020B0604020202020204" pitchFamily="34" charset="0"/>
                <a:ea typeface="Times New Roman" panose="02020603050405020304" pitchFamily="18" charset="0"/>
              </a:rPr>
              <a:t>или слушателя.</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Жанры:</a:t>
            </a:r>
            <a:r>
              <a:rPr lang="ru-RU" sz="2000" dirty="0">
                <a:solidFill>
                  <a:srgbClr val="444444"/>
                </a:solidFill>
                <a:latin typeface="Arial" panose="020B0604020202020204" pitchFamily="34" charset="0"/>
                <a:ea typeface="Times New Roman" panose="02020603050405020304" pitchFamily="18" charset="0"/>
              </a:rPr>
              <a:t> публичное выступление, речь (доклад), дискуссия, критическая заметка, репортаж, интервью, статья, рецензия, очерк, зарисовка, фельетон, памфлет, эссе, хроника и др.</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Форма речи</a:t>
            </a:r>
            <a:r>
              <a:rPr lang="ru-RU" sz="2000" dirty="0">
                <a:solidFill>
                  <a:srgbClr val="FF0000"/>
                </a:solidFill>
                <a:latin typeface="Arial" panose="020B0604020202020204" pitchFamily="34" charset="0"/>
                <a:ea typeface="Times New Roman" panose="02020603050405020304" pitchFamily="18" charset="0"/>
              </a:rPr>
              <a:t> : </a:t>
            </a:r>
            <a:r>
              <a:rPr lang="ru-RU" sz="2000" dirty="0">
                <a:solidFill>
                  <a:srgbClr val="444444"/>
                </a:solidFill>
                <a:latin typeface="Arial" panose="020B0604020202020204" pitchFamily="34" charset="0"/>
                <a:ea typeface="Times New Roman" panose="02020603050405020304" pitchFamily="18" charset="0"/>
              </a:rPr>
              <a:t>публицистический стиль имеет письменную (газеты и журналы) и устную форму (радио и телевидение). Основой является письменная речь.</a:t>
            </a:r>
            <a:r>
              <a:rPr lang="ru-RU" dirty="0">
                <a:solidFill>
                  <a:srgbClr val="444444"/>
                </a:solidFill>
                <a:latin typeface="Arial" panose="020B0604020202020204" pitchFamily="34" charset="0"/>
                <a:ea typeface="Times New Roman" panose="02020603050405020304" pitchFamily="18" charset="0"/>
              </a:rPr>
              <a:t/>
            </a:r>
            <a:br>
              <a:rPr lang="ru-RU" dirty="0">
                <a:solidFill>
                  <a:srgbClr val="444444"/>
                </a:solidFill>
                <a:latin typeface="Arial" panose="020B0604020202020204" pitchFamily="34" charset="0"/>
                <a:ea typeface="Times New Roman" panose="02020603050405020304" pitchFamily="18" charset="0"/>
              </a:rPr>
            </a:br>
            <a:endParaRPr lang="ru-RU" dirty="0"/>
          </a:p>
        </p:txBody>
      </p:sp>
    </p:spTree>
    <p:extLst>
      <p:ext uri="{BB962C8B-B14F-4D97-AF65-F5344CB8AC3E}">
        <p14:creationId xmlns="" xmlns:p14="http://schemas.microsoft.com/office/powerpoint/2010/main" val="5610551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9076" y="169305"/>
            <a:ext cx="8683727" cy="6278642"/>
          </a:xfrm>
          <a:prstGeom prst="rect">
            <a:avLst/>
          </a:prstGeom>
        </p:spPr>
        <p:txBody>
          <a:bodyPr wrap="square">
            <a:spAutoFit/>
          </a:bodyPr>
          <a:lstStyle/>
          <a:p>
            <a:r>
              <a:rPr lang="ru-RU" dirty="0">
                <a:solidFill>
                  <a:srgbClr val="444444"/>
                </a:solidFill>
                <a:latin typeface="Arial" panose="020B0604020202020204" pitchFamily="34" charset="0"/>
                <a:ea typeface="Times New Roman" panose="02020603050405020304" pitchFamily="18" charset="0"/>
              </a:rPr>
              <a:t/>
            </a:r>
            <a:br>
              <a:rPr lang="ru-RU" dirty="0">
                <a:solidFill>
                  <a:srgbClr val="444444"/>
                </a:solidFill>
                <a:latin typeface="Arial" panose="020B0604020202020204" pitchFamily="34" charset="0"/>
                <a:ea typeface="Times New Roman" panose="02020603050405020304" pitchFamily="18" charset="0"/>
              </a:rPr>
            </a:br>
            <a:r>
              <a:rPr lang="ru-RU" sz="2400" b="1" dirty="0" smtClean="0">
                <a:solidFill>
                  <a:srgbClr val="FF0000"/>
                </a:solidFill>
              </a:rPr>
              <a:t>Языковые особенности  публицистического   стиля речи</a:t>
            </a:r>
            <a:endParaRPr lang="ru-RU" sz="2400" dirty="0" smtClean="0">
              <a:solidFill>
                <a:srgbClr val="FF0000"/>
              </a:solidFill>
            </a:endParaRPr>
          </a:p>
          <a:p>
            <a:r>
              <a:rPr lang="ru-RU" sz="2400" b="1" dirty="0" smtClean="0">
                <a:solidFill>
                  <a:srgbClr val="FF0000"/>
                </a:solidFill>
              </a:rPr>
              <a:t>Морфологические:</a:t>
            </a:r>
            <a:endParaRPr lang="ru-RU" sz="2400" dirty="0" smtClean="0">
              <a:solidFill>
                <a:srgbClr val="FF0000"/>
              </a:solidFill>
            </a:endParaRPr>
          </a:p>
          <a:p>
            <a:r>
              <a:rPr lang="ru-RU" sz="2400" dirty="0" smtClean="0"/>
              <a:t>Употребление специфических глагольных форм со значением настоящего времени- создание эффекта присутствия;</a:t>
            </a:r>
          </a:p>
          <a:p>
            <a:r>
              <a:rPr lang="ru-RU" sz="2400" dirty="0" smtClean="0"/>
              <a:t>Частотность употребления форм родительного падежа имён существительных;</a:t>
            </a:r>
          </a:p>
          <a:p>
            <a:r>
              <a:rPr lang="ru-RU" sz="2400" dirty="0" smtClean="0"/>
              <a:t>Активное использование личных местоимений 1-го и 2-го лица и соответствующих форм глагола;</a:t>
            </a:r>
          </a:p>
          <a:p>
            <a:r>
              <a:rPr lang="ru-RU" sz="2400" dirty="0" smtClean="0"/>
              <a:t>Наличие причастий на –</a:t>
            </a:r>
            <a:r>
              <a:rPr lang="ru-RU" sz="2400" dirty="0" err="1" smtClean="0"/>
              <a:t>омый</a:t>
            </a:r>
            <a:r>
              <a:rPr lang="ru-RU" sz="2400" dirty="0" smtClean="0"/>
              <a:t>.</a:t>
            </a:r>
          </a:p>
          <a:p>
            <a:r>
              <a:rPr lang="ru-RU" sz="2400" b="1" dirty="0" smtClean="0">
                <a:solidFill>
                  <a:srgbClr val="FF0000"/>
                </a:solidFill>
              </a:rPr>
              <a:t>Синтаксические:</a:t>
            </a:r>
            <a:endParaRPr lang="ru-RU" sz="2400" dirty="0" smtClean="0">
              <a:solidFill>
                <a:srgbClr val="FF0000"/>
              </a:solidFill>
            </a:endParaRPr>
          </a:p>
          <a:p>
            <a:r>
              <a:rPr lang="ru-RU" sz="2400" dirty="0" smtClean="0"/>
              <a:t>Использование экспрессивных конструкций: риторических вопросов;</a:t>
            </a:r>
          </a:p>
          <a:p>
            <a:r>
              <a:rPr lang="ru-RU" sz="2400" dirty="0" smtClean="0"/>
              <a:t>Специфическое расчленение текста( рубленая проза);</a:t>
            </a:r>
          </a:p>
          <a:p>
            <a:r>
              <a:rPr lang="ru-RU" sz="2400" dirty="0" smtClean="0"/>
              <a:t>Замена причастных и деепричастных оборотов придаточными предложениями;</a:t>
            </a:r>
          </a:p>
          <a:p>
            <a:r>
              <a:rPr lang="ru-RU" sz="2400" dirty="0" smtClean="0"/>
              <a:t>Использование обращений.</a:t>
            </a:r>
            <a:endParaRPr lang="ru-RU" sz="2000" dirty="0"/>
          </a:p>
        </p:txBody>
      </p:sp>
    </p:spTree>
    <p:extLst>
      <p:ext uri="{BB962C8B-B14F-4D97-AF65-F5344CB8AC3E}">
        <p14:creationId xmlns="" xmlns:p14="http://schemas.microsoft.com/office/powerpoint/2010/main" val="5610551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81600" y="503066"/>
            <a:ext cx="9118991" cy="6188361"/>
          </a:xfrm>
          <a:prstGeom prst="rect">
            <a:avLst/>
          </a:prstGeom>
        </p:spPr>
        <p:txBody>
          <a:bodyPr wrap="square">
            <a:spAutoFit/>
          </a:bodyPr>
          <a:lstStyle/>
          <a:p>
            <a:pPr>
              <a:lnSpc>
                <a:spcPct val="107000"/>
              </a:lnSpc>
              <a:spcAft>
                <a:spcPts val="800"/>
              </a:spcAft>
            </a:pPr>
            <a:r>
              <a:rPr lang="ru-RU" sz="2800" b="1" dirty="0" smtClean="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Художественный стиль</a:t>
            </a:r>
            <a:endParaRPr lang="ru-RU" sz="20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2400"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Художественный стиль</a:t>
            </a:r>
            <a:r>
              <a:rPr lang="ru-RU" sz="24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 - функциональный стиль речи, являющийся инструментом художественного творчества и сочетающий в себе языковые средства всех других стилей речи.</a:t>
            </a:r>
            <a:br>
              <a:rPr lang="ru-RU" sz="24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Основная сфера использования/употребления:</a:t>
            </a:r>
            <a:r>
              <a:rPr lang="ru-RU" sz="2400"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литература, литературное художественное творчество, творческая сфера.</a:t>
            </a:r>
            <a:br>
              <a:rPr lang="ru-RU" sz="24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Цели и функции:</a:t>
            </a:r>
            <a:r>
              <a:rPr lang="ru-RU" sz="2400" b="1"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эстетическая функция (эстетическое воздействие и воспитание и развитие) (форма выражения не менее важна, чем содержание), функция воздействия, коммуникативная.</a:t>
            </a:r>
            <a:br>
              <a:rPr lang="ru-RU" sz="24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Автор:</a:t>
            </a:r>
            <a:r>
              <a:rPr lang="ru-RU" sz="2400"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писатель, поэт,</a:t>
            </a:r>
            <a:br>
              <a:rPr lang="ru-RU" sz="24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br>
            <a:r>
              <a:rPr lang="ru-RU" sz="2400"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Форма речи</a:t>
            </a:r>
            <a:r>
              <a:rPr lang="ru-RU" sz="2400"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 </a:t>
            </a:r>
            <a:r>
              <a:rPr lang="ru-RU" sz="24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преимущественно письменная.</a:t>
            </a:r>
            <a:br>
              <a:rPr lang="ru-RU" sz="24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b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673209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99621" y="703755"/>
            <a:ext cx="8332224" cy="5332165"/>
          </a:xfrm>
          <a:prstGeom prst="rect">
            <a:avLst/>
          </a:prstGeom>
        </p:spPr>
        <p:txBody>
          <a:bodyPr wrap="square">
            <a:spAutoFit/>
          </a:bodyPr>
          <a:lstStyle/>
          <a:p>
            <a:pPr>
              <a:lnSpc>
                <a:spcPct val="107000"/>
              </a:lnSpc>
              <a:spcAft>
                <a:spcPts val="800"/>
              </a:spcAft>
            </a:pPr>
            <a:r>
              <a:rPr lang="ru-RU" sz="2400" b="1"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Стилевые черты:</a:t>
            </a:r>
            <a:r>
              <a:rPr lang="ru-RU" sz="2400"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 </a:t>
            </a:r>
            <a:r>
              <a:rPr lang="ru-RU" sz="24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образность; эстетически направленная экспрессивность; явная эмоциональность; совмещение средств всех стилей в художественных целях, особая роль подтекста, индивидуальный авторский стиль, метафоричность, неповторимость образов; индивидуальность, которую формирует сам автор путем отбора и организации языковых средств.</a:t>
            </a:r>
          </a:p>
          <a:p>
            <a:pPr>
              <a:lnSpc>
                <a:spcPct val="107000"/>
              </a:lnSpc>
              <a:spcAft>
                <a:spcPts val="800"/>
              </a:spcAft>
            </a:pPr>
            <a:r>
              <a:rPr lang="ru-RU" sz="24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
            </a:r>
            <a:br>
              <a:rPr lang="ru-RU" sz="24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br>
            <a:r>
              <a:rPr lang="ru-RU" sz="2400" b="1"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Жанры:</a:t>
            </a:r>
            <a:r>
              <a:rPr lang="ru-RU" sz="24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 эпопея, роман, повесть, рассказ, сказка, басня, ода, гимн, песня, элегия, сонет, эпиграмма, послание, поэма, баллада, трагедия, научно-художественный жанр, комедия.</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1395765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2260" y="425302"/>
            <a:ext cx="8589585" cy="5693866"/>
          </a:xfrm>
          <a:prstGeom prst="rect">
            <a:avLst/>
          </a:prstGeom>
        </p:spPr>
        <p:txBody>
          <a:bodyPr wrap="square">
            <a:spAutoFit/>
          </a:bodyPr>
          <a:lstStyle/>
          <a:p>
            <a:r>
              <a:rPr lang="ru-RU" sz="2800" b="1" dirty="0" smtClean="0">
                <a:solidFill>
                  <a:srgbClr val="FF0000"/>
                </a:solidFill>
              </a:rPr>
              <a:t>Языковые особенности  художественного    стиля речи</a:t>
            </a:r>
          </a:p>
          <a:p>
            <a:r>
              <a:rPr lang="ru-RU" sz="2800" b="1" dirty="0" smtClean="0">
                <a:solidFill>
                  <a:srgbClr val="FF0000"/>
                </a:solidFill>
              </a:rPr>
              <a:t>Морфологические:</a:t>
            </a:r>
          </a:p>
          <a:p>
            <a:r>
              <a:rPr lang="ru-RU" sz="2800" b="1" dirty="0" smtClean="0"/>
              <a:t>Использование конкретных имён существительных;</a:t>
            </a:r>
          </a:p>
          <a:p>
            <a:r>
              <a:rPr lang="ru-RU" sz="2800" b="1" dirty="0" smtClean="0"/>
              <a:t>Частое употребление глаголов;</a:t>
            </a:r>
          </a:p>
          <a:p>
            <a:r>
              <a:rPr lang="ru-RU" sz="2800" b="1" dirty="0" smtClean="0"/>
              <a:t>Редкое употребление неопределённо-личных глагольных форм;</a:t>
            </a:r>
          </a:p>
          <a:p>
            <a:r>
              <a:rPr lang="ru-RU" sz="2800" b="1" dirty="0" smtClean="0"/>
              <a:t>Редкое употребление имён существительных среднего рода.</a:t>
            </a:r>
          </a:p>
          <a:p>
            <a:r>
              <a:rPr lang="ru-RU" sz="2800" b="1" dirty="0" smtClean="0">
                <a:solidFill>
                  <a:srgbClr val="FF0000"/>
                </a:solidFill>
              </a:rPr>
              <a:t>Синтаксические:</a:t>
            </a:r>
          </a:p>
          <a:p>
            <a:r>
              <a:rPr lang="ru-RU" sz="2800" b="1" dirty="0" smtClean="0"/>
              <a:t>Использование стилистических фигур, таких как: анафора, антитеза, бессоюзие, градация, инверсия, параллелизм, риторический вопрос, риторическое обращение, эпифора.</a:t>
            </a:r>
            <a:endParaRPr lang="ru-RU" sz="2800" b="1" dirty="0"/>
          </a:p>
        </p:txBody>
      </p:sp>
    </p:spTree>
    <p:extLst>
      <p:ext uri="{BB962C8B-B14F-4D97-AF65-F5344CB8AC3E}">
        <p14:creationId xmlns="" xmlns:p14="http://schemas.microsoft.com/office/powerpoint/2010/main" val="1395765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6551" y="340770"/>
            <a:ext cx="8543925" cy="6186309"/>
          </a:xfrm>
          <a:prstGeom prst="rect">
            <a:avLst/>
          </a:prstGeom>
        </p:spPr>
        <p:txBody>
          <a:bodyPr wrap="square">
            <a:spAutoFit/>
          </a:bodyPr>
          <a:lstStyle/>
          <a:p>
            <a:r>
              <a:rPr lang="ru-RU" sz="4400" b="1" i="1" dirty="0">
                <a:solidFill>
                  <a:schemeClr val="tx1">
                    <a:lumMod val="75000"/>
                    <a:lumOff val="25000"/>
                  </a:schemeClr>
                </a:solidFill>
              </a:rPr>
              <a:t>В</a:t>
            </a:r>
            <a:r>
              <a:rPr lang="ru-RU" sz="4400" b="1" i="1" dirty="0" smtClean="0">
                <a:solidFill>
                  <a:schemeClr val="tx1">
                    <a:lumMod val="75000"/>
                    <a:lumOff val="25000"/>
                  </a:schemeClr>
                </a:solidFill>
              </a:rPr>
              <a:t>ыполняя </a:t>
            </a:r>
            <a:r>
              <a:rPr lang="ru-RU" sz="4400" b="1" i="1" dirty="0">
                <a:solidFill>
                  <a:schemeClr val="tx1">
                    <a:lumMod val="75000"/>
                    <a:lumOff val="25000"/>
                  </a:schemeClr>
                </a:solidFill>
              </a:rPr>
              <a:t>задание № 1, внимательно вдумывайтесь в варианты ответов, вспоминайте теорию, находите примеры в тексте. </a:t>
            </a:r>
            <a:endParaRPr lang="ru-RU" sz="4400" b="1" i="1" dirty="0" smtClean="0">
              <a:solidFill>
                <a:schemeClr val="tx1">
                  <a:lumMod val="75000"/>
                  <a:lumOff val="25000"/>
                </a:schemeClr>
              </a:solidFill>
            </a:endParaRPr>
          </a:p>
          <a:p>
            <a:r>
              <a:rPr lang="ru-RU" sz="4400" b="1" i="1" dirty="0" smtClean="0">
                <a:solidFill>
                  <a:schemeClr val="tx1">
                    <a:lumMod val="75000"/>
                    <a:lumOff val="25000"/>
                  </a:schemeClr>
                </a:solidFill>
              </a:rPr>
              <a:t>И </a:t>
            </a:r>
            <a:r>
              <a:rPr lang="ru-RU" sz="4400" b="1" i="1" dirty="0">
                <a:solidFill>
                  <a:schemeClr val="tx1">
                    <a:lumMod val="75000"/>
                    <a:lumOff val="25000"/>
                  </a:schemeClr>
                </a:solidFill>
              </a:rPr>
              <a:t>хотя за данное задание вы получите лишь 1 балл, но он часто может сыграть очень важную </a:t>
            </a:r>
            <a:r>
              <a:rPr lang="ru-RU" sz="4400" b="1" i="1" dirty="0" smtClean="0">
                <a:solidFill>
                  <a:schemeClr val="tx1">
                    <a:lumMod val="75000"/>
                    <a:lumOff val="25000"/>
                  </a:schemeClr>
                </a:solidFill>
              </a:rPr>
              <a:t>роль.</a:t>
            </a:r>
          </a:p>
        </p:txBody>
      </p:sp>
      <p:pic>
        <p:nvPicPr>
          <p:cNvPr id="3" name="Picture 17"/>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260246" y="5268036"/>
            <a:ext cx="1433016" cy="115570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9819187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07504" y="1078383"/>
            <a:ext cx="9071943" cy="5401479"/>
          </a:xfrm>
          <a:prstGeom prst="rect">
            <a:avLst/>
          </a:prstGeom>
        </p:spPr>
        <p:txBody>
          <a:bodyPr wrap="square">
            <a:spAutoFit/>
          </a:bodyPr>
          <a:lstStyle/>
          <a:p>
            <a:pPr algn="r"/>
            <a:r>
              <a:rPr lang="ru-RU" sz="4800" b="1" i="1" dirty="0" smtClean="0">
                <a:solidFill>
                  <a:schemeClr val="tx1">
                    <a:lumMod val="75000"/>
                    <a:lumOff val="25000"/>
                  </a:schemeClr>
                </a:solidFill>
              </a:rPr>
              <a:t>         Старайтесь</a:t>
            </a:r>
            <a:r>
              <a:rPr lang="ru-RU" sz="4800" b="1" i="1" dirty="0">
                <a:solidFill>
                  <a:schemeClr val="tx1">
                    <a:lumMod val="75000"/>
                    <a:lumOff val="25000"/>
                  </a:schemeClr>
                </a:solidFill>
              </a:rPr>
              <a:t>, учите теорию</a:t>
            </a:r>
            <a:r>
              <a:rPr lang="ru-RU" sz="4800" b="1" i="1" dirty="0" smtClean="0">
                <a:solidFill>
                  <a:schemeClr val="tx1">
                    <a:lumMod val="75000"/>
                    <a:lumOff val="25000"/>
                  </a:schemeClr>
                </a:solidFill>
              </a:rPr>
              <a:t>, тогда </a:t>
            </a:r>
            <a:r>
              <a:rPr lang="ru-RU" sz="4800" b="1" i="1" dirty="0">
                <a:solidFill>
                  <a:schemeClr val="tx1">
                    <a:lumMod val="75000"/>
                    <a:lumOff val="25000"/>
                  </a:schemeClr>
                </a:solidFill>
              </a:rPr>
              <a:t>у </a:t>
            </a:r>
            <a:r>
              <a:rPr lang="ru-RU" sz="4800" b="1" i="1" dirty="0" smtClean="0">
                <a:solidFill>
                  <a:schemeClr val="tx1">
                    <a:lumMod val="75000"/>
                    <a:lumOff val="25000"/>
                  </a:schemeClr>
                </a:solidFill>
              </a:rPr>
              <a:t> вас всё </a:t>
            </a:r>
            <a:r>
              <a:rPr lang="ru-RU" sz="4800" b="1" i="1" dirty="0">
                <a:solidFill>
                  <a:schemeClr val="tx1">
                    <a:lumMod val="75000"/>
                    <a:lumOff val="25000"/>
                  </a:schemeClr>
                </a:solidFill>
              </a:rPr>
              <a:t>получится</a:t>
            </a:r>
            <a:r>
              <a:rPr lang="ru-RU" sz="4800" b="1" i="1" dirty="0" smtClean="0">
                <a:solidFill>
                  <a:schemeClr val="tx1">
                    <a:lumMod val="75000"/>
                    <a:lumOff val="25000"/>
                  </a:schemeClr>
                </a:solidFill>
              </a:rPr>
              <a:t>.</a:t>
            </a:r>
          </a:p>
          <a:p>
            <a:pPr algn="r"/>
            <a:endParaRPr lang="ru-RU" sz="4800" b="1" i="1" dirty="0">
              <a:solidFill>
                <a:schemeClr val="tx1">
                  <a:lumMod val="75000"/>
                  <a:lumOff val="25000"/>
                </a:schemeClr>
              </a:solidFill>
            </a:endParaRPr>
          </a:p>
          <a:p>
            <a:endParaRPr lang="ru-RU" sz="800" b="1" i="1" dirty="0">
              <a:solidFill>
                <a:schemeClr val="tx1">
                  <a:lumMod val="75000"/>
                  <a:lumOff val="25000"/>
                </a:schemeClr>
              </a:solidFill>
            </a:endParaRPr>
          </a:p>
          <a:p>
            <a:r>
              <a:rPr lang="ru-RU" sz="4800" b="1" i="1" dirty="0">
                <a:solidFill>
                  <a:schemeClr val="tx1">
                    <a:lumMod val="75000"/>
                    <a:lumOff val="25000"/>
                  </a:schemeClr>
                </a:solidFill>
              </a:rPr>
              <a:t>Не бойтесь данного </a:t>
            </a:r>
            <a:r>
              <a:rPr lang="ru-RU" sz="4800" b="1" i="1" dirty="0" smtClean="0">
                <a:solidFill>
                  <a:schemeClr val="tx1">
                    <a:lumMod val="75000"/>
                    <a:lumOff val="25000"/>
                  </a:schemeClr>
                </a:solidFill>
              </a:rPr>
              <a:t/>
            </a:r>
            <a:br>
              <a:rPr lang="ru-RU" sz="4800" b="1" i="1" dirty="0" smtClean="0">
                <a:solidFill>
                  <a:schemeClr val="tx1">
                    <a:lumMod val="75000"/>
                    <a:lumOff val="25000"/>
                  </a:schemeClr>
                </a:solidFill>
              </a:rPr>
            </a:br>
            <a:r>
              <a:rPr lang="ru-RU" sz="4800" b="1" i="1" dirty="0" smtClean="0">
                <a:solidFill>
                  <a:schemeClr val="tx1">
                    <a:lumMod val="75000"/>
                    <a:lumOff val="25000"/>
                  </a:schemeClr>
                </a:solidFill>
              </a:rPr>
              <a:t>задания</a:t>
            </a:r>
            <a:r>
              <a:rPr lang="ru-RU" sz="4800" b="1" i="1" dirty="0">
                <a:solidFill>
                  <a:schemeClr val="tx1">
                    <a:lumMod val="75000"/>
                    <a:lumOff val="25000"/>
                  </a:schemeClr>
                </a:solidFill>
              </a:rPr>
              <a:t>. </a:t>
            </a:r>
            <a:r>
              <a:rPr lang="ru-RU" sz="4800" b="1" i="1" dirty="0" smtClean="0">
                <a:solidFill>
                  <a:schemeClr val="tx1">
                    <a:lumMod val="75000"/>
                    <a:lumOff val="25000"/>
                  </a:schemeClr>
                </a:solidFill>
              </a:rPr>
              <a:t>Его </a:t>
            </a:r>
            <a:r>
              <a:rPr lang="ru-RU" sz="4800" b="1" i="1" dirty="0">
                <a:solidFill>
                  <a:schemeClr val="tx1">
                    <a:lumMod val="75000"/>
                    <a:lumOff val="25000"/>
                  </a:schemeClr>
                </a:solidFill>
              </a:rPr>
              <a:t>вполне </a:t>
            </a:r>
            <a:r>
              <a:rPr lang="ru-RU" sz="4800" b="1" i="1" dirty="0" smtClean="0">
                <a:solidFill>
                  <a:schemeClr val="tx1">
                    <a:lumMod val="75000"/>
                    <a:lumOff val="25000"/>
                  </a:schemeClr>
                </a:solidFill>
              </a:rPr>
              <a:t/>
            </a:r>
            <a:br>
              <a:rPr lang="ru-RU" sz="4800" b="1" i="1" dirty="0" smtClean="0">
                <a:solidFill>
                  <a:schemeClr val="tx1">
                    <a:lumMod val="75000"/>
                    <a:lumOff val="25000"/>
                  </a:schemeClr>
                </a:solidFill>
              </a:rPr>
            </a:br>
            <a:r>
              <a:rPr lang="ru-RU" sz="4800" b="1" i="1" dirty="0" smtClean="0">
                <a:solidFill>
                  <a:schemeClr val="tx1">
                    <a:lumMod val="75000"/>
                    <a:lumOff val="25000"/>
                  </a:schemeClr>
                </a:solidFill>
              </a:rPr>
              <a:t>возможно</a:t>
            </a:r>
          </a:p>
          <a:p>
            <a:r>
              <a:rPr lang="ru-RU" sz="4800" b="1" i="1" dirty="0" smtClean="0">
                <a:solidFill>
                  <a:schemeClr val="tx1">
                    <a:lumMod val="75000"/>
                    <a:lumOff val="25000"/>
                  </a:schemeClr>
                </a:solidFill>
              </a:rPr>
              <a:t> </a:t>
            </a:r>
            <a:r>
              <a:rPr lang="ru-RU" sz="4800" b="1" i="1" dirty="0">
                <a:solidFill>
                  <a:schemeClr val="tx1">
                    <a:lumMod val="75000"/>
                    <a:lumOff val="25000"/>
                  </a:schemeClr>
                </a:solidFill>
              </a:rPr>
              <a:t>выполнить верно.</a:t>
            </a:r>
          </a:p>
        </p:txBody>
      </p:sp>
      <p:pic>
        <p:nvPicPr>
          <p:cNvPr id="3" name="Picture 4" descr="Лена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93514" y="289326"/>
            <a:ext cx="1347886" cy="295275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4" descr="Лена7"/>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012518" y="3548558"/>
            <a:ext cx="1555551" cy="3089275"/>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4489091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6085" t="18102" r="4902" b="20096"/>
          <a:stretch>
            <a:fillRect/>
          </a:stretch>
        </p:blipFill>
        <p:spPr bwMode="auto">
          <a:xfrm>
            <a:off x="180754" y="903768"/>
            <a:ext cx="9590568" cy="5326910"/>
          </a:xfrm>
          <a:prstGeom prst="rect">
            <a:avLst/>
          </a:prstGeom>
          <a:ln>
            <a:noFill/>
          </a:ln>
          <a:effectLst>
            <a:outerShdw blurRad="292100" dist="139700" dir="2700000" algn="tl" rotWithShape="0">
              <a:srgbClr val="333333">
                <a:alpha val="65000"/>
              </a:srgbClr>
            </a:outerShdw>
          </a:effectLst>
        </p:spPr>
      </p:pic>
      <p:sp>
        <p:nvSpPr>
          <p:cNvPr id="3" name="Прямоугольник 2"/>
          <p:cNvSpPr/>
          <p:nvPr/>
        </p:nvSpPr>
        <p:spPr>
          <a:xfrm>
            <a:off x="3676250" y="212651"/>
            <a:ext cx="2118494" cy="553357"/>
          </a:xfrm>
          <a:prstGeom prst="rect">
            <a:avLst/>
          </a:prstGeom>
        </p:spPr>
        <p:txBody>
          <a:bodyPr wrap="square">
            <a:spAutoFit/>
          </a:bodyPr>
          <a:lstStyle/>
          <a:p>
            <a:pPr>
              <a:lnSpc>
                <a:spcPct val="107000"/>
              </a:lnSpc>
              <a:spcAft>
                <a:spcPts val="800"/>
              </a:spcAft>
            </a:pPr>
            <a:r>
              <a:rPr lang="ru-RU" sz="2800" b="1"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Задание 1</a:t>
            </a:r>
            <a:endParaRPr lang="ru-RU" sz="20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676250" y="212651"/>
            <a:ext cx="2118494" cy="530145"/>
          </a:xfrm>
          <a:prstGeom prst="rect">
            <a:avLst/>
          </a:prstGeom>
        </p:spPr>
        <p:txBody>
          <a:bodyPr wrap="square">
            <a:spAutoFit/>
          </a:bodyPr>
          <a:lstStyle/>
          <a:p>
            <a:pPr>
              <a:lnSpc>
                <a:spcPct val="107000"/>
              </a:lnSpc>
              <a:spcAft>
                <a:spcPts val="800"/>
              </a:spcAft>
            </a:pPr>
            <a:r>
              <a:rPr lang="ru-RU" sz="2800" b="1"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Задание 1</a:t>
            </a:r>
            <a:endParaRPr lang="ru-RU" sz="20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5" name="Рисунок 4"/>
          <p:cNvPicPr/>
          <p:nvPr/>
        </p:nvPicPr>
        <p:blipFill>
          <a:blip r:embed="rId2"/>
          <a:srcRect l="5628" t="16293" r="6309" b="37898"/>
          <a:stretch>
            <a:fillRect/>
          </a:stretch>
        </p:blipFill>
        <p:spPr bwMode="auto">
          <a:xfrm>
            <a:off x="156978" y="1032890"/>
            <a:ext cx="9539915" cy="459173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676250" y="212651"/>
            <a:ext cx="2118494" cy="530145"/>
          </a:xfrm>
          <a:prstGeom prst="rect">
            <a:avLst/>
          </a:prstGeom>
        </p:spPr>
        <p:txBody>
          <a:bodyPr wrap="square">
            <a:spAutoFit/>
          </a:bodyPr>
          <a:lstStyle/>
          <a:p>
            <a:pPr>
              <a:lnSpc>
                <a:spcPct val="107000"/>
              </a:lnSpc>
              <a:spcAft>
                <a:spcPts val="800"/>
              </a:spcAft>
            </a:pPr>
            <a:r>
              <a:rPr lang="ru-RU" sz="2800" b="1"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Задание 1</a:t>
            </a:r>
            <a:endParaRPr lang="ru-RU" sz="20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1026" name="Picture 2"/>
          <p:cNvPicPr>
            <a:picLocks noChangeAspect="1" noChangeArrowheads="1"/>
          </p:cNvPicPr>
          <p:nvPr/>
        </p:nvPicPr>
        <p:blipFill>
          <a:blip r:embed="rId2"/>
          <a:srcRect l="20669" t="25073" r="14360" b="16824"/>
          <a:stretch>
            <a:fillRect/>
          </a:stretch>
        </p:blipFill>
        <p:spPr bwMode="auto">
          <a:xfrm>
            <a:off x="680483" y="700979"/>
            <a:ext cx="8357192" cy="59790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810" y="526774"/>
            <a:ext cx="9263268" cy="4915576"/>
          </a:xfrm>
          <a:prstGeom prst="rect">
            <a:avLst/>
          </a:prstGeom>
        </p:spPr>
        <p:txBody>
          <a:bodyPr wrap="square">
            <a:spAutoFit/>
          </a:bodyPr>
          <a:lstStyle/>
          <a:p>
            <a:pPr>
              <a:lnSpc>
                <a:spcPct val="107000"/>
              </a:lnSpc>
              <a:spcAft>
                <a:spcPts val="800"/>
              </a:spcAft>
            </a:pPr>
            <a:r>
              <a:rPr lang="ru-RU" sz="4400" b="1" i="1" dirty="0" smtClean="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Теория для задания 1 ЕГЭ по русскому языку</a:t>
            </a:r>
            <a:endParaRPr lang="ru-RU" sz="4400" i="1"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2800" b="1" dirty="0" smtClean="0">
                <a:solidFill>
                  <a:srgbClr val="444444"/>
                </a:solidFill>
                <a:effectLst/>
                <a:latin typeface="Arial" panose="020B0604020202020204" pitchFamily="34" charset="0"/>
                <a:ea typeface="Times New Roman" panose="02020603050405020304" pitchFamily="18" charset="0"/>
                <a:cs typeface="Times New Roman" panose="02020603050405020304" pitchFamily="18" charset="0"/>
              </a:rPr>
              <a:t> </a:t>
            </a:r>
            <a:r>
              <a:rPr lang="ru-RU" sz="3200" b="1" dirty="0" smtClean="0">
                <a:solidFill>
                  <a:srgbClr val="444444"/>
                </a:solidFill>
                <a:effectLst/>
                <a:latin typeface="Arial" panose="020B0604020202020204" pitchFamily="34" charset="0"/>
                <a:ea typeface="Times New Roman" panose="02020603050405020304" pitchFamily="18" charset="0"/>
                <a:cs typeface="Times New Roman" panose="02020603050405020304" pitchFamily="18" charset="0"/>
              </a:rPr>
              <a:t>Алгоритм стилистического анализа текста:</a:t>
            </a:r>
          </a:p>
          <a:p>
            <a:pPr>
              <a:lnSpc>
                <a:spcPct val="107000"/>
              </a:lnSpc>
              <a:spcAft>
                <a:spcPts val="800"/>
              </a:spcAft>
            </a:pPr>
            <a:endParaRPr lang="ru-RU" sz="20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ru-RU" sz="40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Определяем </a:t>
            </a:r>
            <a:r>
              <a:rPr lang="ru-RU" sz="4000"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стиль</a:t>
            </a:r>
            <a:r>
              <a:rPr lang="ru-RU" sz="40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 и </a:t>
            </a:r>
            <a:r>
              <a:rPr lang="ru-RU" sz="4000"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жанр</a:t>
            </a:r>
            <a:r>
              <a:rPr lang="ru-RU" sz="40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 </a:t>
            </a:r>
            <a:r>
              <a:rPr lang="ru-RU" sz="40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текста.</a:t>
            </a:r>
          </a:p>
          <a:p>
            <a:pPr lvl="0">
              <a:lnSpc>
                <a:spcPct val="107000"/>
              </a:lnSpc>
              <a:spcAft>
                <a:spcPts val="800"/>
              </a:spcAft>
              <a:tabLst>
                <a:tab pos="457200" algn="l"/>
              </a:tabLst>
            </a:pPr>
            <a:r>
              <a:rPr lang="ru-RU" sz="3600" dirty="0" smtClean="0">
                <a:solidFill>
                  <a:srgbClr val="444444"/>
                </a:solidFill>
                <a:latin typeface="Calibri" panose="020F0502020204030204" pitchFamily="34" charset="0"/>
                <a:ea typeface="Times New Roman" panose="02020603050405020304" pitchFamily="18" charset="0"/>
                <a:cs typeface="Times New Roman" panose="02020603050405020304" pitchFamily="18" charset="0"/>
              </a:rPr>
              <a:t>2</a:t>
            </a:r>
            <a:r>
              <a:rPr lang="ru-RU" sz="4000" dirty="0" smtClean="0">
                <a:solidFill>
                  <a:srgbClr val="444444"/>
                </a:solidFill>
                <a:latin typeface="Calibri" panose="020F0502020204030204" pitchFamily="34" charset="0"/>
                <a:ea typeface="Times New Roman" panose="02020603050405020304" pitchFamily="18" charset="0"/>
                <a:cs typeface="Times New Roman" panose="02020603050405020304" pitchFamily="18" charset="0"/>
              </a:rPr>
              <a:t>. </a:t>
            </a:r>
            <a:r>
              <a:rPr lang="ru-RU" sz="40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Определяем </a:t>
            </a:r>
            <a:r>
              <a:rPr lang="ru-RU" sz="40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основную </a:t>
            </a:r>
            <a:r>
              <a:rPr lang="ru-RU" sz="4000"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тему </a:t>
            </a:r>
            <a:r>
              <a:rPr lang="ru-RU" sz="40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и </a:t>
            </a:r>
            <a:r>
              <a:rPr lang="ru-RU" sz="4000"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идею</a:t>
            </a:r>
            <a:r>
              <a:rPr lang="ru-RU" sz="4000" dirty="0">
                <a:solidFill>
                  <a:srgbClr val="444444"/>
                </a:solidFill>
                <a:latin typeface="Arial" panose="020B0604020202020204" pitchFamily="34" charset="0"/>
                <a:ea typeface="Times New Roman" panose="02020603050405020304" pitchFamily="18" charset="0"/>
                <a:cs typeface="Times New Roman" panose="02020603050405020304" pitchFamily="18" charset="0"/>
              </a:rPr>
              <a:t> текста. </a:t>
            </a:r>
            <a:endParaRPr lang="ru-RU" sz="4000" dirty="0" smtClean="0">
              <a:solidFill>
                <a:srgbClr val="444444"/>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18" descr="ED00318_"/>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92834" y="4767794"/>
            <a:ext cx="942875" cy="1655762"/>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in">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CCCCCC"/>
                  </a:outerShdw>
                </a:effectLst>
              </a14:hiddenEffects>
            </a:ext>
          </a:extLst>
        </p:spPr>
      </p:pic>
    </p:spTree>
    <p:extLst>
      <p:ext uri="{BB962C8B-B14F-4D97-AF65-F5344CB8AC3E}">
        <p14:creationId xmlns="" xmlns:p14="http://schemas.microsoft.com/office/powerpoint/2010/main" val="9963932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676250" y="212651"/>
            <a:ext cx="2118494" cy="530145"/>
          </a:xfrm>
          <a:prstGeom prst="rect">
            <a:avLst/>
          </a:prstGeom>
        </p:spPr>
        <p:txBody>
          <a:bodyPr wrap="square">
            <a:spAutoFit/>
          </a:bodyPr>
          <a:lstStyle/>
          <a:p>
            <a:pPr>
              <a:lnSpc>
                <a:spcPct val="107000"/>
              </a:lnSpc>
              <a:spcAft>
                <a:spcPts val="800"/>
              </a:spcAft>
            </a:pPr>
            <a:r>
              <a:rPr lang="ru-RU" sz="2800" b="1"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Задание 1</a:t>
            </a:r>
            <a:endParaRPr lang="ru-RU" sz="20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2050" name="Picture 2"/>
          <p:cNvPicPr>
            <a:picLocks noChangeAspect="1" noChangeArrowheads="1"/>
          </p:cNvPicPr>
          <p:nvPr/>
        </p:nvPicPr>
        <p:blipFill>
          <a:blip r:embed="rId2"/>
          <a:srcRect l="20320" t="30305" r="13750" b="13990"/>
          <a:stretch>
            <a:fillRect/>
          </a:stretch>
        </p:blipFill>
        <p:spPr bwMode="auto">
          <a:xfrm>
            <a:off x="520995" y="648585"/>
            <a:ext cx="8878186" cy="600099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143000"/>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Формулировка задания 2</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272480" y="1289868"/>
            <a:ext cx="9517057" cy="5110930"/>
          </a:xfrm>
        </p:spPr>
        <p:txBody>
          <a:bodyPr>
            <a:noAutofit/>
          </a:bodyPr>
          <a:lstStyle/>
          <a:p>
            <a:r>
              <a:rPr lang="ru-RU" sz="2600" b="1" u="sng" dirty="0" smtClean="0">
                <a:solidFill>
                  <a:schemeClr val="tx1"/>
                </a:solidFill>
              </a:rPr>
              <a:t>Самостоятельно</a:t>
            </a:r>
            <a:r>
              <a:rPr lang="ru-RU" sz="2600" dirty="0" smtClean="0">
                <a:solidFill>
                  <a:schemeClr val="tx1"/>
                </a:solidFill>
              </a:rPr>
              <a:t> подберите </a:t>
            </a:r>
            <a:r>
              <a:rPr lang="ru-RU" sz="2600" b="1" u="sng" dirty="0" smtClean="0">
                <a:solidFill>
                  <a:schemeClr val="tx1"/>
                </a:solidFill>
              </a:rPr>
              <a:t>усилительную частицу</a:t>
            </a:r>
            <a:r>
              <a:rPr lang="ru-RU" sz="2600" dirty="0" smtClean="0">
                <a:solidFill>
                  <a:schemeClr val="tx1"/>
                </a:solidFill>
              </a:rPr>
              <a:t>, которая должна быть на месте пропуска в третьем (3) предложении текста. Запишите эту частицу.</a:t>
            </a:r>
          </a:p>
          <a:p>
            <a:r>
              <a:rPr lang="ru-RU" sz="2600" i="1" dirty="0" smtClean="0">
                <a:solidFill>
                  <a:schemeClr val="tx1"/>
                </a:solidFill>
              </a:rPr>
              <a:t>(1)Немало было на Руси искусных ремесленников и мастеров, превосходных охотников и рыбаков, гениальных зодчих, иконописцев, музыкантов; славилась наша земля воинами, мудрыми государственными деятелями. (2)И всё-таки основным занятием восточных славян на протяжении многих веков было земледелие. (3)&lt;...&gt; и древняя русская культура в целом отражала мировоззрение земледельца.</a:t>
            </a:r>
          </a:p>
          <a:p>
            <a:r>
              <a:rPr lang="ru-RU" sz="2600" b="1" i="1" dirty="0" smtClean="0">
                <a:solidFill>
                  <a:srgbClr val="C00000"/>
                </a:solidFill>
              </a:rPr>
              <a:t>Ответ: ВСЁ-ТАКИ</a:t>
            </a:r>
          </a:p>
        </p:txBody>
      </p:sp>
    </p:spTree>
    <p:extLst>
      <p:ext uri="{BB962C8B-B14F-4D97-AF65-F5344CB8AC3E}">
        <p14:creationId xmlns:p14="http://schemas.microsoft.com/office/powerpoint/2010/main" xmlns="" val="28103535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143000"/>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Комментарий к заданию 2</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485241" y="1481254"/>
            <a:ext cx="9060211" cy="4803428"/>
          </a:xfrm>
        </p:spPr>
        <p:txBody>
          <a:bodyPr>
            <a:noAutofit/>
          </a:bodyPr>
          <a:lstStyle/>
          <a:p>
            <a:r>
              <a:rPr lang="ru-RU" sz="2800" dirty="0" smtClean="0">
                <a:solidFill>
                  <a:schemeClr val="tx1"/>
                </a:solidFill>
              </a:rPr>
              <a:t>«Выполнение задания требует </a:t>
            </a:r>
            <a:r>
              <a:rPr lang="ru-RU" sz="2800" b="1" dirty="0" smtClean="0">
                <a:solidFill>
                  <a:schemeClr val="tx1"/>
                </a:solidFill>
              </a:rPr>
              <a:t>выявления отношений между предложениями текста и определения средств связи между предложениями…экзаменуемый </a:t>
            </a:r>
            <a:r>
              <a:rPr lang="ru-RU" sz="2800" dirty="0" smtClean="0">
                <a:solidFill>
                  <a:schemeClr val="tx1"/>
                </a:solidFill>
              </a:rPr>
              <a:t>должен подобрать это слово самостоятельно в соответствии с заданными морфологическими характеристиками. Это изменение обусловлено еще и тем, что… участники экзамена не всегда владеют базовыми знаниями по морфологии…»</a:t>
            </a:r>
          </a:p>
        </p:txBody>
      </p:sp>
      <p:sp>
        <p:nvSpPr>
          <p:cNvPr id="19" name="Text Box 16"/>
          <p:cNvSpPr txBox="1">
            <a:spLocks noChangeArrowheads="1"/>
          </p:cNvSpPr>
          <p:nvPr/>
        </p:nvSpPr>
        <p:spPr bwMode="gray">
          <a:xfrm>
            <a:off x="2668104" y="5135712"/>
            <a:ext cx="651569" cy="338554"/>
          </a:xfrm>
          <a:prstGeom prst="rect">
            <a:avLst/>
          </a:prstGeom>
          <a:noFill/>
          <a:ln w="9525" algn="ctr">
            <a:noFill/>
            <a:miter lim="800000"/>
            <a:headEnd/>
            <a:tailEnd/>
          </a:ln>
          <a:effectLst/>
        </p:spPr>
        <p:txBody>
          <a:bodyPr wrap="none">
            <a:spAutoFit/>
          </a:bodyPr>
          <a:lstStyle/>
          <a:p>
            <a:pPr algn="ctr"/>
            <a:r>
              <a:rPr lang="en-US" sz="1600" dirty="0" smtClean="0">
                <a:solidFill>
                  <a:srgbClr val="FEFEFE"/>
                </a:solidFill>
              </a:rPr>
              <a:t>20</a:t>
            </a:r>
            <a:r>
              <a:rPr lang="ru-RU" sz="1600" dirty="0" smtClean="0">
                <a:solidFill>
                  <a:srgbClr val="FEFEFE"/>
                </a:solidFill>
              </a:rPr>
              <a:t>10</a:t>
            </a:r>
            <a:endParaRPr lang="en-US" sz="1600" dirty="0">
              <a:solidFill>
                <a:srgbClr val="FEFEFE"/>
              </a:solidFill>
            </a:endParaRPr>
          </a:p>
        </p:txBody>
      </p:sp>
      <p:sp>
        <p:nvSpPr>
          <p:cNvPr id="20" name="Text Box 17"/>
          <p:cNvSpPr txBox="1">
            <a:spLocks noChangeArrowheads="1"/>
          </p:cNvSpPr>
          <p:nvPr/>
        </p:nvSpPr>
        <p:spPr bwMode="gray">
          <a:xfrm>
            <a:off x="3596790" y="5135712"/>
            <a:ext cx="651569" cy="338554"/>
          </a:xfrm>
          <a:prstGeom prst="rect">
            <a:avLst/>
          </a:prstGeom>
          <a:noFill/>
          <a:ln w="9525" algn="ctr">
            <a:noFill/>
            <a:miter lim="800000"/>
            <a:headEnd/>
            <a:tailEnd/>
          </a:ln>
          <a:effectLst/>
        </p:spPr>
        <p:txBody>
          <a:bodyPr wrap="none">
            <a:spAutoFit/>
          </a:bodyPr>
          <a:lstStyle/>
          <a:p>
            <a:pPr algn="ctr"/>
            <a:r>
              <a:rPr lang="en-US" sz="1600" dirty="0" smtClean="0">
                <a:solidFill>
                  <a:srgbClr val="FEFEFE"/>
                </a:solidFill>
              </a:rPr>
              <a:t>20</a:t>
            </a:r>
            <a:r>
              <a:rPr lang="ru-RU" sz="1600" dirty="0" smtClean="0">
                <a:solidFill>
                  <a:srgbClr val="FEFEFE"/>
                </a:solidFill>
              </a:rPr>
              <a:t>11</a:t>
            </a:r>
            <a:endParaRPr lang="en-US" sz="1600" dirty="0">
              <a:solidFill>
                <a:srgbClr val="FEFEFE"/>
              </a:solidFill>
            </a:endParaRPr>
          </a:p>
        </p:txBody>
      </p:sp>
    </p:spTree>
    <p:extLst>
      <p:ext uri="{BB962C8B-B14F-4D97-AF65-F5344CB8AC3E}">
        <p14:creationId xmlns:p14="http://schemas.microsoft.com/office/powerpoint/2010/main" xmlns="" val="9737966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28498" y="1809855"/>
            <a:ext cx="9060211" cy="3752937"/>
          </a:xfrm>
        </p:spPr>
        <p:txBody>
          <a:bodyPr>
            <a:noAutofit/>
          </a:bodyPr>
          <a:lstStyle/>
          <a:p>
            <a:pPr fontAlgn="base"/>
            <a:r>
              <a:rPr lang="ru-RU" dirty="0" smtClean="0"/>
              <a:t>Подчинительные </a:t>
            </a:r>
            <a:r>
              <a:rPr lang="ru-RU" dirty="0"/>
              <a:t>союзы и союзные слова.</a:t>
            </a:r>
          </a:p>
          <a:p>
            <a:pPr fontAlgn="base"/>
            <a:r>
              <a:rPr lang="ru-RU" dirty="0"/>
              <a:t>Сочинительные союзы.</a:t>
            </a:r>
          </a:p>
          <a:p>
            <a:pPr fontAlgn="base"/>
            <a:r>
              <a:rPr lang="ru-RU" dirty="0"/>
              <a:t>Вводные </a:t>
            </a:r>
            <a:r>
              <a:rPr lang="ru-RU" dirty="0" smtClean="0"/>
              <a:t>слова</a:t>
            </a:r>
            <a:r>
              <a:rPr lang="ru-RU" dirty="0"/>
              <a:t>.</a:t>
            </a:r>
          </a:p>
          <a:p>
            <a:pPr fontAlgn="base"/>
            <a:r>
              <a:rPr lang="ru-RU" dirty="0"/>
              <a:t>Частицы</a:t>
            </a:r>
            <a:r>
              <a:rPr lang="ru-RU" dirty="0" smtClean="0"/>
              <a:t>.</a:t>
            </a:r>
          </a:p>
          <a:p>
            <a:pPr fontAlgn="base"/>
            <a:r>
              <a:rPr lang="ru-RU" dirty="0" smtClean="0"/>
              <a:t>Предлоги.</a:t>
            </a:r>
            <a:endParaRPr lang="ru-RU" dirty="0"/>
          </a:p>
          <a:p>
            <a:pPr fontAlgn="base"/>
            <a:r>
              <a:rPr lang="ru-RU" dirty="0"/>
              <a:t>Слова других частей речи.</a:t>
            </a:r>
          </a:p>
        </p:txBody>
      </p:sp>
      <p:sp>
        <p:nvSpPr>
          <p:cNvPr id="17" name="Text Box 14"/>
          <p:cNvSpPr txBox="1">
            <a:spLocks noChangeArrowheads="1"/>
          </p:cNvSpPr>
          <p:nvPr/>
        </p:nvSpPr>
        <p:spPr bwMode="gray">
          <a:xfrm>
            <a:off x="965510" y="5135712"/>
            <a:ext cx="665567" cy="338554"/>
          </a:xfrm>
          <a:prstGeom prst="rect">
            <a:avLst/>
          </a:prstGeom>
          <a:noFill/>
          <a:ln w="9525" algn="ctr">
            <a:noFill/>
            <a:miter lim="800000"/>
            <a:headEnd/>
            <a:tailEnd/>
          </a:ln>
          <a:effectLst/>
        </p:spPr>
        <p:txBody>
          <a:bodyPr wrap="none">
            <a:spAutoFit/>
          </a:bodyPr>
          <a:lstStyle/>
          <a:p>
            <a:pPr algn="ctr"/>
            <a:r>
              <a:rPr lang="en-US" sz="1600" dirty="0" smtClean="0">
                <a:solidFill>
                  <a:srgbClr val="FEFEFE"/>
                </a:solidFill>
              </a:rPr>
              <a:t>200</a:t>
            </a:r>
            <a:r>
              <a:rPr lang="ru-RU" sz="1600" dirty="0" smtClean="0">
                <a:solidFill>
                  <a:srgbClr val="FEFEFE"/>
                </a:solidFill>
              </a:rPr>
              <a:t>8</a:t>
            </a:r>
            <a:endParaRPr lang="en-US" sz="1600" dirty="0">
              <a:solidFill>
                <a:srgbClr val="FEFEFE"/>
              </a:solidFill>
            </a:endParaRPr>
          </a:p>
        </p:txBody>
      </p:sp>
      <p:sp>
        <p:nvSpPr>
          <p:cNvPr id="18" name="Text Box 15"/>
          <p:cNvSpPr txBox="1">
            <a:spLocks noChangeArrowheads="1"/>
          </p:cNvSpPr>
          <p:nvPr/>
        </p:nvSpPr>
        <p:spPr bwMode="gray">
          <a:xfrm>
            <a:off x="1821966" y="5135712"/>
            <a:ext cx="665567" cy="338554"/>
          </a:xfrm>
          <a:prstGeom prst="rect">
            <a:avLst/>
          </a:prstGeom>
          <a:noFill/>
          <a:ln w="9525" algn="ctr">
            <a:noFill/>
            <a:miter lim="800000"/>
            <a:headEnd/>
            <a:tailEnd/>
          </a:ln>
          <a:effectLst/>
        </p:spPr>
        <p:txBody>
          <a:bodyPr wrap="none">
            <a:spAutoFit/>
          </a:bodyPr>
          <a:lstStyle/>
          <a:p>
            <a:pPr algn="ctr"/>
            <a:r>
              <a:rPr lang="en-US" sz="1600" dirty="0" smtClean="0">
                <a:solidFill>
                  <a:srgbClr val="FEFEFE"/>
                </a:solidFill>
              </a:rPr>
              <a:t>200</a:t>
            </a:r>
            <a:r>
              <a:rPr lang="ru-RU" sz="1600" dirty="0" smtClean="0">
                <a:solidFill>
                  <a:srgbClr val="FEFEFE"/>
                </a:solidFill>
              </a:rPr>
              <a:t>9</a:t>
            </a:r>
            <a:endParaRPr lang="en-US" sz="1600" dirty="0">
              <a:solidFill>
                <a:srgbClr val="FEFEFE"/>
              </a:solidFill>
            </a:endParaRPr>
          </a:p>
        </p:txBody>
      </p:sp>
      <p:sp>
        <p:nvSpPr>
          <p:cNvPr id="19" name="Text Box 16"/>
          <p:cNvSpPr txBox="1">
            <a:spLocks noChangeArrowheads="1"/>
          </p:cNvSpPr>
          <p:nvPr/>
        </p:nvSpPr>
        <p:spPr bwMode="gray">
          <a:xfrm>
            <a:off x="2668104" y="5135712"/>
            <a:ext cx="651569" cy="338554"/>
          </a:xfrm>
          <a:prstGeom prst="rect">
            <a:avLst/>
          </a:prstGeom>
          <a:noFill/>
          <a:ln w="9525" algn="ctr">
            <a:noFill/>
            <a:miter lim="800000"/>
            <a:headEnd/>
            <a:tailEnd/>
          </a:ln>
          <a:effectLst/>
        </p:spPr>
        <p:txBody>
          <a:bodyPr wrap="none">
            <a:spAutoFit/>
          </a:bodyPr>
          <a:lstStyle/>
          <a:p>
            <a:pPr algn="ctr"/>
            <a:r>
              <a:rPr lang="en-US" sz="1600" dirty="0" smtClean="0">
                <a:solidFill>
                  <a:srgbClr val="FEFEFE"/>
                </a:solidFill>
              </a:rPr>
              <a:t>20</a:t>
            </a:r>
            <a:r>
              <a:rPr lang="ru-RU" sz="1600" dirty="0" smtClean="0">
                <a:solidFill>
                  <a:srgbClr val="FEFEFE"/>
                </a:solidFill>
              </a:rPr>
              <a:t>10</a:t>
            </a:r>
            <a:endParaRPr lang="en-US" sz="1600" dirty="0">
              <a:solidFill>
                <a:srgbClr val="FEFEFE"/>
              </a:solidFill>
            </a:endParaRPr>
          </a:p>
        </p:txBody>
      </p:sp>
      <p:sp>
        <p:nvSpPr>
          <p:cNvPr id="12" name="Заголовок 3"/>
          <p:cNvSpPr txBox="1">
            <a:spLocks/>
          </p:cNvSpPr>
          <p:nvPr/>
        </p:nvSpPr>
        <p:spPr>
          <a:xfrm>
            <a:off x="965510" y="332656"/>
            <a:ext cx="8915400" cy="136815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800" b="1" dirty="0" smtClean="0">
                <a:solidFill>
                  <a:srgbClr val="FF0000"/>
                </a:solidFill>
                <a:effectLst>
                  <a:reflection blurRad="12700" stA="48000" endA="300" endPos="55000" dir="5400000" sy="-90000" algn="bl" rotWithShape="0"/>
                </a:effectLst>
                <a:latin typeface="Arial" panose="020B0604020202020204" pitchFamily="34" charset="0"/>
                <a:ea typeface="Times New Roman" panose="02020603050405020304" pitchFamily="18" charset="0"/>
                <a:cs typeface="Times New Roman" panose="02020603050405020304" pitchFamily="18" charset="0"/>
              </a:rPr>
              <a:t>Какие слова </a:t>
            </a:r>
          </a:p>
          <a:p>
            <a:r>
              <a:rPr lang="ru-RU" sz="2800" b="1" dirty="0" smtClean="0">
                <a:solidFill>
                  <a:srgbClr val="FF0000"/>
                </a:solidFill>
                <a:effectLst>
                  <a:reflection blurRad="12700" stA="48000" endA="300" endPos="55000" dir="5400000" sy="-90000" algn="bl" rotWithShape="0"/>
                </a:effectLst>
                <a:latin typeface="Arial" panose="020B0604020202020204" pitchFamily="34" charset="0"/>
                <a:ea typeface="Times New Roman" panose="02020603050405020304" pitchFamily="18" charset="0"/>
                <a:cs typeface="Times New Roman" panose="02020603050405020304" pitchFamily="18" charset="0"/>
              </a:rPr>
              <a:t>могут быть пропущены в  задании 2?</a:t>
            </a:r>
            <a:endParaRPr lang="uk-UA" sz="2800" b="1" dirty="0">
              <a:solidFill>
                <a:srgbClr val="FF0000"/>
              </a:solidFill>
              <a:effectLst>
                <a:reflection blurRad="12700" stA="48000" endA="300" endPos="55000" dir="5400000" sy="-90000" algn="bl" rotWithShape="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676233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91294" y="116632"/>
            <a:ext cx="8586123" cy="1143000"/>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Алгоритм выполнения задания 2</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281072" y="1268761"/>
            <a:ext cx="9430457" cy="5013485"/>
          </a:xfrm>
        </p:spPr>
        <p:txBody>
          <a:bodyPr>
            <a:noAutofit/>
          </a:bodyPr>
          <a:lstStyle/>
          <a:p>
            <a:pPr fontAlgn="base"/>
            <a:r>
              <a:rPr lang="ru-RU" sz="2600" dirty="0" smtClean="0"/>
              <a:t>Внимательно прочитайте задание. Определите, </a:t>
            </a:r>
            <a:r>
              <a:rPr lang="ru-RU" sz="2600" b="1" dirty="0" smtClean="0"/>
              <a:t>какое именно слово</a:t>
            </a:r>
            <a:r>
              <a:rPr lang="ru-RU" sz="2600" dirty="0" smtClean="0"/>
              <a:t> вы должны вставить (союз, вводное слово, наречие и т.д.)</a:t>
            </a:r>
          </a:p>
          <a:p>
            <a:pPr fontAlgn="base"/>
            <a:r>
              <a:rPr lang="ru-RU" sz="2600" dirty="0" smtClean="0"/>
              <a:t>Внимательно прочитайте </a:t>
            </a:r>
            <a:r>
              <a:rPr lang="ru-RU" sz="2600" b="1" dirty="0" smtClean="0"/>
              <a:t>предыдущее</a:t>
            </a:r>
            <a:r>
              <a:rPr lang="ru-RU" sz="2600" dirty="0" smtClean="0"/>
              <a:t> </a:t>
            </a:r>
            <a:r>
              <a:rPr lang="ru-RU" sz="2600" b="1" dirty="0" smtClean="0"/>
              <a:t>предложение </a:t>
            </a:r>
            <a:r>
              <a:rPr lang="ru-RU" sz="2600" dirty="0" smtClean="0"/>
              <a:t>, чтобы понять, какое именно слово может соединять его и данное в задании предложение.</a:t>
            </a:r>
          </a:p>
          <a:p>
            <a:pPr fontAlgn="base"/>
            <a:r>
              <a:rPr lang="ru-RU" sz="2600" b="1" u="sng" dirty="0" smtClean="0">
                <a:solidFill>
                  <a:srgbClr val="C00000"/>
                </a:solidFill>
              </a:rPr>
              <a:t>Помните! </a:t>
            </a:r>
            <a:r>
              <a:rPr lang="ru-RU" sz="2600" dirty="0" smtClean="0"/>
              <a:t>Многие слова имеют </a:t>
            </a:r>
            <a:r>
              <a:rPr lang="ru-RU" sz="2600" b="1" dirty="0" smtClean="0"/>
              <a:t>СИНОНИМЫ</a:t>
            </a:r>
            <a:r>
              <a:rPr lang="ru-RU" sz="2600" dirty="0" smtClean="0"/>
              <a:t>, то есть близкие по значению слова. Это облегчит вам поиск слова.</a:t>
            </a:r>
          </a:p>
          <a:p>
            <a:pPr fontAlgn="base"/>
            <a:r>
              <a:rPr lang="ru-RU" sz="2600" dirty="0" smtClean="0"/>
              <a:t>Если вы считаете, что подходят </a:t>
            </a:r>
            <a:r>
              <a:rPr lang="ru-RU" sz="2600" b="1" dirty="0" smtClean="0"/>
              <a:t>2-3 слова</a:t>
            </a:r>
            <a:r>
              <a:rPr lang="ru-RU" sz="2600" dirty="0" smtClean="0"/>
              <a:t>, то подумайте, какое будет точнее. Запишите его.</a:t>
            </a:r>
            <a:endParaRPr lang="ru-RU" sz="2600" dirty="0"/>
          </a:p>
        </p:txBody>
      </p:sp>
      <p:sp>
        <p:nvSpPr>
          <p:cNvPr id="21" name="Text Box 18"/>
          <p:cNvSpPr txBox="1">
            <a:spLocks noChangeArrowheads="1"/>
          </p:cNvSpPr>
          <p:nvPr/>
        </p:nvSpPr>
        <p:spPr bwMode="black">
          <a:xfrm>
            <a:off x="1047084" y="419115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30</a:t>
            </a:r>
          </a:p>
        </p:txBody>
      </p:sp>
      <p:sp>
        <p:nvSpPr>
          <p:cNvPr id="23" name="Text Box 20"/>
          <p:cNvSpPr txBox="1">
            <a:spLocks noChangeArrowheads="1"/>
          </p:cNvSpPr>
          <p:nvPr/>
        </p:nvSpPr>
        <p:spPr bwMode="black">
          <a:xfrm>
            <a:off x="2749677" y="3219600"/>
            <a:ext cx="453970" cy="369332"/>
          </a:xfrm>
          <a:prstGeom prst="rect">
            <a:avLst/>
          </a:prstGeom>
          <a:noFill/>
          <a:ln w="9525" algn="ctr">
            <a:noFill/>
            <a:miter lim="800000"/>
            <a:headEnd/>
            <a:tailEnd/>
          </a:ln>
          <a:effectLst/>
        </p:spPr>
        <p:txBody>
          <a:bodyPr wrap="none">
            <a:spAutoFit/>
          </a:bodyPr>
          <a:lstStyle/>
          <a:p>
            <a:pPr algn="ctr"/>
            <a:r>
              <a:rPr lang="en-US" dirty="0" smtClean="0">
                <a:solidFill>
                  <a:srgbClr val="FEFEFE"/>
                </a:solidFill>
              </a:rPr>
              <a:t>70</a:t>
            </a:r>
            <a:endParaRPr lang="en-US" dirty="0">
              <a:solidFill>
                <a:srgbClr val="FEFEFE"/>
              </a:solidFill>
            </a:endParaRPr>
          </a:p>
        </p:txBody>
      </p:sp>
      <p:sp>
        <p:nvSpPr>
          <p:cNvPr id="24" name="Text Box 21"/>
          <p:cNvSpPr txBox="1">
            <a:spLocks noChangeArrowheads="1"/>
          </p:cNvSpPr>
          <p:nvPr/>
        </p:nvSpPr>
        <p:spPr bwMode="black">
          <a:xfrm>
            <a:off x="3568298" y="2076600"/>
            <a:ext cx="588623" cy="369332"/>
          </a:xfrm>
          <a:prstGeom prst="rect">
            <a:avLst/>
          </a:prstGeom>
          <a:noFill/>
          <a:ln w="9525" algn="ctr">
            <a:noFill/>
            <a:miter lim="800000"/>
            <a:headEnd/>
            <a:tailEnd/>
          </a:ln>
          <a:effectLst/>
        </p:spPr>
        <p:txBody>
          <a:bodyPr wrap="none">
            <a:spAutoFit/>
          </a:bodyPr>
          <a:lstStyle/>
          <a:p>
            <a:pPr algn="ctr"/>
            <a:r>
              <a:rPr lang="en-US">
                <a:solidFill>
                  <a:srgbClr val="FEFEFE"/>
                </a:solidFill>
              </a:rPr>
              <a:t>120</a:t>
            </a:r>
          </a:p>
        </p:txBody>
      </p:sp>
    </p:spTree>
    <p:extLst>
      <p:ext uri="{BB962C8B-B14F-4D97-AF65-F5344CB8AC3E}">
        <p14:creationId xmlns:p14="http://schemas.microsoft.com/office/powerpoint/2010/main" xmlns="" val="6117498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91294" y="116632"/>
            <a:ext cx="8586123" cy="1296144"/>
          </a:xfrm>
        </p:spPr>
        <p:txBody>
          <a:bodyPr>
            <a:normAutofit fontScale="90000"/>
          </a:bodyPr>
          <a:lstStyle/>
          <a:p>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Синонимичные  подчинительные союзы и союзные  слова</a:t>
            </a:r>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endParaRPr lang="uk-UA"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21" name="Text Box 18"/>
          <p:cNvSpPr txBox="1">
            <a:spLocks noChangeArrowheads="1"/>
          </p:cNvSpPr>
          <p:nvPr/>
        </p:nvSpPr>
        <p:spPr bwMode="black">
          <a:xfrm>
            <a:off x="1047084" y="419115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30</a:t>
            </a:r>
          </a:p>
        </p:txBody>
      </p:sp>
      <p:graphicFrame>
        <p:nvGraphicFramePr>
          <p:cNvPr id="6" name="Объект 5"/>
          <p:cNvGraphicFramePr>
            <a:graphicFrameLocks noGrp="1"/>
          </p:cNvGraphicFramePr>
          <p:nvPr>
            <p:ph idx="1"/>
            <p:extLst>
              <p:ext uri="{D42A27DB-BD31-4B8C-83A1-F6EECF244321}">
                <p14:modId xmlns:p14="http://schemas.microsoft.com/office/powerpoint/2010/main" xmlns="" val="987474054"/>
              </p:ext>
            </p:extLst>
          </p:nvPr>
        </p:nvGraphicFramePr>
        <p:xfrm>
          <a:off x="350488" y="1412776"/>
          <a:ext cx="9227434" cy="4808818"/>
        </p:xfrm>
        <a:graphic>
          <a:graphicData uri="http://schemas.openxmlformats.org/drawingml/2006/table">
            <a:tbl>
              <a:tblPr firstRow="1" bandRow="1">
                <a:tableStyleId>{5C22544A-7EE6-4342-B048-85BDC9FD1C3A}</a:tableStyleId>
              </a:tblPr>
              <a:tblGrid>
                <a:gridCol w="6474719"/>
                <a:gridCol w="2752715"/>
              </a:tblGrid>
              <a:tr h="525633">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Союзы и союзные слова</a:t>
                      </a:r>
                      <a:endParaRPr lang="ru-RU" sz="2000" dirty="0">
                        <a:solidFill>
                          <a:schemeClr val="tx1"/>
                        </a:solidFill>
                        <a:effectLst/>
                        <a:latin typeface="Calibri"/>
                        <a:ea typeface="Calibri"/>
                        <a:cs typeface="Times New Roman"/>
                      </a:endParaRPr>
                    </a:p>
                  </a:txBody>
                  <a:tcPr marL="74295" marR="74295" marT="0" marB="0"/>
                </a:tc>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Значение</a:t>
                      </a:r>
                      <a:endParaRPr lang="ru-RU" sz="2000" dirty="0">
                        <a:solidFill>
                          <a:schemeClr val="tx1"/>
                        </a:solidFill>
                        <a:effectLst/>
                        <a:latin typeface="Calibri"/>
                        <a:ea typeface="Calibri"/>
                        <a:cs typeface="Times New Roman"/>
                      </a:endParaRPr>
                    </a:p>
                  </a:txBody>
                  <a:tcPr marL="74295" marR="74295" marT="0" marB="0"/>
                </a:tc>
              </a:tr>
              <a:tr h="338463">
                <a:tc>
                  <a:txBody>
                    <a:bodyPr/>
                    <a:lstStyle/>
                    <a:p>
                      <a:pPr>
                        <a:lnSpc>
                          <a:spcPct val="115000"/>
                        </a:lnSpc>
                        <a:spcAft>
                          <a:spcPts val="0"/>
                        </a:spcAft>
                      </a:pPr>
                      <a:r>
                        <a:rPr lang="ru-RU" sz="1800" dirty="0">
                          <a:solidFill>
                            <a:srgbClr val="111111"/>
                          </a:solidFill>
                          <a:effectLst/>
                          <a:latin typeface="Times New Roman"/>
                          <a:ea typeface="Times New Roman"/>
                          <a:cs typeface="Times New Roman"/>
                        </a:rPr>
                        <a:t>что, чтобы, будто бы</a:t>
                      </a:r>
                      <a:endParaRPr lang="ru-RU" sz="1800" dirty="0">
                        <a:effectLst/>
                        <a:latin typeface="Calibri"/>
                        <a:ea typeface="Calibri"/>
                        <a:cs typeface="Times New Roman"/>
                      </a:endParaRPr>
                    </a:p>
                  </a:txBody>
                  <a:tcPr marL="74295" marR="74295" marT="0" marB="0"/>
                </a:tc>
                <a:tc>
                  <a:txBody>
                    <a:bodyPr/>
                    <a:lstStyle/>
                    <a:p>
                      <a:pPr>
                        <a:lnSpc>
                          <a:spcPct val="115000"/>
                        </a:lnSpc>
                        <a:spcAft>
                          <a:spcPts val="0"/>
                        </a:spcAft>
                      </a:pPr>
                      <a:r>
                        <a:rPr lang="ru-RU" sz="1800">
                          <a:solidFill>
                            <a:srgbClr val="111111"/>
                          </a:solidFill>
                          <a:effectLst/>
                          <a:latin typeface="Times New Roman"/>
                          <a:ea typeface="Times New Roman"/>
                          <a:cs typeface="Times New Roman"/>
                        </a:rPr>
                        <a:t>временные</a:t>
                      </a:r>
                      <a:endParaRPr lang="ru-RU" sz="1800">
                        <a:effectLst/>
                        <a:latin typeface="Calibri"/>
                        <a:ea typeface="Calibri"/>
                        <a:cs typeface="Times New Roman"/>
                      </a:endParaRPr>
                    </a:p>
                  </a:txBody>
                  <a:tcPr marL="74295" marR="74295" marT="0" marB="0"/>
                </a:tc>
              </a:tr>
              <a:tr h="525633">
                <a:tc>
                  <a:txBody>
                    <a:bodyPr/>
                    <a:lstStyle/>
                    <a:p>
                      <a:pPr>
                        <a:lnSpc>
                          <a:spcPct val="115000"/>
                        </a:lnSpc>
                        <a:spcAft>
                          <a:spcPts val="0"/>
                        </a:spcAft>
                      </a:pPr>
                      <a:r>
                        <a:rPr lang="ru-RU" sz="1800">
                          <a:solidFill>
                            <a:srgbClr val="111111"/>
                          </a:solidFill>
                          <a:effectLst/>
                          <a:latin typeface="Times New Roman"/>
                          <a:ea typeface="Times New Roman"/>
                          <a:cs typeface="Times New Roman"/>
                        </a:rPr>
                        <a:t>когда, как только, пока, по мере того как, как, между тем как, лишь, лишь только, едва лишь;</a:t>
                      </a:r>
                      <a:endParaRPr lang="ru-RU" sz="1800">
                        <a:effectLst/>
                        <a:latin typeface="Calibri"/>
                        <a:ea typeface="Calibri"/>
                        <a:cs typeface="Times New Roman"/>
                      </a:endParaRPr>
                    </a:p>
                  </a:txBody>
                  <a:tcPr marL="74295" marR="74295" marT="0" marB="0"/>
                </a:tc>
                <a:tc>
                  <a:txBody>
                    <a:bodyPr/>
                    <a:lstStyle/>
                    <a:p>
                      <a:pPr>
                        <a:lnSpc>
                          <a:spcPct val="115000"/>
                        </a:lnSpc>
                        <a:spcAft>
                          <a:spcPts val="0"/>
                        </a:spcAft>
                      </a:pPr>
                      <a:r>
                        <a:rPr lang="ru-RU" sz="1800">
                          <a:solidFill>
                            <a:srgbClr val="111111"/>
                          </a:solidFill>
                          <a:effectLst/>
                          <a:latin typeface="Times New Roman"/>
                          <a:ea typeface="Times New Roman"/>
                          <a:cs typeface="Times New Roman"/>
                        </a:rPr>
                        <a:t>причинные</a:t>
                      </a:r>
                      <a:endParaRPr lang="ru-RU" sz="1800">
                        <a:effectLst/>
                        <a:latin typeface="Calibri"/>
                        <a:ea typeface="Calibri"/>
                        <a:cs typeface="Times New Roman"/>
                      </a:endParaRPr>
                    </a:p>
                  </a:txBody>
                  <a:tcPr marL="74295" marR="74295" marT="0" marB="0"/>
                </a:tc>
              </a:tr>
              <a:tr h="525633">
                <a:tc>
                  <a:txBody>
                    <a:bodyPr/>
                    <a:lstStyle/>
                    <a:p>
                      <a:pPr>
                        <a:lnSpc>
                          <a:spcPct val="115000"/>
                        </a:lnSpc>
                        <a:spcAft>
                          <a:spcPts val="0"/>
                        </a:spcAft>
                      </a:pPr>
                      <a:r>
                        <a:rPr lang="ru-RU" sz="1800">
                          <a:solidFill>
                            <a:srgbClr val="111111"/>
                          </a:solidFill>
                          <a:effectLst/>
                          <a:latin typeface="Times New Roman"/>
                          <a:ea typeface="Times New Roman"/>
                          <a:cs typeface="Times New Roman"/>
                        </a:rPr>
                        <a:t>ибо, потому что, оттого что, так как, из-за того что, благодаря тому что, вследствие того что, в связи с тем что;</a:t>
                      </a:r>
                      <a:endParaRPr lang="ru-RU" sz="1800">
                        <a:effectLst/>
                        <a:latin typeface="Calibri"/>
                        <a:ea typeface="Calibri"/>
                        <a:cs typeface="Times New Roman"/>
                      </a:endParaRPr>
                    </a:p>
                  </a:txBody>
                  <a:tcPr marL="74295" marR="74295" marT="0" marB="0"/>
                </a:tc>
                <a:tc>
                  <a:txBody>
                    <a:bodyPr/>
                    <a:lstStyle/>
                    <a:p>
                      <a:pPr>
                        <a:lnSpc>
                          <a:spcPct val="115000"/>
                        </a:lnSpc>
                        <a:spcAft>
                          <a:spcPts val="0"/>
                        </a:spcAft>
                      </a:pPr>
                      <a:r>
                        <a:rPr lang="ru-RU" sz="1800">
                          <a:solidFill>
                            <a:srgbClr val="111111"/>
                          </a:solidFill>
                          <a:effectLst/>
                          <a:latin typeface="Times New Roman"/>
                          <a:ea typeface="Times New Roman"/>
                          <a:cs typeface="Times New Roman"/>
                        </a:rPr>
                        <a:t>целевые</a:t>
                      </a:r>
                      <a:endParaRPr lang="ru-RU" sz="1800">
                        <a:effectLst/>
                        <a:latin typeface="Calibri"/>
                        <a:ea typeface="Calibri"/>
                        <a:cs typeface="Times New Roman"/>
                      </a:endParaRPr>
                    </a:p>
                  </a:txBody>
                  <a:tcPr marL="74295" marR="74295" marT="0" marB="0"/>
                </a:tc>
              </a:tr>
              <a:tr h="395730">
                <a:tc>
                  <a:txBody>
                    <a:bodyPr/>
                    <a:lstStyle/>
                    <a:p>
                      <a:pPr>
                        <a:lnSpc>
                          <a:spcPct val="115000"/>
                        </a:lnSpc>
                        <a:spcAft>
                          <a:spcPts val="0"/>
                        </a:spcAft>
                      </a:pPr>
                      <a:r>
                        <a:rPr lang="ru-RU" sz="1800" dirty="0">
                          <a:solidFill>
                            <a:srgbClr val="111111"/>
                          </a:solidFill>
                          <a:effectLst/>
                          <a:latin typeface="Times New Roman"/>
                          <a:ea typeface="Times New Roman"/>
                          <a:cs typeface="Times New Roman"/>
                        </a:rPr>
                        <a:t>чтобы, чтоб, дабы, для того чтобы, с тем чтобы;</a:t>
                      </a:r>
                      <a:endParaRPr lang="ru-RU" sz="1800" dirty="0">
                        <a:effectLst/>
                        <a:latin typeface="Calibri"/>
                        <a:ea typeface="Calibri"/>
                        <a:cs typeface="Times New Roman"/>
                      </a:endParaRPr>
                    </a:p>
                  </a:txBody>
                  <a:tcPr marL="74295" marR="74295" marT="0" marB="0"/>
                </a:tc>
                <a:tc>
                  <a:txBody>
                    <a:bodyPr/>
                    <a:lstStyle/>
                    <a:p>
                      <a:pPr>
                        <a:lnSpc>
                          <a:spcPct val="115000"/>
                        </a:lnSpc>
                        <a:spcAft>
                          <a:spcPts val="0"/>
                        </a:spcAft>
                      </a:pPr>
                      <a:r>
                        <a:rPr lang="ru-RU" sz="1800">
                          <a:solidFill>
                            <a:srgbClr val="111111"/>
                          </a:solidFill>
                          <a:effectLst/>
                          <a:latin typeface="Times New Roman"/>
                          <a:ea typeface="Times New Roman"/>
                          <a:cs typeface="Times New Roman"/>
                        </a:rPr>
                        <a:t>условные</a:t>
                      </a:r>
                      <a:endParaRPr lang="ru-RU" sz="1800">
                        <a:effectLst/>
                        <a:latin typeface="Calibri"/>
                        <a:ea typeface="Calibri"/>
                        <a:cs typeface="Times New Roman"/>
                      </a:endParaRPr>
                    </a:p>
                  </a:txBody>
                  <a:tcPr marL="74295" marR="74295" marT="0" marB="0"/>
                </a:tc>
              </a:tr>
              <a:tr h="525633">
                <a:tc>
                  <a:txBody>
                    <a:bodyPr/>
                    <a:lstStyle/>
                    <a:p>
                      <a:pPr>
                        <a:lnSpc>
                          <a:spcPct val="115000"/>
                        </a:lnSpc>
                        <a:spcAft>
                          <a:spcPts val="0"/>
                        </a:spcAft>
                      </a:pPr>
                      <a:r>
                        <a:rPr lang="ru-RU" sz="1800">
                          <a:solidFill>
                            <a:srgbClr val="111111"/>
                          </a:solidFill>
                          <a:effectLst/>
                          <a:latin typeface="Times New Roman"/>
                          <a:ea typeface="Times New Roman"/>
                          <a:cs typeface="Times New Roman"/>
                        </a:rPr>
                        <a:t>если, ежели, если бы, , ежели бы, коли (коль), когда, когда бы, раз;</a:t>
                      </a:r>
                      <a:endParaRPr lang="ru-RU" sz="1800">
                        <a:effectLst/>
                        <a:latin typeface="Calibri"/>
                        <a:ea typeface="Calibri"/>
                        <a:cs typeface="Times New Roman"/>
                      </a:endParaRPr>
                    </a:p>
                  </a:txBody>
                  <a:tcPr marL="74295" marR="74295" marT="0" marB="0"/>
                </a:tc>
                <a:tc>
                  <a:txBody>
                    <a:bodyPr/>
                    <a:lstStyle/>
                    <a:p>
                      <a:pPr>
                        <a:lnSpc>
                          <a:spcPct val="115000"/>
                        </a:lnSpc>
                        <a:spcAft>
                          <a:spcPts val="0"/>
                        </a:spcAft>
                      </a:pPr>
                      <a:r>
                        <a:rPr lang="ru-RU" sz="1800">
                          <a:solidFill>
                            <a:srgbClr val="111111"/>
                          </a:solidFill>
                          <a:effectLst/>
                          <a:latin typeface="Times New Roman"/>
                          <a:ea typeface="Times New Roman"/>
                          <a:cs typeface="Times New Roman"/>
                        </a:rPr>
                        <a:t>уступки</a:t>
                      </a:r>
                      <a:endParaRPr lang="ru-RU" sz="1800">
                        <a:effectLst/>
                        <a:latin typeface="Calibri"/>
                        <a:ea typeface="Calibri"/>
                        <a:cs typeface="Times New Roman"/>
                      </a:endParaRPr>
                    </a:p>
                  </a:txBody>
                  <a:tcPr marL="74295" marR="74295" marT="0" marB="0"/>
                </a:tc>
              </a:tr>
              <a:tr h="525633">
                <a:tc>
                  <a:txBody>
                    <a:bodyPr/>
                    <a:lstStyle/>
                    <a:p>
                      <a:pPr>
                        <a:lnSpc>
                          <a:spcPct val="115000"/>
                        </a:lnSpc>
                        <a:spcAft>
                          <a:spcPts val="0"/>
                        </a:spcAft>
                      </a:pPr>
                      <a:r>
                        <a:rPr lang="ru-RU" sz="1800">
                          <a:solidFill>
                            <a:srgbClr val="111111"/>
                          </a:solidFill>
                          <a:effectLst/>
                          <a:latin typeface="Times New Roman"/>
                          <a:ea typeface="Times New Roman"/>
                          <a:cs typeface="Times New Roman"/>
                        </a:rPr>
                        <a:t>хотя, хоть, пусть, пускай, несмотря на то что, хотя бы, даром что, несмотря на то что, невзирая на то что;</a:t>
                      </a:r>
                      <a:endParaRPr lang="ru-RU" sz="1800">
                        <a:effectLst/>
                        <a:latin typeface="Calibri"/>
                        <a:ea typeface="Calibri"/>
                        <a:cs typeface="Times New Roman"/>
                      </a:endParaRPr>
                    </a:p>
                  </a:txBody>
                  <a:tcPr marL="74295" marR="74295" marT="0" marB="0"/>
                </a:tc>
                <a:tc>
                  <a:txBody>
                    <a:bodyPr/>
                    <a:lstStyle/>
                    <a:p>
                      <a:pPr>
                        <a:lnSpc>
                          <a:spcPct val="115000"/>
                        </a:lnSpc>
                        <a:spcAft>
                          <a:spcPts val="0"/>
                        </a:spcAft>
                      </a:pPr>
                      <a:r>
                        <a:rPr lang="ru-RU" sz="1800">
                          <a:solidFill>
                            <a:srgbClr val="111111"/>
                          </a:solidFill>
                          <a:effectLst/>
                          <a:latin typeface="Times New Roman"/>
                          <a:ea typeface="Times New Roman"/>
                          <a:cs typeface="Times New Roman"/>
                        </a:rPr>
                        <a:t>следствия</a:t>
                      </a:r>
                      <a:endParaRPr lang="ru-RU" sz="1800">
                        <a:effectLst/>
                        <a:latin typeface="Calibri"/>
                        <a:ea typeface="Calibri"/>
                        <a:cs typeface="Times New Roman"/>
                      </a:endParaRPr>
                    </a:p>
                  </a:txBody>
                  <a:tcPr marL="74295" marR="74295" marT="0" marB="0"/>
                </a:tc>
              </a:tr>
              <a:tr h="394312">
                <a:tc>
                  <a:txBody>
                    <a:bodyPr/>
                    <a:lstStyle/>
                    <a:p>
                      <a:pPr>
                        <a:lnSpc>
                          <a:spcPct val="115000"/>
                        </a:lnSpc>
                        <a:spcAft>
                          <a:spcPts val="0"/>
                        </a:spcAft>
                      </a:pPr>
                      <a:r>
                        <a:rPr lang="ru-RU" sz="1800" dirty="0">
                          <a:solidFill>
                            <a:srgbClr val="111111"/>
                          </a:solidFill>
                          <a:effectLst/>
                          <a:latin typeface="Times New Roman"/>
                          <a:ea typeface="Times New Roman"/>
                          <a:cs typeface="Times New Roman"/>
                        </a:rPr>
                        <a:t>так что;</a:t>
                      </a:r>
                      <a:endParaRPr lang="ru-RU" sz="1800" dirty="0">
                        <a:effectLst/>
                        <a:latin typeface="Calibri"/>
                        <a:ea typeface="Calibri"/>
                        <a:cs typeface="Times New Roman"/>
                      </a:endParaRPr>
                    </a:p>
                  </a:txBody>
                  <a:tcPr marL="74295" marR="74295" marT="0" marB="0"/>
                </a:tc>
                <a:tc>
                  <a:txBody>
                    <a:bodyPr/>
                    <a:lstStyle/>
                    <a:p>
                      <a:pPr>
                        <a:lnSpc>
                          <a:spcPct val="115000"/>
                        </a:lnSpc>
                        <a:spcAft>
                          <a:spcPts val="0"/>
                        </a:spcAft>
                      </a:pPr>
                      <a:r>
                        <a:rPr lang="ru-RU" sz="1800" dirty="0">
                          <a:solidFill>
                            <a:srgbClr val="111111"/>
                          </a:solidFill>
                          <a:effectLst/>
                          <a:latin typeface="Times New Roman"/>
                          <a:ea typeface="Times New Roman"/>
                          <a:cs typeface="Times New Roman"/>
                        </a:rPr>
                        <a:t>временные</a:t>
                      </a:r>
                      <a:endParaRPr lang="ru-RU" sz="1800" dirty="0">
                        <a:effectLst/>
                        <a:latin typeface="Calibri"/>
                        <a:ea typeface="Calibri"/>
                        <a:cs typeface="Times New Roman"/>
                      </a:endParaRPr>
                    </a:p>
                  </a:txBody>
                  <a:tcPr marL="74295" marR="74295" marT="0" marB="0"/>
                </a:tc>
              </a:tr>
              <a:tr h="525633">
                <a:tc>
                  <a:txBody>
                    <a:bodyPr/>
                    <a:lstStyle/>
                    <a:p>
                      <a:pPr>
                        <a:lnSpc>
                          <a:spcPct val="115000"/>
                        </a:lnSpc>
                        <a:spcAft>
                          <a:spcPts val="0"/>
                        </a:spcAft>
                      </a:pPr>
                      <a:r>
                        <a:rPr lang="ru-RU" sz="1800" dirty="0">
                          <a:solidFill>
                            <a:srgbClr val="111111"/>
                          </a:solidFill>
                          <a:effectLst/>
                          <a:latin typeface="Times New Roman"/>
                          <a:ea typeface="Times New Roman"/>
                          <a:cs typeface="Times New Roman"/>
                        </a:rPr>
                        <a:t>как, как будто, будто, словно, как бы, будто бы, словно как, точно.</a:t>
                      </a:r>
                      <a:endParaRPr lang="ru-RU" sz="1800" dirty="0">
                        <a:effectLst/>
                        <a:latin typeface="Calibri"/>
                        <a:ea typeface="Calibri"/>
                        <a:cs typeface="Times New Roman"/>
                      </a:endParaRPr>
                    </a:p>
                  </a:txBody>
                  <a:tcPr marL="74295" marR="74295" marT="0" marB="0"/>
                </a:tc>
                <a:tc>
                  <a:txBody>
                    <a:bodyPr/>
                    <a:lstStyle/>
                    <a:p>
                      <a:pPr>
                        <a:lnSpc>
                          <a:spcPct val="115000"/>
                        </a:lnSpc>
                        <a:spcAft>
                          <a:spcPts val="0"/>
                        </a:spcAft>
                      </a:pPr>
                      <a:r>
                        <a:rPr lang="ru-RU" sz="1800" dirty="0">
                          <a:solidFill>
                            <a:srgbClr val="111111"/>
                          </a:solidFill>
                          <a:effectLst/>
                          <a:latin typeface="Times New Roman"/>
                          <a:ea typeface="Times New Roman"/>
                          <a:cs typeface="Times New Roman"/>
                        </a:rPr>
                        <a:t>сравнительные</a:t>
                      </a:r>
                      <a:endParaRPr lang="ru-RU" sz="1800" dirty="0">
                        <a:effectLst/>
                        <a:latin typeface="Calibri"/>
                        <a:ea typeface="Calibri"/>
                        <a:cs typeface="Times New Roman"/>
                      </a:endParaRPr>
                    </a:p>
                  </a:txBody>
                  <a:tcPr marL="74295" marR="74295" marT="0" marB="0"/>
                </a:tc>
              </a:tr>
            </a:tbl>
          </a:graphicData>
        </a:graphic>
      </p:graphicFrame>
    </p:spTree>
    <p:extLst>
      <p:ext uri="{BB962C8B-B14F-4D97-AF65-F5344CB8AC3E}">
        <p14:creationId xmlns:p14="http://schemas.microsoft.com/office/powerpoint/2010/main" xmlns="" val="3459511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97787" y="332656"/>
            <a:ext cx="8586123" cy="1296144"/>
          </a:xfrm>
        </p:spPr>
        <p:txBody>
          <a:bodyPr>
            <a:normAutofit fontScale="90000"/>
          </a:bodyPr>
          <a:lstStyle/>
          <a:p>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Синонимичные  </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сочинительные союзы</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endParaRPr lang="uk-UA" sz="31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1" name="Text Box 18"/>
          <p:cNvSpPr txBox="1">
            <a:spLocks noChangeArrowheads="1"/>
          </p:cNvSpPr>
          <p:nvPr/>
        </p:nvSpPr>
        <p:spPr bwMode="black">
          <a:xfrm>
            <a:off x="1047084" y="419115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30</a:t>
            </a:r>
          </a:p>
        </p:txBody>
      </p:sp>
      <p:graphicFrame>
        <p:nvGraphicFramePr>
          <p:cNvPr id="6" name="Объект 5"/>
          <p:cNvGraphicFramePr>
            <a:graphicFrameLocks noGrp="1"/>
          </p:cNvGraphicFramePr>
          <p:nvPr>
            <p:ph idx="1"/>
            <p:extLst>
              <p:ext uri="{D42A27DB-BD31-4B8C-83A1-F6EECF244321}">
                <p14:modId xmlns:p14="http://schemas.microsoft.com/office/powerpoint/2010/main" xmlns="" val="361938446"/>
              </p:ext>
            </p:extLst>
          </p:nvPr>
        </p:nvGraphicFramePr>
        <p:xfrm>
          <a:off x="428497" y="1928733"/>
          <a:ext cx="9227435" cy="2593554"/>
        </p:xfrm>
        <a:graphic>
          <a:graphicData uri="http://schemas.openxmlformats.org/drawingml/2006/table">
            <a:tbl>
              <a:tblPr firstRow="1" bandRow="1">
                <a:tableStyleId>{5C22544A-7EE6-4342-B048-85BDC9FD1C3A}</a:tableStyleId>
              </a:tblPr>
              <a:tblGrid>
                <a:gridCol w="5928659"/>
                <a:gridCol w="3298776"/>
              </a:tblGrid>
              <a:tr h="525633">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Союзы</a:t>
                      </a:r>
                      <a:endParaRPr lang="ru-RU" sz="2000" dirty="0">
                        <a:solidFill>
                          <a:schemeClr val="tx1"/>
                        </a:solidFill>
                        <a:effectLst/>
                        <a:latin typeface="Calibri"/>
                        <a:ea typeface="Calibri"/>
                        <a:cs typeface="Times New Roman"/>
                      </a:endParaRPr>
                    </a:p>
                  </a:txBody>
                  <a:tcPr marL="74295" marR="74295" marT="0" marB="0"/>
                </a:tc>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Значение</a:t>
                      </a:r>
                      <a:endParaRPr lang="ru-RU" sz="2000" dirty="0">
                        <a:solidFill>
                          <a:schemeClr val="tx1"/>
                        </a:solidFill>
                        <a:effectLst/>
                        <a:latin typeface="Calibri"/>
                        <a:ea typeface="Calibri"/>
                        <a:cs typeface="Times New Roman"/>
                      </a:endParaRPr>
                    </a:p>
                  </a:txBody>
                  <a:tcPr marL="74295" marR="74295" marT="0" marB="0"/>
                </a:tc>
              </a:tr>
              <a:tr h="338463">
                <a:tc>
                  <a:txBody>
                    <a:bodyPr/>
                    <a:lstStyle/>
                    <a:p>
                      <a:pPr>
                        <a:lnSpc>
                          <a:spcPct val="115000"/>
                        </a:lnSpc>
                        <a:spcAft>
                          <a:spcPts val="0"/>
                        </a:spcAft>
                      </a:pPr>
                      <a:r>
                        <a:rPr lang="ru-RU" sz="2200" b="0" i="0" kern="1200" dirty="0" smtClean="0">
                          <a:solidFill>
                            <a:schemeClr val="dk1"/>
                          </a:solidFill>
                          <a:effectLst/>
                          <a:latin typeface="Times New Roman" pitchFamily="18" charset="0"/>
                          <a:ea typeface="+mn-ea"/>
                          <a:cs typeface="Times New Roman" pitchFamily="18" charset="0"/>
                        </a:rPr>
                        <a:t>и, да (= и), тоже, также, не только, но и, и, да(=и), ни-ни, тоже, также;</a:t>
                      </a:r>
                      <a:endParaRPr lang="ru-RU" sz="22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200" dirty="0" smtClean="0">
                          <a:solidFill>
                            <a:srgbClr val="111111"/>
                          </a:solidFill>
                          <a:effectLst/>
                          <a:latin typeface="Times New Roman" pitchFamily="18" charset="0"/>
                          <a:ea typeface="Times New Roman"/>
                          <a:cs typeface="Times New Roman" pitchFamily="18" charset="0"/>
                        </a:rPr>
                        <a:t>соединительные</a:t>
                      </a:r>
                      <a:endParaRPr lang="ru-RU" sz="2200" dirty="0">
                        <a:effectLst/>
                        <a:latin typeface="Times New Roman" pitchFamily="18" charset="0"/>
                        <a:ea typeface="Calibri"/>
                        <a:cs typeface="Times New Roman" pitchFamily="18" charset="0"/>
                      </a:endParaRPr>
                    </a:p>
                  </a:txBody>
                  <a:tcPr marL="74295" marR="74295" marT="0" marB="0"/>
                </a:tc>
              </a:tr>
              <a:tr h="525633">
                <a:tc>
                  <a:txBody>
                    <a:bodyPr/>
                    <a:lstStyle/>
                    <a:p>
                      <a:pPr>
                        <a:lnSpc>
                          <a:spcPct val="115000"/>
                        </a:lnSpc>
                        <a:spcAft>
                          <a:spcPts val="0"/>
                        </a:spcAft>
                      </a:pPr>
                      <a:r>
                        <a:rPr lang="ru-RU" sz="2200" b="0" i="0" kern="1200" dirty="0" err="1" smtClean="0">
                          <a:solidFill>
                            <a:schemeClr val="dk1"/>
                          </a:solidFill>
                          <a:effectLst/>
                          <a:latin typeface="Times New Roman" pitchFamily="18" charset="0"/>
                          <a:ea typeface="+mn-ea"/>
                          <a:cs typeface="Times New Roman" pitchFamily="18" charset="0"/>
                        </a:rPr>
                        <a:t>а,но</a:t>
                      </a:r>
                      <a:r>
                        <a:rPr lang="ru-RU" sz="2200" b="0" i="0" kern="1200" dirty="0" smtClean="0">
                          <a:solidFill>
                            <a:schemeClr val="dk1"/>
                          </a:solidFill>
                          <a:effectLst/>
                          <a:latin typeface="Times New Roman" pitchFamily="18" charset="0"/>
                          <a:ea typeface="+mn-ea"/>
                          <a:cs typeface="Times New Roman" pitchFamily="18" charset="0"/>
                        </a:rPr>
                        <a:t>, да (= но), зато, однако;</a:t>
                      </a:r>
                      <a:endParaRPr lang="ru-RU" sz="22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200" dirty="0" smtClean="0">
                          <a:solidFill>
                            <a:srgbClr val="111111"/>
                          </a:solidFill>
                          <a:effectLst/>
                          <a:latin typeface="Times New Roman" pitchFamily="18" charset="0"/>
                          <a:ea typeface="Times New Roman"/>
                          <a:cs typeface="Times New Roman" pitchFamily="18" charset="0"/>
                        </a:rPr>
                        <a:t>противительные</a:t>
                      </a:r>
                      <a:endParaRPr lang="ru-RU" sz="2200" dirty="0">
                        <a:effectLst/>
                        <a:latin typeface="Times New Roman" pitchFamily="18" charset="0"/>
                        <a:ea typeface="Calibri"/>
                        <a:cs typeface="Times New Roman" pitchFamily="18" charset="0"/>
                      </a:endParaRPr>
                    </a:p>
                  </a:txBody>
                  <a:tcPr marL="74295" marR="74295" marT="0" marB="0"/>
                </a:tc>
              </a:tr>
              <a:tr h="525633">
                <a:tc>
                  <a:txBody>
                    <a:bodyPr/>
                    <a:lstStyle/>
                    <a:p>
                      <a:pPr>
                        <a:lnSpc>
                          <a:spcPct val="115000"/>
                        </a:lnSpc>
                        <a:spcAft>
                          <a:spcPts val="0"/>
                        </a:spcAft>
                      </a:pPr>
                      <a:r>
                        <a:rPr lang="ru-RU" sz="2200" b="0" i="0" kern="1200" dirty="0" smtClean="0">
                          <a:solidFill>
                            <a:schemeClr val="dk1"/>
                          </a:solidFill>
                          <a:effectLst/>
                          <a:latin typeface="Times New Roman" pitchFamily="18" charset="0"/>
                          <a:ea typeface="+mn-ea"/>
                          <a:cs typeface="Times New Roman" pitchFamily="18" charset="0"/>
                        </a:rPr>
                        <a:t>или (= либо), то … то, не то … не то, то ли … то ли, ли … ли.</a:t>
                      </a:r>
                      <a:endParaRPr lang="ru-RU" sz="22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200" dirty="0" smtClean="0">
                          <a:solidFill>
                            <a:srgbClr val="111111"/>
                          </a:solidFill>
                          <a:effectLst/>
                          <a:latin typeface="Times New Roman" pitchFamily="18" charset="0"/>
                          <a:ea typeface="Calibri"/>
                          <a:cs typeface="Times New Roman" pitchFamily="18" charset="0"/>
                        </a:rPr>
                        <a:t>разделительные</a:t>
                      </a:r>
                      <a:endParaRPr lang="ru-RU" sz="2200" dirty="0">
                        <a:effectLst/>
                        <a:latin typeface="Times New Roman" pitchFamily="18" charset="0"/>
                        <a:ea typeface="Calibri"/>
                        <a:cs typeface="Times New Roman" pitchFamily="18" charset="0"/>
                      </a:endParaRPr>
                    </a:p>
                  </a:txBody>
                  <a:tcPr marL="74295" marR="74295" marT="0" marB="0"/>
                </a:tc>
              </a:tr>
            </a:tbl>
          </a:graphicData>
        </a:graphic>
      </p:graphicFrame>
    </p:spTree>
    <p:extLst>
      <p:ext uri="{BB962C8B-B14F-4D97-AF65-F5344CB8AC3E}">
        <p14:creationId xmlns:p14="http://schemas.microsoft.com/office/powerpoint/2010/main" xmlns="" val="42013220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87257" y="233590"/>
            <a:ext cx="8586123" cy="1008112"/>
          </a:xfrm>
        </p:spPr>
        <p:txBody>
          <a:bodyPr>
            <a:normAutofit fontScale="90000"/>
          </a:bodyPr>
          <a:lstStyle/>
          <a:p>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Синонимичные  вводные  слова</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endParaRPr lang="uk-UA" sz="31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xmlns="" val="1531719440"/>
              </p:ext>
            </p:extLst>
          </p:nvPr>
        </p:nvGraphicFramePr>
        <p:xfrm>
          <a:off x="350488" y="1124745"/>
          <a:ext cx="9227435" cy="5018995"/>
        </p:xfrm>
        <a:graphic>
          <a:graphicData uri="http://schemas.openxmlformats.org/drawingml/2006/table">
            <a:tbl>
              <a:tblPr firstRow="1" bandRow="1">
                <a:tableStyleId>{5C22544A-7EE6-4342-B048-85BDC9FD1C3A}</a:tableStyleId>
              </a:tblPr>
              <a:tblGrid>
                <a:gridCol w="5460607"/>
                <a:gridCol w="3766828"/>
              </a:tblGrid>
              <a:tr h="525633">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Вводные  слова-синонимы</a:t>
                      </a:r>
                      <a:endParaRPr lang="ru-RU" sz="2000" dirty="0">
                        <a:solidFill>
                          <a:schemeClr val="tx1"/>
                        </a:solidFill>
                        <a:effectLst/>
                        <a:latin typeface="Calibri"/>
                        <a:ea typeface="Calibri"/>
                        <a:cs typeface="Times New Roman"/>
                      </a:endParaRPr>
                    </a:p>
                  </a:txBody>
                  <a:tcPr marL="74295" marR="74295" marT="0" marB="0"/>
                </a:tc>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Значение</a:t>
                      </a:r>
                      <a:endParaRPr lang="ru-RU" sz="2000" dirty="0">
                        <a:solidFill>
                          <a:schemeClr val="tx1"/>
                        </a:solidFill>
                        <a:effectLst/>
                        <a:latin typeface="Calibri"/>
                        <a:ea typeface="Calibri"/>
                        <a:cs typeface="Times New Roman"/>
                      </a:endParaRPr>
                    </a:p>
                  </a:txBody>
                  <a:tcPr marL="74295" marR="74295" marT="0" marB="0"/>
                </a:tc>
              </a:tr>
              <a:tr h="338463">
                <a:tc>
                  <a:txBody>
                    <a:bodyPr/>
                    <a:lstStyle/>
                    <a:p>
                      <a:pPr fontAlgn="base"/>
                      <a:r>
                        <a:rPr lang="ru-RU" sz="1800" b="0" i="0" kern="1200" dirty="0" smtClean="0">
                          <a:solidFill>
                            <a:schemeClr val="dk1"/>
                          </a:solidFill>
                          <a:effectLst/>
                          <a:latin typeface="Times New Roman" pitchFamily="18" charset="0"/>
                          <a:ea typeface="+mn-ea"/>
                          <a:cs typeface="Times New Roman" pitchFamily="18" charset="0"/>
                        </a:rPr>
                        <a:t>Наверное, кажется, возможно, пожалуй, надо думать, по-видимому, скорее всего, надо полагать и т.д.</a:t>
                      </a:r>
                      <a:endParaRPr lang="ru-RU" sz="1800" b="0" i="0" kern="1200" dirty="0">
                        <a:solidFill>
                          <a:schemeClr val="dk1"/>
                        </a:solidFill>
                        <a:effectLst/>
                        <a:latin typeface="Times New Roman" pitchFamily="18" charset="0"/>
                        <a:ea typeface="+mn-ea"/>
                        <a:cs typeface="Times New Roman" pitchFamily="18" charset="0"/>
                      </a:endParaRPr>
                    </a:p>
                  </a:txBody>
                  <a:tcPr marL="74295" marR="74295" marT="0" marB="0"/>
                </a:tc>
                <a:tc>
                  <a:txBody>
                    <a:bodyPr/>
                    <a:lstStyle/>
                    <a:p>
                      <a:pPr>
                        <a:lnSpc>
                          <a:spcPct val="115000"/>
                        </a:lnSpc>
                        <a:spcAft>
                          <a:spcPts val="0"/>
                        </a:spcAft>
                      </a:pPr>
                      <a:r>
                        <a:rPr lang="ru-RU" sz="1800" dirty="0" smtClean="0">
                          <a:solidFill>
                            <a:srgbClr val="111111"/>
                          </a:solidFill>
                          <a:effectLst/>
                          <a:latin typeface="Times New Roman"/>
                          <a:ea typeface="Times New Roman"/>
                          <a:cs typeface="Times New Roman"/>
                        </a:rPr>
                        <a:t>неуверенность</a:t>
                      </a:r>
                      <a:endParaRPr lang="ru-RU" sz="1800" dirty="0">
                        <a:effectLst/>
                        <a:latin typeface="Calibri"/>
                        <a:ea typeface="Calibri"/>
                        <a:cs typeface="Times New Roman"/>
                      </a:endParaRPr>
                    </a:p>
                  </a:txBody>
                  <a:tcPr marL="74295" marR="74295" marT="0" marB="0"/>
                </a:tc>
              </a:tr>
              <a:tr h="525633">
                <a:tc>
                  <a:txBody>
                    <a:bodyPr/>
                    <a:lstStyle/>
                    <a:p>
                      <a:pPr>
                        <a:lnSpc>
                          <a:spcPct val="115000"/>
                        </a:lnSpc>
                        <a:spcAft>
                          <a:spcPts val="0"/>
                        </a:spcAft>
                      </a:pPr>
                      <a:r>
                        <a:rPr lang="ru-RU" sz="1800" b="0" i="0" kern="1200" dirty="0" smtClean="0">
                          <a:solidFill>
                            <a:schemeClr val="dk1"/>
                          </a:solidFill>
                          <a:effectLst/>
                          <a:latin typeface="Times New Roman" pitchFamily="18" charset="0"/>
                          <a:ea typeface="+mn-ea"/>
                          <a:cs typeface="Times New Roman" pitchFamily="18" charset="0"/>
                        </a:rPr>
                        <a:t>Именно, конечно, очевидно, естественно, разумеется</a:t>
                      </a:r>
                      <a:r>
                        <a:rPr lang="ru-RU" sz="1800" b="0" i="0" kern="1200" baseline="0" dirty="0" smtClean="0">
                          <a:solidFill>
                            <a:schemeClr val="dk1"/>
                          </a:solidFill>
                          <a:effectLst/>
                          <a:latin typeface="Times New Roman" pitchFamily="18" charset="0"/>
                          <a:ea typeface="+mn-ea"/>
                          <a:cs typeface="Times New Roman" pitchFamily="18" charset="0"/>
                        </a:rPr>
                        <a:t> </a:t>
                      </a:r>
                      <a:r>
                        <a:rPr lang="ru-RU" sz="1800" b="0" i="0" kern="1200" dirty="0" smtClean="0">
                          <a:solidFill>
                            <a:schemeClr val="dk1"/>
                          </a:solidFill>
                          <a:effectLst/>
                          <a:latin typeface="Times New Roman" pitchFamily="18" charset="0"/>
                          <a:ea typeface="+mn-ea"/>
                          <a:cs typeface="Times New Roman" pitchFamily="18" charset="0"/>
                        </a:rPr>
                        <a:t> и т.д.</a:t>
                      </a:r>
                      <a:endParaRPr lang="ru-RU" sz="18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1800" dirty="0" smtClean="0">
                          <a:solidFill>
                            <a:srgbClr val="111111"/>
                          </a:solidFill>
                          <a:effectLst/>
                          <a:latin typeface="Times New Roman"/>
                          <a:ea typeface="Calibri"/>
                          <a:cs typeface="Times New Roman"/>
                        </a:rPr>
                        <a:t>уверенность</a:t>
                      </a:r>
                      <a:endParaRPr lang="ru-RU" sz="1800" dirty="0">
                        <a:effectLst/>
                        <a:latin typeface="Calibri"/>
                        <a:ea typeface="Calibri"/>
                        <a:cs typeface="Times New Roman"/>
                      </a:endParaRPr>
                    </a:p>
                  </a:txBody>
                  <a:tcPr marL="74295" marR="74295" marT="0" marB="0"/>
                </a:tc>
              </a:tr>
              <a:tr h="525633">
                <a:tc>
                  <a:txBody>
                    <a:bodyPr/>
                    <a:lstStyle/>
                    <a:p>
                      <a:pPr>
                        <a:lnSpc>
                          <a:spcPct val="115000"/>
                        </a:lnSpc>
                        <a:spcAft>
                          <a:spcPts val="0"/>
                        </a:spcAft>
                      </a:pPr>
                      <a:r>
                        <a:rPr lang="ru-RU" sz="1800" b="0" i="0" kern="1200" dirty="0" smtClean="0">
                          <a:solidFill>
                            <a:schemeClr val="dk1"/>
                          </a:solidFill>
                          <a:effectLst/>
                          <a:latin typeface="Times New Roman" pitchFamily="18" charset="0"/>
                          <a:ea typeface="+mn-ea"/>
                          <a:cs typeface="Times New Roman" pitchFamily="18" charset="0"/>
                        </a:rPr>
                        <a:t>К сожалению, к счастью, хочется верить, надеемся, думается и т.д.</a:t>
                      </a:r>
                      <a:endParaRPr lang="ru-RU" sz="18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1800" dirty="0" smtClean="0">
                          <a:solidFill>
                            <a:srgbClr val="111111"/>
                          </a:solidFill>
                          <a:effectLst/>
                          <a:latin typeface="Times New Roman"/>
                          <a:ea typeface="Times New Roman"/>
                          <a:cs typeface="Times New Roman"/>
                        </a:rPr>
                        <a:t>мнение, чувства автора</a:t>
                      </a:r>
                      <a:endParaRPr lang="ru-RU" sz="1800" dirty="0">
                        <a:effectLst/>
                        <a:latin typeface="Calibri"/>
                        <a:ea typeface="Calibri"/>
                        <a:cs typeface="Times New Roman"/>
                      </a:endParaRPr>
                    </a:p>
                  </a:txBody>
                  <a:tcPr marL="74295" marR="74295" marT="0" marB="0"/>
                </a:tc>
              </a:tr>
              <a:tr h="395730">
                <a:tc>
                  <a:txBody>
                    <a:bodyPr/>
                    <a:lstStyle/>
                    <a:p>
                      <a:pPr>
                        <a:lnSpc>
                          <a:spcPct val="115000"/>
                        </a:lnSpc>
                        <a:spcAft>
                          <a:spcPts val="0"/>
                        </a:spcAft>
                      </a:pPr>
                      <a:r>
                        <a:rPr lang="ru-RU" sz="1800" b="0" i="0" kern="1200" dirty="0" smtClean="0">
                          <a:solidFill>
                            <a:schemeClr val="dk1"/>
                          </a:solidFill>
                          <a:effectLst/>
                          <a:latin typeface="Times New Roman" pitchFamily="18" charset="0"/>
                          <a:ea typeface="+mn-ea"/>
                          <a:cs typeface="Times New Roman" pitchFamily="18" charset="0"/>
                        </a:rPr>
                        <a:t>Например, так, к примеру, иногда.</a:t>
                      </a:r>
                      <a:endParaRPr lang="ru-RU" sz="18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1800" dirty="0" smtClean="0">
                          <a:solidFill>
                            <a:srgbClr val="111111"/>
                          </a:solidFill>
                          <a:effectLst/>
                          <a:latin typeface="Times New Roman"/>
                          <a:ea typeface="Times New Roman"/>
                          <a:cs typeface="Times New Roman"/>
                        </a:rPr>
                        <a:t>иллюстрация примеров сказанного</a:t>
                      </a:r>
                      <a:endParaRPr lang="ru-RU" sz="1800" dirty="0">
                        <a:effectLst/>
                        <a:latin typeface="Calibri"/>
                        <a:ea typeface="Calibri"/>
                        <a:cs typeface="Times New Roman"/>
                      </a:endParaRPr>
                    </a:p>
                  </a:txBody>
                  <a:tcPr marL="74295" marR="74295" marT="0" marB="0"/>
                </a:tc>
              </a:tr>
              <a:tr h="525633">
                <a:tc>
                  <a:txBody>
                    <a:bodyPr/>
                    <a:lstStyle/>
                    <a:p>
                      <a:pPr>
                        <a:lnSpc>
                          <a:spcPct val="115000"/>
                        </a:lnSpc>
                        <a:spcAft>
                          <a:spcPts val="0"/>
                        </a:spcAft>
                      </a:pPr>
                      <a:r>
                        <a:rPr lang="ru-RU" sz="1800" b="0" i="0" kern="1200" dirty="0" smtClean="0">
                          <a:solidFill>
                            <a:schemeClr val="dk1"/>
                          </a:solidFill>
                          <a:effectLst/>
                          <a:latin typeface="Times New Roman" pitchFamily="18" charset="0"/>
                          <a:ea typeface="+mn-ea"/>
                          <a:cs typeface="Times New Roman" pitchFamily="18" charset="0"/>
                        </a:rPr>
                        <a:t>Тем не менее, напротив, вопреки этому, между тем, наоборот.</a:t>
                      </a:r>
                      <a:endParaRPr lang="ru-RU" sz="18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1800" b="0" i="0" kern="1200" dirty="0" smtClean="0">
                          <a:solidFill>
                            <a:schemeClr val="dk1"/>
                          </a:solidFill>
                          <a:effectLst/>
                          <a:latin typeface="Times New Roman" pitchFamily="18" charset="0"/>
                          <a:ea typeface="+mn-ea"/>
                          <a:cs typeface="Times New Roman" pitchFamily="18" charset="0"/>
                        </a:rPr>
                        <a:t>противоречивость высказанного, когда предыдущее противопоставлено следующему</a:t>
                      </a:r>
                      <a:endParaRPr lang="ru-RU" sz="1800" dirty="0">
                        <a:effectLst/>
                        <a:latin typeface="Times New Roman" pitchFamily="18" charset="0"/>
                        <a:ea typeface="Calibri"/>
                        <a:cs typeface="Times New Roman" pitchFamily="18" charset="0"/>
                      </a:endParaRPr>
                    </a:p>
                  </a:txBody>
                  <a:tcPr marL="74295" marR="74295" marT="0" marB="0"/>
                </a:tc>
              </a:tr>
              <a:tr h="525633">
                <a:tc>
                  <a:txBody>
                    <a:bodyPr/>
                    <a:lstStyle/>
                    <a:p>
                      <a:pPr>
                        <a:lnSpc>
                          <a:spcPct val="115000"/>
                        </a:lnSpc>
                        <a:spcAft>
                          <a:spcPts val="0"/>
                        </a:spcAft>
                      </a:pPr>
                      <a:r>
                        <a:rPr lang="ru-RU" sz="1800" b="0" i="0" kern="1200" dirty="0" smtClean="0">
                          <a:solidFill>
                            <a:schemeClr val="dk1"/>
                          </a:solidFill>
                          <a:effectLst/>
                          <a:latin typeface="Times New Roman" pitchFamily="18" charset="0"/>
                          <a:ea typeface="+mn-ea"/>
                          <a:cs typeface="Times New Roman" pitchFamily="18" charset="0"/>
                        </a:rPr>
                        <a:t>Итак, значит, таким образом, словом, одним словом, так сказать, иными словами, наконец, значит, заметим, отметим и т.д.</a:t>
                      </a:r>
                      <a:endParaRPr lang="ru-RU" sz="18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1800" b="0" i="0" kern="1200" dirty="0" smtClean="0">
                          <a:solidFill>
                            <a:schemeClr val="dk1"/>
                          </a:solidFill>
                          <a:effectLst/>
                          <a:latin typeface="Times New Roman" pitchFamily="18" charset="0"/>
                          <a:ea typeface="+mn-ea"/>
                          <a:cs typeface="Times New Roman" pitchFamily="18" charset="0"/>
                        </a:rPr>
                        <a:t>вывод, итог, завершённость сказанного</a:t>
                      </a:r>
                      <a:endParaRPr lang="ru-RU" sz="1800" dirty="0">
                        <a:effectLst/>
                        <a:latin typeface="Times New Roman" pitchFamily="18" charset="0"/>
                        <a:ea typeface="Calibri"/>
                        <a:cs typeface="Times New Roman" pitchFamily="18" charset="0"/>
                      </a:endParaRPr>
                    </a:p>
                  </a:txBody>
                  <a:tcPr marL="74295" marR="74295" marT="0" marB="0"/>
                </a:tc>
              </a:tr>
              <a:tr h="394312">
                <a:tc>
                  <a:txBody>
                    <a:bodyPr/>
                    <a:lstStyle/>
                    <a:p>
                      <a:pPr>
                        <a:lnSpc>
                          <a:spcPct val="115000"/>
                        </a:lnSpc>
                        <a:spcAft>
                          <a:spcPts val="0"/>
                        </a:spcAft>
                      </a:pPr>
                      <a:r>
                        <a:rPr lang="ru-RU" sz="1800" dirty="0" smtClean="0">
                          <a:solidFill>
                            <a:srgbClr val="111111"/>
                          </a:solidFill>
                          <a:effectLst/>
                          <a:latin typeface="Times New Roman"/>
                          <a:ea typeface="Times New Roman"/>
                          <a:cs typeface="Times New Roman"/>
                        </a:rPr>
                        <a:t>Следовательно.</a:t>
                      </a:r>
                      <a:endParaRPr lang="ru-RU" sz="1800" dirty="0">
                        <a:effectLst/>
                        <a:latin typeface="Calibri"/>
                        <a:ea typeface="Calibri"/>
                        <a:cs typeface="Times New Roman"/>
                      </a:endParaRPr>
                    </a:p>
                  </a:txBody>
                  <a:tcPr marL="74295" marR="74295" marT="0" marB="0"/>
                </a:tc>
                <a:tc>
                  <a:txBody>
                    <a:bodyPr/>
                    <a:lstStyle/>
                    <a:p>
                      <a:pPr>
                        <a:lnSpc>
                          <a:spcPct val="115000"/>
                        </a:lnSpc>
                        <a:spcAft>
                          <a:spcPts val="0"/>
                        </a:spcAft>
                      </a:pPr>
                      <a:r>
                        <a:rPr lang="ru-RU" sz="1800" dirty="0" smtClean="0">
                          <a:solidFill>
                            <a:srgbClr val="111111"/>
                          </a:solidFill>
                          <a:effectLst/>
                          <a:latin typeface="Times New Roman"/>
                          <a:ea typeface="Times New Roman"/>
                          <a:cs typeface="Times New Roman"/>
                        </a:rPr>
                        <a:t>следствие</a:t>
                      </a:r>
                      <a:endParaRPr lang="ru-RU" sz="1800" dirty="0">
                        <a:effectLst/>
                        <a:latin typeface="Calibri"/>
                        <a:ea typeface="Calibri"/>
                        <a:cs typeface="Times New Roman"/>
                      </a:endParaRPr>
                    </a:p>
                  </a:txBody>
                  <a:tcPr marL="74295" marR="74295" marT="0" marB="0"/>
                </a:tc>
              </a:tr>
            </a:tbl>
          </a:graphicData>
        </a:graphic>
      </p:graphicFrame>
      <p:sp>
        <p:nvSpPr>
          <p:cNvPr id="21" name="Text Box 18"/>
          <p:cNvSpPr txBox="1">
            <a:spLocks noChangeArrowheads="1"/>
          </p:cNvSpPr>
          <p:nvPr/>
        </p:nvSpPr>
        <p:spPr bwMode="black">
          <a:xfrm>
            <a:off x="1047084" y="419115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30</a:t>
            </a:r>
          </a:p>
        </p:txBody>
      </p:sp>
    </p:spTree>
    <p:extLst>
      <p:ext uri="{BB962C8B-B14F-4D97-AF65-F5344CB8AC3E}">
        <p14:creationId xmlns:p14="http://schemas.microsoft.com/office/powerpoint/2010/main" xmlns="" val="36278173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127666" y="449614"/>
            <a:ext cx="8586123" cy="792088"/>
          </a:xfrm>
        </p:spPr>
        <p:txBody>
          <a:bodyPr>
            <a:normAutofit fontScale="90000"/>
          </a:bodyPr>
          <a:lstStyle/>
          <a:p>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Частицы</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endParaRPr lang="uk-UA" sz="31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1" name="Text Box 18"/>
          <p:cNvSpPr txBox="1">
            <a:spLocks noChangeArrowheads="1"/>
          </p:cNvSpPr>
          <p:nvPr/>
        </p:nvSpPr>
        <p:spPr bwMode="black">
          <a:xfrm>
            <a:off x="1047084" y="419115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30</a:t>
            </a:r>
          </a:p>
        </p:txBody>
      </p:sp>
      <p:graphicFrame>
        <p:nvGraphicFramePr>
          <p:cNvPr id="6" name="Объект 5"/>
          <p:cNvGraphicFramePr>
            <a:graphicFrameLocks noGrp="1"/>
          </p:cNvGraphicFramePr>
          <p:nvPr>
            <p:ph idx="1"/>
            <p:extLst>
              <p:ext uri="{D42A27DB-BD31-4B8C-83A1-F6EECF244321}">
                <p14:modId xmlns:p14="http://schemas.microsoft.com/office/powerpoint/2010/main" xmlns="" val="1248353468"/>
              </p:ext>
            </p:extLst>
          </p:nvPr>
        </p:nvGraphicFramePr>
        <p:xfrm>
          <a:off x="506506" y="1484784"/>
          <a:ext cx="9227435" cy="4205358"/>
        </p:xfrm>
        <a:graphic>
          <a:graphicData uri="http://schemas.openxmlformats.org/drawingml/2006/table">
            <a:tbl>
              <a:tblPr firstRow="1" bandRow="1">
                <a:tableStyleId>{5C22544A-7EE6-4342-B048-85BDC9FD1C3A}</a:tableStyleId>
              </a:tblPr>
              <a:tblGrid>
                <a:gridCol w="5460607"/>
                <a:gridCol w="3766828"/>
              </a:tblGrid>
              <a:tr h="525633">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Частицы</a:t>
                      </a:r>
                      <a:endParaRPr lang="ru-RU" sz="2000" dirty="0">
                        <a:solidFill>
                          <a:schemeClr val="tx1"/>
                        </a:solidFill>
                        <a:effectLst/>
                        <a:latin typeface="Calibri"/>
                        <a:ea typeface="Calibri"/>
                        <a:cs typeface="Times New Roman"/>
                      </a:endParaRPr>
                    </a:p>
                  </a:txBody>
                  <a:tcPr marL="74295" marR="74295" marT="0" marB="0"/>
                </a:tc>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Значение</a:t>
                      </a:r>
                      <a:endParaRPr lang="ru-RU" sz="2000" dirty="0">
                        <a:solidFill>
                          <a:schemeClr val="tx1"/>
                        </a:solidFill>
                        <a:effectLst/>
                        <a:latin typeface="Calibri"/>
                        <a:ea typeface="Calibri"/>
                        <a:cs typeface="Times New Roman"/>
                      </a:endParaRPr>
                    </a:p>
                  </a:txBody>
                  <a:tcPr marL="74295" marR="74295" marT="0" marB="0"/>
                </a:tc>
              </a:tr>
              <a:tr h="338463">
                <a:tc>
                  <a:txBody>
                    <a:bodyPr/>
                    <a:lstStyle/>
                    <a:p>
                      <a:pPr>
                        <a:lnSpc>
                          <a:spcPct val="115000"/>
                        </a:lnSpc>
                        <a:spcAft>
                          <a:spcPts val="0"/>
                        </a:spcAft>
                      </a:pPr>
                      <a:r>
                        <a:rPr lang="ru-RU" sz="2000" b="0" i="0" kern="1200" dirty="0" smtClean="0">
                          <a:solidFill>
                            <a:schemeClr val="dk1"/>
                          </a:solidFill>
                          <a:effectLst/>
                          <a:latin typeface="Times New Roman" pitchFamily="18" charset="0"/>
                          <a:ea typeface="+mn-ea"/>
                          <a:cs typeface="Times New Roman" pitchFamily="18" charset="0"/>
                        </a:rPr>
                        <a:t>Даже, лишь, уже, и, ведь</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000" dirty="0" smtClean="0">
                          <a:solidFill>
                            <a:srgbClr val="111111"/>
                          </a:solidFill>
                          <a:effectLst/>
                          <a:latin typeface="Times New Roman" pitchFamily="18" charset="0"/>
                          <a:ea typeface="Times New Roman"/>
                          <a:cs typeface="Times New Roman" pitchFamily="18" charset="0"/>
                        </a:rPr>
                        <a:t>усиление значения</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pPr marL="0" marR="0" indent="0" algn="l" defTabSz="914400" rtl="0" eaLnBrk="1" fontAlgn="base" latinLnBrk="0" hangingPunct="1">
                        <a:lnSpc>
                          <a:spcPct val="100000"/>
                        </a:lnSpc>
                        <a:spcBef>
                          <a:spcPts val="0"/>
                        </a:spcBef>
                        <a:spcAft>
                          <a:spcPts val="0"/>
                        </a:spcAft>
                        <a:buClrTx/>
                        <a:buSzTx/>
                        <a:buFontTx/>
                        <a:buNone/>
                        <a:tabLst/>
                        <a:defRPr/>
                      </a:pPr>
                      <a:r>
                        <a:rPr lang="ru-RU" sz="2000" dirty="0" smtClean="0">
                          <a:effectLst/>
                          <a:latin typeface="Times New Roman" pitchFamily="18" charset="0"/>
                          <a:cs typeface="Times New Roman" pitchFamily="18" charset="0"/>
                        </a:rPr>
                        <a:t>Только, лишь, лишь только, хоть (бы), всего, просто, исключительно, един­ственно.</a:t>
                      </a:r>
                    </a:p>
                  </a:txBody>
                  <a:tcPr marL="99060" marR="99060" anchor="ctr"/>
                </a:tc>
                <a:tc>
                  <a:txBody>
                    <a:bodyPr/>
                    <a:lstStyle/>
                    <a:p>
                      <a:pPr marL="0" marR="0" indent="0" algn="l" defTabSz="914400" rtl="0" eaLnBrk="1" fontAlgn="base" latinLnBrk="0" hangingPunct="1">
                        <a:lnSpc>
                          <a:spcPct val="100000"/>
                        </a:lnSpc>
                        <a:spcBef>
                          <a:spcPts val="0"/>
                        </a:spcBef>
                        <a:spcAft>
                          <a:spcPts val="0"/>
                        </a:spcAft>
                        <a:buClrTx/>
                        <a:buSzTx/>
                        <a:buFontTx/>
                        <a:buNone/>
                        <a:tabLst/>
                        <a:defRPr/>
                      </a:pPr>
                      <a:r>
                        <a:rPr lang="ru-RU" sz="2000" dirty="0" smtClean="0">
                          <a:effectLst/>
                          <a:latin typeface="Times New Roman" pitchFamily="18" charset="0"/>
                          <a:cs typeface="Times New Roman" pitchFamily="18" charset="0"/>
                        </a:rPr>
                        <a:t>выделение, ограничение</a:t>
                      </a:r>
                    </a:p>
                    <a:p>
                      <a:pPr fontAlgn="base"/>
                      <a:endParaRPr lang="ru-RU" sz="2000" dirty="0">
                        <a:effectLst/>
                        <a:latin typeface="Times New Roman" pitchFamily="18" charset="0"/>
                        <a:cs typeface="Times New Roman" pitchFamily="18" charset="0"/>
                      </a:endParaRPr>
                    </a:p>
                  </a:txBody>
                  <a:tcPr marL="99060" marR="99060" anchor="ctr"/>
                </a:tc>
              </a:tr>
              <a:tr h="525633">
                <a:tc>
                  <a:txBody>
                    <a:bodyPr/>
                    <a:lstStyle/>
                    <a:p>
                      <a:pPr>
                        <a:lnSpc>
                          <a:spcPct val="115000"/>
                        </a:lnSpc>
                        <a:spcAft>
                          <a:spcPts val="0"/>
                        </a:spcAft>
                      </a:pPr>
                      <a:r>
                        <a:rPr lang="ru-RU" sz="2000" dirty="0" smtClean="0">
                          <a:effectLst/>
                          <a:latin typeface="Times New Roman" pitchFamily="18" charset="0"/>
                          <a:ea typeface="Calibri"/>
                          <a:cs typeface="Times New Roman" pitchFamily="18" charset="0"/>
                        </a:rPr>
                        <a:t>Разве, неужели</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000" dirty="0" smtClean="0">
                          <a:effectLst/>
                          <a:latin typeface="Times New Roman" pitchFamily="18" charset="0"/>
                          <a:ea typeface="Calibri"/>
                          <a:cs typeface="Times New Roman" pitchFamily="18" charset="0"/>
                        </a:rPr>
                        <a:t>вопрос</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pPr>
                        <a:lnSpc>
                          <a:spcPct val="115000"/>
                        </a:lnSpc>
                        <a:spcAft>
                          <a:spcPts val="0"/>
                        </a:spcAft>
                      </a:pPr>
                      <a:r>
                        <a:rPr lang="ru-RU" sz="2000" b="0" i="0" kern="1200" dirty="0" smtClean="0">
                          <a:solidFill>
                            <a:schemeClr val="dk1"/>
                          </a:solidFill>
                          <a:effectLst/>
                          <a:latin typeface="Times New Roman" pitchFamily="18" charset="0"/>
                          <a:ea typeface="+mn-ea"/>
                          <a:cs typeface="Times New Roman" pitchFamily="18" charset="0"/>
                        </a:rPr>
                        <a:t>Что за, как, просто, ну и, прямо.</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000" dirty="0" smtClean="0">
                          <a:solidFill>
                            <a:srgbClr val="111111"/>
                          </a:solidFill>
                          <a:effectLst/>
                          <a:latin typeface="Times New Roman" pitchFamily="18" charset="0"/>
                          <a:ea typeface="Times New Roman"/>
                          <a:cs typeface="Times New Roman" pitchFamily="18" charset="0"/>
                        </a:rPr>
                        <a:t>восклицание</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pPr>
                        <a:lnSpc>
                          <a:spcPct val="115000"/>
                        </a:lnSpc>
                        <a:spcAft>
                          <a:spcPts val="0"/>
                        </a:spcAft>
                      </a:pPr>
                      <a:r>
                        <a:rPr lang="ru-RU" sz="2000" b="0" i="0" kern="1200" dirty="0" smtClean="0">
                          <a:solidFill>
                            <a:schemeClr val="dk1"/>
                          </a:solidFill>
                          <a:effectLst/>
                          <a:latin typeface="Times New Roman" pitchFamily="18" charset="0"/>
                          <a:ea typeface="+mn-ea"/>
                          <a:cs typeface="Times New Roman" pitchFamily="18" charset="0"/>
                        </a:rPr>
                        <a:t>Да, точно, так.</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000" dirty="0" smtClean="0">
                          <a:effectLst/>
                          <a:latin typeface="Times New Roman" pitchFamily="18" charset="0"/>
                          <a:ea typeface="Calibri"/>
                          <a:cs typeface="Times New Roman" pitchFamily="18" charset="0"/>
                        </a:rPr>
                        <a:t>утверждение</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r>
                        <a:rPr lang="ru-RU" sz="2000" b="0" i="0" kern="1200" dirty="0" smtClean="0">
                          <a:solidFill>
                            <a:schemeClr val="dk1"/>
                          </a:solidFill>
                          <a:effectLst/>
                          <a:latin typeface="Times New Roman" pitchFamily="18" charset="0"/>
                          <a:ea typeface="+mn-ea"/>
                          <a:cs typeface="Times New Roman" pitchFamily="18" charset="0"/>
                        </a:rPr>
                        <a:t>Вряд ли, едва ли.</a:t>
                      </a:r>
                      <a:endParaRPr lang="ru-RU" sz="2000" dirty="0">
                        <a:latin typeface="Times New Roman" pitchFamily="18" charset="0"/>
                        <a:cs typeface="Times New Roman" pitchFamily="18" charset="0"/>
                      </a:endParaRPr>
                    </a:p>
                  </a:txBody>
                  <a:tcPr marL="74295" marR="74295" marT="0" marB="0"/>
                </a:tc>
                <a:tc>
                  <a:txBody>
                    <a:bodyPr/>
                    <a:lstStyle/>
                    <a:p>
                      <a:r>
                        <a:rPr lang="ru-RU" sz="2000" dirty="0" smtClean="0">
                          <a:latin typeface="Times New Roman" pitchFamily="18" charset="0"/>
                          <a:cs typeface="Times New Roman" pitchFamily="18" charset="0"/>
                        </a:rPr>
                        <a:t>сомнение</a:t>
                      </a:r>
                      <a:endParaRPr lang="ru-RU" sz="2000" dirty="0">
                        <a:latin typeface="Times New Roman" pitchFamily="18" charset="0"/>
                        <a:cs typeface="Times New Roman" pitchFamily="18" charset="0"/>
                      </a:endParaRPr>
                    </a:p>
                  </a:txBody>
                  <a:tcPr marL="74295" marR="74295" marT="0" marB="0"/>
                </a:tc>
              </a:tr>
              <a:tr h="525633">
                <a:tc>
                  <a:txBody>
                    <a:bodyPr/>
                    <a:lstStyle/>
                    <a:p>
                      <a:pPr>
                        <a:lnSpc>
                          <a:spcPct val="115000"/>
                        </a:lnSpc>
                        <a:spcAft>
                          <a:spcPts val="0"/>
                        </a:spcAft>
                      </a:pPr>
                      <a:r>
                        <a:rPr lang="ru-RU" sz="2000" b="0" i="0" kern="1200" dirty="0" smtClean="0">
                          <a:solidFill>
                            <a:schemeClr val="dk1"/>
                          </a:solidFill>
                          <a:effectLst/>
                          <a:latin typeface="Times New Roman" pitchFamily="18" charset="0"/>
                          <a:ea typeface="+mn-ea"/>
                          <a:cs typeface="Times New Roman" pitchFamily="18" charset="0"/>
                        </a:rPr>
                        <a:t>Да, давай, давайте, пусть, пускай.</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000" dirty="0" smtClean="0">
                          <a:solidFill>
                            <a:srgbClr val="111111"/>
                          </a:solidFill>
                          <a:effectLst/>
                          <a:latin typeface="Times New Roman" pitchFamily="18" charset="0"/>
                          <a:ea typeface="Calibri"/>
                          <a:cs typeface="Times New Roman" pitchFamily="18" charset="0"/>
                        </a:rPr>
                        <a:t>призыв к действию</a:t>
                      </a:r>
                      <a:endParaRPr lang="ru-RU" sz="2000" dirty="0">
                        <a:effectLst/>
                        <a:latin typeface="Times New Roman" pitchFamily="18" charset="0"/>
                        <a:ea typeface="Calibri"/>
                        <a:cs typeface="Times New Roman" pitchFamily="18" charset="0"/>
                      </a:endParaRPr>
                    </a:p>
                  </a:txBody>
                  <a:tcPr marL="74295" marR="74295" marT="0" marB="0"/>
                </a:tc>
              </a:tr>
            </a:tbl>
          </a:graphicData>
        </a:graphic>
      </p:graphicFrame>
    </p:spTree>
    <p:extLst>
      <p:ext uri="{BB962C8B-B14F-4D97-AF65-F5344CB8AC3E}">
        <p14:creationId xmlns:p14="http://schemas.microsoft.com/office/powerpoint/2010/main" xmlns="" val="6478037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319877" y="476672"/>
            <a:ext cx="8586123" cy="792088"/>
          </a:xfrm>
        </p:spPr>
        <p:txBody>
          <a:bodyPr>
            <a:normAutofit fontScale="90000"/>
          </a:bodyPr>
          <a:lstStyle/>
          <a:p>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Предлоги</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endParaRPr lang="uk-UA" sz="31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1" name="Text Box 18"/>
          <p:cNvSpPr txBox="1">
            <a:spLocks noChangeArrowheads="1"/>
          </p:cNvSpPr>
          <p:nvPr/>
        </p:nvSpPr>
        <p:spPr bwMode="black">
          <a:xfrm>
            <a:off x="1047084" y="419115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30</a:t>
            </a:r>
          </a:p>
        </p:txBody>
      </p:sp>
      <p:graphicFrame>
        <p:nvGraphicFramePr>
          <p:cNvPr id="6" name="Объект 5"/>
          <p:cNvGraphicFramePr>
            <a:graphicFrameLocks noGrp="1"/>
          </p:cNvGraphicFramePr>
          <p:nvPr>
            <p:ph idx="1"/>
            <p:extLst>
              <p:ext uri="{D42A27DB-BD31-4B8C-83A1-F6EECF244321}">
                <p14:modId xmlns:p14="http://schemas.microsoft.com/office/powerpoint/2010/main" xmlns="" val="2774990451"/>
              </p:ext>
            </p:extLst>
          </p:nvPr>
        </p:nvGraphicFramePr>
        <p:xfrm>
          <a:off x="584515" y="1789495"/>
          <a:ext cx="9227435" cy="2585011"/>
        </p:xfrm>
        <a:graphic>
          <a:graphicData uri="http://schemas.openxmlformats.org/drawingml/2006/table">
            <a:tbl>
              <a:tblPr firstRow="1" bandRow="1">
                <a:tableStyleId>{5C22544A-7EE6-4342-B048-85BDC9FD1C3A}</a:tableStyleId>
              </a:tblPr>
              <a:tblGrid>
                <a:gridCol w="5460607"/>
                <a:gridCol w="3766828"/>
              </a:tblGrid>
              <a:tr h="525633">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Предлоги</a:t>
                      </a:r>
                      <a:endParaRPr lang="ru-RU" sz="2000" dirty="0">
                        <a:solidFill>
                          <a:schemeClr val="tx1"/>
                        </a:solidFill>
                        <a:effectLst/>
                        <a:latin typeface="Calibri"/>
                        <a:ea typeface="Calibri"/>
                        <a:cs typeface="Times New Roman"/>
                      </a:endParaRPr>
                    </a:p>
                  </a:txBody>
                  <a:tcPr marL="74295" marR="74295" marT="0" marB="0"/>
                </a:tc>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Значение</a:t>
                      </a:r>
                      <a:endParaRPr lang="ru-RU" sz="2000" dirty="0">
                        <a:solidFill>
                          <a:schemeClr val="tx1"/>
                        </a:solidFill>
                        <a:effectLst/>
                        <a:latin typeface="Calibri"/>
                        <a:ea typeface="Calibri"/>
                        <a:cs typeface="Times New Roman"/>
                      </a:endParaRPr>
                    </a:p>
                  </a:txBody>
                  <a:tcPr marL="74295" marR="74295" marT="0" marB="0"/>
                </a:tc>
              </a:tr>
              <a:tr h="482479">
                <a:tc>
                  <a:txBody>
                    <a:bodyPr/>
                    <a:lstStyle/>
                    <a:p>
                      <a:pPr>
                        <a:lnSpc>
                          <a:spcPct val="115000"/>
                        </a:lnSpc>
                        <a:spcAft>
                          <a:spcPts val="0"/>
                        </a:spcAft>
                      </a:pPr>
                      <a:r>
                        <a:rPr lang="ru-RU" sz="2000" b="0" i="0" kern="1200" dirty="0" smtClean="0">
                          <a:solidFill>
                            <a:schemeClr val="dk1"/>
                          </a:solidFill>
                          <a:effectLst/>
                          <a:latin typeface="Times New Roman" pitchFamily="18" charset="0"/>
                          <a:ea typeface="+mn-ea"/>
                          <a:cs typeface="Times New Roman" pitchFamily="18" charset="0"/>
                        </a:rPr>
                        <a:t>За исключением, кроме</a:t>
                      </a:r>
                    </a:p>
                  </a:txBody>
                  <a:tcPr marL="74295" marR="74295" marT="0" marB="0"/>
                </a:tc>
                <a:tc>
                  <a:txBody>
                    <a:bodyPr/>
                    <a:lstStyle/>
                    <a:p>
                      <a:pPr>
                        <a:lnSpc>
                          <a:spcPct val="115000"/>
                        </a:lnSpc>
                        <a:spcAft>
                          <a:spcPts val="0"/>
                        </a:spcAft>
                      </a:pPr>
                      <a:r>
                        <a:rPr lang="ru-RU" sz="2000" dirty="0" smtClean="0">
                          <a:solidFill>
                            <a:srgbClr val="111111"/>
                          </a:solidFill>
                          <a:effectLst/>
                          <a:latin typeface="Times New Roman" pitchFamily="18" charset="0"/>
                          <a:ea typeface="Calibri"/>
                          <a:cs typeface="Times New Roman" pitchFamily="18" charset="0"/>
                        </a:rPr>
                        <a:t>исключение</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pPr>
                        <a:lnSpc>
                          <a:spcPct val="115000"/>
                        </a:lnSpc>
                        <a:spcAft>
                          <a:spcPts val="0"/>
                        </a:spcAft>
                      </a:pPr>
                      <a:r>
                        <a:rPr lang="ru-RU" sz="2000" dirty="0" smtClean="0">
                          <a:effectLst/>
                          <a:latin typeface="Times New Roman" pitchFamily="18" charset="0"/>
                          <a:ea typeface="Calibri"/>
                          <a:cs typeface="Times New Roman" pitchFamily="18" charset="0"/>
                        </a:rPr>
                        <a:t>Кроме того</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000" dirty="0" smtClean="0">
                          <a:effectLst/>
                          <a:latin typeface="Times New Roman" pitchFamily="18" charset="0"/>
                          <a:ea typeface="Calibri"/>
                          <a:cs typeface="Times New Roman" pitchFamily="18" charset="0"/>
                        </a:rPr>
                        <a:t>включение</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pPr>
                        <a:lnSpc>
                          <a:spcPct val="115000"/>
                        </a:lnSpc>
                        <a:spcAft>
                          <a:spcPts val="0"/>
                        </a:spcAft>
                      </a:pPr>
                      <a:r>
                        <a:rPr lang="ru-RU" sz="2000" b="0" i="0" kern="1200" dirty="0" smtClean="0">
                          <a:solidFill>
                            <a:schemeClr val="dk1"/>
                          </a:solidFill>
                          <a:effectLst/>
                          <a:latin typeface="Times New Roman" pitchFamily="18" charset="0"/>
                          <a:ea typeface="+mn-ea"/>
                          <a:cs typeface="Times New Roman" pitchFamily="18" charset="0"/>
                        </a:rPr>
                        <a:t>Ввиду,  из-за, вследствие</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000" dirty="0" smtClean="0">
                          <a:solidFill>
                            <a:srgbClr val="111111"/>
                          </a:solidFill>
                          <a:effectLst/>
                          <a:latin typeface="Times New Roman" pitchFamily="18" charset="0"/>
                          <a:ea typeface="Calibri"/>
                          <a:cs typeface="Times New Roman" pitchFamily="18" charset="0"/>
                        </a:rPr>
                        <a:t>причина</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pPr fontAlgn="base"/>
                      <a:r>
                        <a:rPr lang="ru-RU" sz="2000" dirty="0" smtClean="0">
                          <a:effectLst/>
                          <a:latin typeface="Times New Roman" pitchFamily="18" charset="0"/>
                          <a:cs typeface="Times New Roman" pitchFamily="18" charset="0"/>
                        </a:rPr>
                        <a:t>В </a:t>
                      </a:r>
                      <a:r>
                        <a:rPr lang="ru-RU" sz="2000" dirty="0">
                          <a:effectLst/>
                          <a:latin typeface="Times New Roman" pitchFamily="18" charset="0"/>
                          <a:cs typeface="Times New Roman" pitchFamily="18" charset="0"/>
                        </a:rPr>
                        <a:t>течение, в </a:t>
                      </a:r>
                      <a:r>
                        <a:rPr lang="ru-RU" sz="2000" dirty="0" smtClean="0">
                          <a:effectLst/>
                          <a:latin typeface="Times New Roman" pitchFamily="18" charset="0"/>
                          <a:cs typeface="Times New Roman" pitchFamily="18" charset="0"/>
                        </a:rPr>
                        <a:t>продолжение</a:t>
                      </a:r>
                      <a:endParaRPr lang="ru-RU" sz="2000" dirty="0">
                        <a:effectLst/>
                        <a:latin typeface="Times New Roman" pitchFamily="18" charset="0"/>
                        <a:cs typeface="Times New Roman" pitchFamily="18" charset="0"/>
                      </a:endParaRPr>
                    </a:p>
                  </a:txBody>
                  <a:tcPr marL="99060" marR="99060" anchor="ctr"/>
                </a:tc>
                <a:tc>
                  <a:txBody>
                    <a:bodyPr/>
                    <a:lstStyle/>
                    <a:p>
                      <a:pPr>
                        <a:lnSpc>
                          <a:spcPct val="115000"/>
                        </a:lnSpc>
                        <a:spcAft>
                          <a:spcPts val="0"/>
                        </a:spcAft>
                      </a:pPr>
                      <a:r>
                        <a:rPr lang="ru-RU" sz="2000" dirty="0" smtClean="0">
                          <a:effectLst/>
                          <a:latin typeface="Times New Roman" pitchFamily="18" charset="0"/>
                          <a:ea typeface="Calibri"/>
                          <a:cs typeface="Times New Roman" pitchFamily="18" charset="0"/>
                        </a:rPr>
                        <a:t>время</a:t>
                      </a:r>
                      <a:endParaRPr lang="ru-RU" sz="2000" dirty="0">
                        <a:effectLst/>
                        <a:latin typeface="Times New Roman" pitchFamily="18" charset="0"/>
                        <a:ea typeface="Calibri"/>
                        <a:cs typeface="Times New Roman" pitchFamily="18" charset="0"/>
                      </a:endParaRPr>
                    </a:p>
                  </a:txBody>
                  <a:tcPr marL="74295" marR="74295" marT="0" marB="0"/>
                </a:tc>
              </a:tr>
            </a:tbl>
          </a:graphicData>
        </a:graphic>
      </p:graphicFrame>
    </p:spTree>
    <p:extLst>
      <p:ext uri="{BB962C8B-B14F-4D97-AF65-F5344CB8AC3E}">
        <p14:creationId xmlns:p14="http://schemas.microsoft.com/office/powerpoint/2010/main" xmlns="" val="29073597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75621" y="244929"/>
            <a:ext cx="8663327" cy="5509200"/>
          </a:xfrm>
          <a:prstGeom prst="rect">
            <a:avLst/>
          </a:prstGeom>
        </p:spPr>
        <p:txBody>
          <a:bodyPr wrap="square">
            <a:spAutoFit/>
          </a:bodyPr>
          <a:lstStyle/>
          <a:p>
            <a:r>
              <a:rPr lang="ru-RU" sz="4400" b="1" i="1" dirty="0">
                <a:solidFill>
                  <a:srgbClr val="FF0000"/>
                </a:solidFill>
              </a:rPr>
              <a:t>Т</a:t>
            </a:r>
            <a:r>
              <a:rPr lang="ru-RU" sz="4400" b="1" i="1" dirty="0" smtClean="0">
                <a:solidFill>
                  <a:srgbClr val="FF0000"/>
                </a:solidFill>
              </a:rPr>
              <a:t>ема</a:t>
            </a:r>
            <a:r>
              <a:rPr lang="ru-RU" sz="4400" dirty="0" smtClean="0"/>
              <a:t> </a:t>
            </a:r>
            <a:r>
              <a:rPr lang="ru-RU" sz="4400" dirty="0">
                <a:solidFill>
                  <a:schemeClr val="tx1">
                    <a:lumMod val="75000"/>
                    <a:lumOff val="25000"/>
                  </a:schemeClr>
                </a:solidFill>
              </a:rPr>
              <a:t>(предмет сообщения) – это то, о чем говорится в тексте; она может быть представлена в заголовке, тематическом предложении (предложениях, абзаце), ключевых </a:t>
            </a:r>
            <a:r>
              <a:rPr lang="ru-RU" sz="4400" dirty="0" smtClean="0">
                <a:solidFill>
                  <a:schemeClr val="tx1">
                    <a:lumMod val="75000"/>
                    <a:lumOff val="25000"/>
                  </a:schemeClr>
                </a:solidFill>
              </a:rPr>
              <a:t>словах</a:t>
            </a:r>
            <a:r>
              <a:rPr lang="ru-RU" sz="4400" dirty="0">
                <a:solidFill>
                  <a:schemeClr val="tx1">
                    <a:lumMod val="75000"/>
                    <a:lumOff val="25000"/>
                  </a:schemeClr>
                </a:solidFill>
              </a:rPr>
              <a:t>.</a:t>
            </a:r>
            <a:endParaRPr lang="ru-RU" sz="4400" dirty="0" smtClean="0">
              <a:solidFill>
                <a:schemeClr val="tx1">
                  <a:lumMod val="75000"/>
                  <a:lumOff val="25000"/>
                </a:schemeClr>
              </a:solidFill>
            </a:endParaRPr>
          </a:p>
          <a:p>
            <a:r>
              <a:rPr lang="ru-RU" sz="4400" dirty="0" smtClean="0">
                <a:solidFill>
                  <a:schemeClr val="tx1">
                    <a:lumMod val="75000"/>
                    <a:lumOff val="25000"/>
                  </a:schemeClr>
                </a:solidFill>
              </a:rPr>
              <a:t>Идея </a:t>
            </a:r>
            <a:r>
              <a:rPr lang="ru-RU" sz="4400" dirty="0">
                <a:solidFill>
                  <a:schemeClr val="tx1">
                    <a:lumMod val="75000"/>
                    <a:lumOff val="25000"/>
                  </a:schemeClr>
                </a:solidFill>
              </a:rPr>
              <a:t>текста (его основная мысль) – то, что говорится о предмете </a:t>
            </a:r>
          </a:p>
        </p:txBody>
      </p:sp>
    </p:spTree>
    <p:extLst>
      <p:ext uri="{BB962C8B-B14F-4D97-AF65-F5344CB8AC3E}">
        <p14:creationId xmlns="" xmlns:p14="http://schemas.microsoft.com/office/powerpoint/2010/main" val="16390457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97787" y="332656"/>
            <a:ext cx="8586123" cy="792088"/>
          </a:xfrm>
        </p:spPr>
        <p:txBody>
          <a:bodyPr>
            <a:normAutofit fontScale="90000"/>
          </a:bodyPr>
          <a:lstStyle/>
          <a:p>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Слова  других  частей  речи</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endParaRPr lang="uk-UA" sz="31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1" name="Text Box 18"/>
          <p:cNvSpPr txBox="1">
            <a:spLocks noChangeArrowheads="1"/>
          </p:cNvSpPr>
          <p:nvPr/>
        </p:nvSpPr>
        <p:spPr bwMode="black">
          <a:xfrm>
            <a:off x="1047084" y="419115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30</a:t>
            </a:r>
          </a:p>
        </p:txBody>
      </p:sp>
      <p:graphicFrame>
        <p:nvGraphicFramePr>
          <p:cNvPr id="6" name="Объект 5"/>
          <p:cNvGraphicFramePr>
            <a:graphicFrameLocks noGrp="1"/>
          </p:cNvGraphicFramePr>
          <p:nvPr>
            <p:ph idx="1"/>
            <p:extLst>
              <p:ext uri="{D42A27DB-BD31-4B8C-83A1-F6EECF244321}">
                <p14:modId xmlns:p14="http://schemas.microsoft.com/office/powerpoint/2010/main" xmlns="" val="249762510"/>
              </p:ext>
            </p:extLst>
          </p:nvPr>
        </p:nvGraphicFramePr>
        <p:xfrm>
          <a:off x="428497" y="1412777"/>
          <a:ext cx="9227435" cy="4335339"/>
        </p:xfrm>
        <a:graphic>
          <a:graphicData uri="http://schemas.openxmlformats.org/drawingml/2006/table">
            <a:tbl>
              <a:tblPr firstRow="1" bandRow="1">
                <a:tableStyleId>{5C22544A-7EE6-4342-B048-85BDC9FD1C3A}</a:tableStyleId>
              </a:tblPr>
              <a:tblGrid>
                <a:gridCol w="4992555"/>
                <a:gridCol w="4234880"/>
              </a:tblGrid>
              <a:tr h="525633">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Примеры слов</a:t>
                      </a:r>
                      <a:endParaRPr lang="ru-RU" sz="2000" dirty="0">
                        <a:solidFill>
                          <a:schemeClr val="tx1"/>
                        </a:solidFill>
                        <a:effectLst/>
                        <a:latin typeface="Calibri"/>
                        <a:ea typeface="Calibri"/>
                        <a:cs typeface="Times New Roman"/>
                      </a:endParaRPr>
                    </a:p>
                  </a:txBody>
                  <a:tcPr marL="74295" marR="74295" marT="0" marB="0"/>
                </a:tc>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Значение</a:t>
                      </a:r>
                      <a:endParaRPr lang="ru-RU" sz="2000" dirty="0">
                        <a:solidFill>
                          <a:schemeClr val="tx1"/>
                        </a:solidFill>
                        <a:effectLst/>
                        <a:latin typeface="Calibri"/>
                        <a:ea typeface="Calibri"/>
                        <a:cs typeface="Times New Roman"/>
                      </a:endParaRPr>
                    </a:p>
                  </a:txBody>
                  <a:tcPr marL="74295" marR="74295" marT="0" marB="0"/>
                </a:tc>
              </a:tr>
              <a:tr h="338463">
                <a:tc>
                  <a:txBody>
                    <a:bodyPr/>
                    <a:lstStyle/>
                    <a:p>
                      <a:pPr>
                        <a:lnSpc>
                          <a:spcPct val="115000"/>
                        </a:lnSpc>
                        <a:spcAft>
                          <a:spcPts val="0"/>
                        </a:spcAft>
                      </a:pPr>
                      <a:r>
                        <a:rPr lang="ru-RU" sz="2000" b="0" i="0" kern="1200" dirty="0" smtClean="0">
                          <a:solidFill>
                            <a:schemeClr val="dk1"/>
                          </a:solidFill>
                          <a:effectLst/>
                          <a:latin typeface="Times New Roman" pitchFamily="18" charset="0"/>
                          <a:ea typeface="+mn-ea"/>
                          <a:cs typeface="Times New Roman" pitchFamily="18" charset="0"/>
                        </a:rPr>
                        <a:t>Помимо, к тому же</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000" dirty="0" smtClean="0">
                          <a:solidFill>
                            <a:srgbClr val="111111"/>
                          </a:solidFill>
                          <a:effectLst/>
                          <a:latin typeface="Times New Roman" pitchFamily="18" charset="0"/>
                          <a:ea typeface="Times New Roman"/>
                          <a:cs typeface="Times New Roman" pitchFamily="18" charset="0"/>
                        </a:rPr>
                        <a:t>добавление к сказанному</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pPr marL="0" marR="0" indent="0" algn="l" defTabSz="914400" rtl="0" eaLnBrk="1" fontAlgn="base" latinLnBrk="0" hangingPunct="1">
                        <a:lnSpc>
                          <a:spcPct val="100000"/>
                        </a:lnSpc>
                        <a:spcBef>
                          <a:spcPts val="0"/>
                        </a:spcBef>
                        <a:spcAft>
                          <a:spcPts val="0"/>
                        </a:spcAft>
                        <a:buClrTx/>
                        <a:buSzTx/>
                        <a:buFontTx/>
                        <a:buNone/>
                        <a:tabLst/>
                        <a:defRPr/>
                      </a:pPr>
                      <a:r>
                        <a:rPr lang="ru-RU" sz="2000" b="0" i="0" kern="1200" dirty="0" smtClean="0">
                          <a:solidFill>
                            <a:schemeClr val="dk1"/>
                          </a:solidFill>
                          <a:effectLst/>
                          <a:latin typeface="Times New Roman" pitchFamily="18" charset="0"/>
                          <a:ea typeface="+mn-ea"/>
                          <a:cs typeface="Times New Roman" pitchFamily="18" charset="0"/>
                        </a:rPr>
                        <a:t>Тем не менее, напротив, вопреки этому, между тем, наоборот</a:t>
                      </a:r>
                      <a:endParaRPr lang="ru-RU" sz="2000" dirty="0" smtClean="0">
                        <a:effectLst/>
                        <a:latin typeface="Times New Roman" pitchFamily="18" charset="0"/>
                        <a:cs typeface="Times New Roman" pitchFamily="18" charset="0"/>
                      </a:endParaRPr>
                    </a:p>
                  </a:txBody>
                  <a:tcPr marL="99060" marR="99060" anchor="ctr"/>
                </a:tc>
                <a:tc>
                  <a:txBody>
                    <a:bodyPr/>
                    <a:lstStyle/>
                    <a:p>
                      <a:pPr marL="0" marR="0" indent="0" algn="l" defTabSz="914400" rtl="0" eaLnBrk="1" fontAlgn="base" latinLnBrk="0" hangingPunct="1">
                        <a:lnSpc>
                          <a:spcPct val="100000"/>
                        </a:lnSpc>
                        <a:spcBef>
                          <a:spcPts val="0"/>
                        </a:spcBef>
                        <a:spcAft>
                          <a:spcPts val="0"/>
                        </a:spcAft>
                        <a:buClrTx/>
                        <a:buSzTx/>
                        <a:buFontTx/>
                        <a:buNone/>
                        <a:tabLst/>
                        <a:defRPr/>
                      </a:pPr>
                      <a:r>
                        <a:rPr lang="ru-RU" sz="2000" b="0" i="0" kern="1200" dirty="0" smtClean="0">
                          <a:solidFill>
                            <a:schemeClr val="dk1"/>
                          </a:solidFill>
                          <a:effectLst/>
                          <a:latin typeface="Times New Roman" pitchFamily="18" charset="0"/>
                          <a:ea typeface="+mn-ea"/>
                          <a:cs typeface="Times New Roman" pitchFamily="18" charset="0"/>
                        </a:rPr>
                        <a:t>противоречивость высказанного, когда предыдущее противопоставлено следующему</a:t>
                      </a:r>
                      <a:endParaRPr lang="ru-RU" sz="2000" dirty="0">
                        <a:effectLst/>
                        <a:latin typeface="Times New Roman" pitchFamily="18" charset="0"/>
                        <a:cs typeface="Times New Roman" pitchFamily="18" charset="0"/>
                      </a:endParaRPr>
                    </a:p>
                  </a:txBody>
                  <a:tcPr marL="99060" marR="99060" anchor="ctr"/>
                </a:tc>
              </a:tr>
              <a:tr h="525633">
                <a:tc>
                  <a:txBody>
                    <a:bodyPr/>
                    <a:lstStyle/>
                    <a:p>
                      <a:pPr fontAlgn="base"/>
                      <a:r>
                        <a:rPr lang="ru-RU" sz="2000" dirty="0" smtClean="0">
                          <a:effectLst/>
                          <a:latin typeface="Times New Roman" pitchFamily="18" charset="0"/>
                          <a:cs typeface="Times New Roman" pitchFamily="18" charset="0"/>
                        </a:rPr>
                        <a:t>Всё </a:t>
                      </a:r>
                      <a:r>
                        <a:rPr lang="ru-RU" sz="2000" dirty="0">
                          <a:effectLst/>
                          <a:latin typeface="Times New Roman" pitchFamily="18" charset="0"/>
                          <a:cs typeface="Times New Roman" pitchFamily="18" charset="0"/>
                        </a:rPr>
                        <a:t>равно, само собой, только, вместе с </a:t>
                      </a:r>
                      <a:r>
                        <a:rPr lang="ru-RU" sz="2000" dirty="0" smtClean="0">
                          <a:effectLst/>
                          <a:latin typeface="Times New Roman" pitchFamily="18" charset="0"/>
                          <a:cs typeface="Times New Roman" pitchFamily="18" charset="0"/>
                        </a:rPr>
                        <a:t>тем</a:t>
                      </a:r>
                      <a:endParaRPr lang="ru-RU" sz="2000" dirty="0">
                        <a:effectLst/>
                        <a:latin typeface="Times New Roman" pitchFamily="18" charset="0"/>
                        <a:cs typeface="Times New Roman" pitchFamily="18" charset="0"/>
                      </a:endParaRPr>
                    </a:p>
                  </a:txBody>
                  <a:tcPr marL="99060" marR="99060" anchor="ctr"/>
                </a:tc>
                <a:tc>
                  <a:txBody>
                    <a:bodyPr/>
                    <a:lstStyle/>
                    <a:p>
                      <a:pPr>
                        <a:lnSpc>
                          <a:spcPct val="115000"/>
                        </a:lnSpc>
                        <a:spcAft>
                          <a:spcPts val="0"/>
                        </a:spcAft>
                      </a:pPr>
                      <a:r>
                        <a:rPr lang="ru-RU" sz="2000" b="0" i="0" kern="1200" dirty="0" smtClean="0">
                          <a:solidFill>
                            <a:schemeClr val="dk1"/>
                          </a:solidFill>
                          <a:effectLst/>
                          <a:latin typeface="Times New Roman" pitchFamily="18" charset="0"/>
                          <a:ea typeface="+mn-ea"/>
                          <a:cs typeface="Times New Roman" pitchFamily="18" charset="0"/>
                        </a:rPr>
                        <a:t>факты и явления существуют и происходят одновременно</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pPr>
                        <a:lnSpc>
                          <a:spcPct val="115000"/>
                        </a:lnSpc>
                        <a:spcAft>
                          <a:spcPts val="0"/>
                        </a:spcAft>
                      </a:pPr>
                      <a:r>
                        <a:rPr lang="ru-RU" sz="2000" b="0" i="0" kern="1200" dirty="0" smtClean="0">
                          <a:solidFill>
                            <a:schemeClr val="dk1"/>
                          </a:solidFill>
                          <a:effectLst/>
                          <a:latin typeface="Times New Roman" pitchFamily="18" charset="0"/>
                          <a:ea typeface="+mn-ea"/>
                          <a:cs typeface="Times New Roman" pitchFamily="18" charset="0"/>
                        </a:rPr>
                        <a:t>Сначала, вначале, затем, потом, прежде всего и т.д.</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000" dirty="0" smtClean="0">
                          <a:solidFill>
                            <a:srgbClr val="111111"/>
                          </a:solidFill>
                          <a:effectLst/>
                          <a:latin typeface="Times New Roman" pitchFamily="18" charset="0"/>
                          <a:ea typeface="Times New Roman"/>
                          <a:cs typeface="Times New Roman" pitchFamily="18" charset="0"/>
                        </a:rPr>
                        <a:t>последовательность </a:t>
                      </a:r>
                      <a:r>
                        <a:rPr lang="ru-RU" sz="2000" baseline="0" dirty="0" smtClean="0">
                          <a:solidFill>
                            <a:srgbClr val="111111"/>
                          </a:solidFill>
                          <a:effectLst/>
                          <a:latin typeface="Times New Roman" pitchFamily="18" charset="0"/>
                          <a:ea typeface="Times New Roman"/>
                          <a:cs typeface="Times New Roman" pitchFamily="18" charset="0"/>
                        </a:rPr>
                        <a:t> изложения мыслей</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pPr>
                        <a:lnSpc>
                          <a:spcPct val="115000"/>
                        </a:lnSpc>
                        <a:spcAft>
                          <a:spcPts val="0"/>
                        </a:spcAft>
                      </a:pPr>
                      <a:r>
                        <a:rPr lang="ru-RU" sz="2000" b="0" i="0" kern="1200" dirty="0" smtClean="0">
                          <a:solidFill>
                            <a:schemeClr val="dk1"/>
                          </a:solidFill>
                          <a:effectLst/>
                          <a:latin typeface="Times New Roman" pitchFamily="18" charset="0"/>
                          <a:ea typeface="+mn-ea"/>
                          <a:cs typeface="Times New Roman" pitchFamily="18" charset="0"/>
                        </a:rPr>
                        <a:t>Всё-таки</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000" dirty="0" smtClean="0">
                          <a:effectLst/>
                          <a:latin typeface="Times New Roman" pitchFamily="18" charset="0"/>
                          <a:ea typeface="Calibri"/>
                          <a:cs typeface="Times New Roman" pitchFamily="18" charset="0"/>
                        </a:rPr>
                        <a:t>усиление</a:t>
                      </a:r>
                      <a:r>
                        <a:rPr lang="ru-RU" sz="2000" baseline="0" dirty="0" smtClean="0">
                          <a:effectLst/>
                          <a:latin typeface="Times New Roman" pitchFamily="18" charset="0"/>
                          <a:ea typeface="Calibri"/>
                          <a:cs typeface="Times New Roman" pitchFamily="18" charset="0"/>
                        </a:rPr>
                        <a:t> значения</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pPr>
                        <a:lnSpc>
                          <a:spcPct val="115000"/>
                        </a:lnSpc>
                        <a:spcAft>
                          <a:spcPts val="0"/>
                        </a:spcAft>
                      </a:pPr>
                      <a:r>
                        <a:rPr lang="ru-RU" sz="2000" b="0" i="0" kern="1200" dirty="0" smtClean="0">
                          <a:solidFill>
                            <a:schemeClr val="dk1"/>
                          </a:solidFill>
                          <a:effectLst/>
                          <a:latin typeface="Times New Roman" pitchFamily="18" charset="0"/>
                          <a:ea typeface="+mn-ea"/>
                          <a:cs typeface="Times New Roman" pitchFamily="18" charset="0"/>
                        </a:rPr>
                        <a:t>Точно, почти, как раз</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2000" dirty="0" smtClean="0">
                          <a:solidFill>
                            <a:srgbClr val="111111"/>
                          </a:solidFill>
                          <a:effectLst/>
                          <a:latin typeface="Times New Roman" pitchFamily="18" charset="0"/>
                          <a:ea typeface="Calibri"/>
                          <a:cs typeface="Times New Roman" pitchFamily="18" charset="0"/>
                        </a:rPr>
                        <a:t>уточнение</a:t>
                      </a:r>
                      <a:endParaRPr lang="ru-RU" sz="2000" dirty="0">
                        <a:effectLst/>
                        <a:latin typeface="Times New Roman" pitchFamily="18" charset="0"/>
                        <a:ea typeface="Calibri"/>
                        <a:cs typeface="Times New Roman" pitchFamily="18" charset="0"/>
                      </a:endParaRPr>
                    </a:p>
                  </a:txBody>
                  <a:tcPr marL="74295" marR="74295" marT="0" marB="0"/>
                </a:tc>
              </a:tr>
            </a:tbl>
          </a:graphicData>
        </a:graphic>
      </p:graphicFrame>
    </p:spTree>
    <p:extLst>
      <p:ext uri="{BB962C8B-B14F-4D97-AF65-F5344CB8AC3E}">
        <p14:creationId xmlns:p14="http://schemas.microsoft.com/office/powerpoint/2010/main" xmlns="" val="27286151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97787" y="332656"/>
            <a:ext cx="8586123" cy="792088"/>
          </a:xfrm>
        </p:spPr>
        <p:txBody>
          <a:bodyPr>
            <a:normAutofit fontScale="90000"/>
          </a:bodyPr>
          <a:lstStyle/>
          <a:p>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Варианты  задания 2</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endParaRPr lang="uk-UA" sz="31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1" name="Text Box 18"/>
          <p:cNvSpPr txBox="1">
            <a:spLocks noChangeArrowheads="1"/>
          </p:cNvSpPr>
          <p:nvPr/>
        </p:nvSpPr>
        <p:spPr bwMode="black">
          <a:xfrm>
            <a:off x="1047084" y="419115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30</a:t>
            </a:r>
          </a:p>
        </p:txBody>
      </p:sp>
      <p:sp>
        <p:nvSpPr>
          <p:cNvPr id="2" name="Объект 1"/>
          <p:cNvSpPr>
            <a:spLocks noGrp="1"/>
          </p:cNvSpPr>
          <p:nvPr>
            <p:ph idx="1"/>
          </p:nvPr>
        </p:nvSpPr>
        <p:spPr>
          <a:xfrm>
            <a:off x="428497" y="1268760"/>
            <a:ext cx="9205023" cy="5040560"/>
          </a:xfrm>
        </p:spPr>
        <p:txBody>
          <a:bodyPr>
            <a:normAutofit/>
          </a:bodyPr>
          <a:lstStyle/>
          <a:p>
            <a:r>
              <a:rPr lang="ru-RU" sz="2800" b="1" u="sng" dirty="0"/>
              <a:t>Самостоятельно</a:t>
            </a:r>
            <a:r>
              <a:rPr lang="ru-RU" sz="2800" dirty="0"/>
              <a:t> подберите </a:t>
            </a:r>
            <a:r>
              <a:rPr lang="ru-RU" sz="2800" b="1" u="sng" dirty="0" smtClean="0"/>
              <a:t>вводное слово</a:t>
            </a:r>
            <a:r>
              <a:rPr lang="ru-RU" sz="2800" dirty="0" smtClean="0"/>
              <a:t>, которое должно стоять </a:t>
            </a:r>
            <a:r>
              <a:rPr lang="ru-RU" sz="2800" dirty="0"/>
              <a:t>на месте пропуска в третьем (3) предложении текста</a:t>
            </a:r>
            <a:r>
              <a:rPr lang="ru-RU" sz="2800" dirty="0" smtClean="0"/>
              <a:t>. Запишите это слово.</a:t>
            </a:r>
            <a:endParaRPr lang="ru-RU" sz="2800" dirty="0"/>
          </a:p>
          <a:p>
            <a:r>
              <a:rPr lang="ru-RU" sz="2800" i="1" dirty="0" smtClean="0"/>
              <a:t>(</a:t>
            </a:r>
            <a:r>
              <a:rPr lang="ru-RU" sz="2800" i="1" dirty="0"/>
              <a:t>1) Оказывается, что любой источник звука совершает сложные несинусоидальные колебания. (2) Их можно наблюдать при помощи известного прибора – осциллографа. (3</a:t>
            </a:r>
            <a:r>
              <a:rPr lang="ru-RU" sz="2800" i="1" dirty="0" smtClean="0"/>
              <a:t>)&lt; …˃, если </a:t>
            </a:r>
            <a:r>
              <a:rPr lang="ru-RU" sz="2800" i="1" dirty="0"/>
              <a:t>к нему подключить микрофон и пропеть какую – </a:t>
            </a:r>
            <a:r>
              <a:rPr lang="ru-RU" sz="2800" i="1" dirty="0" err="1"/>
              <a:t>нибудь</a:t>
            </a:r>
            <a:r>
              <a:rPr lang="ru-RU" sz="2800" i="1" dirty="0"/>
              <a:t> мелодию, то на экране осциллографа появится не синусоида, а более сложная </a:t>
            </a:r>
            <a:r>
              <a:rPr lang="ru-RU" sz="2800" i="1" dirty="0" smtClean="0"/>
              <a:t>кривая.</a:t>
            </a:r>
          </a:p>
          <a:p>
            <a:endParaRPr lang="ru-RU" sz="2800" b="1" i="1" dirty="0">
              <a:solidFill>
                <a:srgbClr val="C00000"/>
              </a:solidFill>
            </a:endParaRPr>
          </a:p>
        </p:txBody>
      </p:sp>
    </p:spTree>
    <p:extLst>
      <p:ext uri="{BB962C8B-B14F-4D97-AF65-F5344CB8AC3E}">
        <p14:creationId xmlns:p14="http://schemas.microsoft.com/office/powerpoint/2010/main" xmlns="" val="11999977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008112"/>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Варианты задания 2</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272480" y="1130858"/>
            <a:ext cx="9517057" cy="5269939"/>
          </a:xfrm>
        </p:spPr>
        <p:txBody>
          <a:bodyPr>
            <a:noAutofit/>
          </a:bodyPr>
          <a:lstStyle/>
          <a:p>
            <a:r>
              <a:rPr lang="ru-RU" sz="2600" b="1" u="sng" dirty="0"/>
              <a:t>Самостоятельно</a:t>
            </a:r>
            <a:r>
              <a:rPr lang="ru-RU" sz="2600" dirty="0"/>
              <a:t> подберите </a:t>
            </a:r>
            <a:r>
              <a:rPr lang="ru-RU" sz="2600" b="1" u="sng" dirty="0" smtClean="0"/>
              <a:t>указательное местоимение</a:t>
            </a:r>
            <a:r>
              <a:rPr lang="ru-RU" sz="2600" dirty="0" smtClean="0"/>
              <a:t>, которое должно </a:t>
            </a:r>
            <a:r>
              <a:rPr lang="ru-RU" sz="2600" dirty="0"/>
              <a:t>быть на месте пропуска </a:t>
            </a:r>
            <a:r>
              <a:rPr lang="ru-RU" sz="2600" dirty="0" smtClean="0"/>
              <a:t>во втором (2) </a:t>
            </a:r>
            <a:r>
              <a:rPr lang="ru-RU" sz="2600" dirty="0"/>
              <a:t>предложении текста</a:t>
            </a:r>
            <a:r>
              <a:rPr lang="ru-RU" sz="2600" dirty="0" smtClean="0"/>
              <a:t>. Запишите это местоимение.</a:t>
            </a:r>
          </a:p>
          <a:p>
            <a:r>
              <a:rPr lang="ru-RU" sz="2800" i="1" dirty="0"/>
              <a:t>(1)Все вещества, с которыми мы встречаемся в окружающем нас мире, бывают или жидкими, или твёрдыми, или газообразными. (2</a:t>
            </a:r>
            <a:r>
              <a:rPr lang="ru-RU" sz="2800" i="1" dirty="0" smtClean="0"/>
              <a:t>)˂ … ˃ состояния </a:t>
            </a:r>
            <a:r>
              <a:rPr lang="ru-RU" sz="2800" i="1" dirty="0"/>
              <a:t>веществ называют их агрегатными состояниями. (3)Многие вещества при охлаждении или нагревании можно перевести из одного агрегатного состояния в другое, и при этом они неожиданно приобретают совсем другие </a:t>
            </a:r>
            <a:r>
              <a:rPr lang="ru-RU" sz="2800" i="1" dirty="0" smtClean="0"/>
              <a:t>свойства.</a:t>
            </a:r>
          </a:p>
          <a:p>
            <a:endParaRPr lang="ru-RU" sz="2600" b="1" i="1" dirty="0" smtClean="0">
              <a:solidFill>
                <a:srgbClr val="C00000"/>
              </a:solidFill>
            </a:endParaRPr>
          </a:p>
        </p:txBody>
      </p:sp>
      <p:sp>
        <p:nvSpPr>
          <p:cNvPr id="23" name="Text Box 20"/>
          <p:cNvSpPr txBox="1">
            <a:spLocks noChangeArrowheads="1"/>
          </p:cNvSpPr>
          <p:nvPr/>
        </p:nvSpPr>
        <p:spPr bwMode="black">
          <a:xfrm>
            <a:off x="2749677" y="321960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70</a:t>
            </a:r>
          </a:p>
        </p:txBody>
      </p:sp>
    </p:spTree>
    <p:extLst>
      <p:ext uri="{BB962C8B-B14F-4D97-AF65-F5344CB8AC3E}">
        <p14:creationId xmlns:p14="http://schemas.microsoft.com/office/powerpoint/2010/main" xmlns="" val="3599705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008112"/>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Варианты задания 2</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116463" y="951343"/>
            <a:ext cx="9673075" cy="5269939"/>
          </a:xfrm>
        </p:spPr>
        <p:txBody>
          <a:bodyPr>
            <a:noAutofit/>
          </a:bodyPr>
          <a:lstStyle/>
          <a:p>
            <a:r>
              <a:rPr lang="ru-RU" sz="2600" b="1" u="sng" dirty="0"/>
              <a:t>Самостоятельно</a:t>
            </a:r>
            <a:r>
              <a:rPr lang="ru-RU" sz="2600" dirty="0"/>
              <a:t> подберите </a:t>
            </a:r>
            <a:r>
              <a:rPr lang="ru-RU" sz="2600" b="1" u="sng" dirty="0" smtClean="0"/>
              <a:t>указательную частицу</a:t>
            </a:r>
            <a:r>
              <a:rPr lang="ru-RU" sz="2600" dirty="0" smtClean="0"/>
              <a:t>, которая должна стоять </a:t>
            </a:r>
            <a:r>
              <a:rPr lang="ru-RU" sz="2600" dirty="0"/>
              <a:t>на месте пропуска в третьем (3) предложении текста</a:t>
            </a:r>
            <a:r>
              <a:rPr lang="ru-RU" sz="2600" dirty="0" smtClean="0"/>
              <a:t>. Запишите эту частицу.</a:t>
            </a:r>
          </a:p>
          <a:p>
            <a:r>
              <a:rPr lang="ru-RU" sz="2600" i="1" dirty="0"/>
              <a:t>(1)Окраска оперения у сов, как правило, «защитная», то есть она сливается с окружающей средой, помогая птице оставаться незамеченной во время дневного отдыха. (2)Перья лесных сов имеют обычно </a:t>
            </a:r>
            <a:r>
              <a:rPr lang="ru-RU" sz="2600" i="1" dirty="0" smtClean="0"/>
              <a:t>коричневый </a:t>
            </a:r>
            <a:r>
              <a:rPr lang="ru-RU" sz="2600" i="1" dirty="0"/>
              <a:t>цвет, при этом у видов, обитающих в хвойных лесах, отмечается сероватый оттенок. (3) ˂ … ˃ </a:t>
            </a:r>
            <a:r>
              <a:rPr lang="ru-RU" sz="2600" i="1" dirty="0" smtClean="0"/>
              <a:t> </a:t>
            </a:r>
            <a:r>
              <a:rPr lang="ru-RU" sz="2600" i="1" dirty="0" err="1" smtClean="0"/>
              <a:t>cовы</a:t>
            </a:r>
            <a:r>
              <a:rPr lang="ru-RU" sz="2600" i="1" dirty="0"/>
              <a:t>, которые живут в пустыне, и их родственники, водящиеся на равнинной местности, отличаются более светлой, почти рыжей окраской; у полярных сов цвет оперения снежно-белый</a:t>
            </a:r>
            <a:r>
              <a:rPr lang="ru-RU" sz="2600" i="1" dirty="0" smtClean="0"/>
              <a:t>.</a:t>
            </a:r>
          </a:p>
          <a:p>
            <a:endParaRPr lang="ru-RU" sz="2600" b="1" i="1" dirty="0" smtClean="0">
              <a:solidFill>
                <a:srgbClr val="C00000"/>
              </a:solidFill>
            </a:endParaRPr>
          </a:p>
        </p:txBody>
      </p:sp>
      <p:sp>
        <p:nvSpPr>
          <p:cNvPr id="22" name="Text Box 19"/>
          <p:cNvSpPr txBox="1">
            <a:spLocks noChangeArrowheads="1"/>
          </p:cNvSpPr>
          <p:nvPr/>
        </p:nvSpPr>
        <p:spPr bwMode="black">
          <a:xfrm>
            <a:off x="1913859" y="3686325"/>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50</a:t>
            </a:r>
          </a:p>
        </p:txBody>
      </p:sp>
    </p:spTree>
    <p:extLst>
      <p:ext uri="{BB962C8B-B14F-4D97-AF65-F5344CB8AC3E}">
        <p14:creationId xmlns:p14="http://schemas.microsoft.com/office/powerpoint/2010/main" xmlns="" val="689681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008112"/>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Варианты задания 2</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116463" y="951342"/>
            <a:ext cx="9673075" cy="5646010"/>
          </a:xfrm>
        </p:spPr>
        <p:txBody>
          <a:bodyPr>
            <a:noAutofit/>
          </a:bodyPr>
          <a:lstStyle/>
          <a:p>
            <a:r>
              <a:rPr lang="ru-RU" sz="2600" b="1" u="sng" dirty="0"/>
              <a:t>Самостоятельно</a:t>
            </a:r>
            <a:r>
              <a:rPr lang="ru-RU" sz="2600" dirty="0"/>
              <a:t> подберите </a:t>
            </a:r>
            <a:r>
              <a:rPr lang="ru-RU" sz="2600" b="1" u="sng" dirty="0" smtClean="0"/>
              <a:t>наречие</a:t>
            </a:r>
            <a:r>
              <a:rPr lang="ru-RU" sz="2600" dirty="0" smtClean="0"/>
              <a:t>, которое должно </a:t>
            </a:r>
            <a:r>
              <a:rPr lang="ru-RU" sz="2600" dirty="0"/>
              <a:t>быть на месте пропуска </a:t>
            </a:r>
            <a:r>
              <a:rPr lang="ru-RU" sz="2600" dirty="0" smtClean="0"/>
              <a:t>в третьем (3) </a:t>
            </a:r>
            <a:r>
              <a:rPr lang="ru-RU" sz="2600" dirty="0"/>
              <a:t>предложении текста</a:t>
            </a:r>
            <a:r>
              <a:rPr lang="ru-RU" sz="2600" dirty="0" smtClean="0"/>
              <a:t>. Запишите это наречие.</a:t>
            </a:r>
          </a:p>
          <a:p>
            <a:r>
              <a:rPr lang="ru-RU" sz="2800" i="1" dirty="0"/>
              <a:t>(1)В конце ХVIII века в философии и искусстве возникло направление, известное под названием «романтизм». (2)Вместо культа здравого смысла, разума романтизм стал утверждать культ человеческих чувств. (3) ˂ … ˃ </a:t>
            </a:r>
            <a:r>
              <a:rPr lang="ru-RU" sz="2800" i="1" dirty="0" smtClean="0"/>
              <a:t>в </a:t>
            </a:r>
            <a:r>
              <a:rPr lang="ru-RU" sz="2800" i="1" dirty="0"/>
              <a:t>области искусства романтизм выдвинул на первый план жанр пейзажной живописи: картины природы вызывают в душе человека преимущественно внерациональный, эмоциональный отклик. </a:t>
            </a:r>
          </a:p>
          <a:p>
            <a:endParaRPr lang="ru-RU" sz="2600" b="1" i="1" dirty="0" smtClean="0">
              <a:solidFill>
                <a:srgbClr val="C00000"/>
              </a:solidFill>
            </a:endParaRPr>
          </a:p>
        </p:txBody>
      </p:sp>
    </p:spTree>
    <p:extLst>
      <p:ext uri="{BB962C8B-B14F-4D97-AF65-F5344CB8AC3E}">
        <p14:creationId xmlns:p14="http://schemas.microsoft.com/office/powerpoint/2010/main" xmlns="" val="325233445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008112"/>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Варианты задания 2</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116463" y="951342"/>
            <a:ext cx="9673075" cy="5718018"/>
          </a:xfrm>
        </p:spPr>
        <p:txBody>
          <a:bodyPr>
            <a:noAutofit/>
          </a:bodyPr>
          <a:lstStyle/>
          <a:p>
            <a:r>
              <a:rPr lang="ru-RU" sz="2600" b="1" u="sng" dirty="0"/>
              <a:t>Самостоятельно</a:t>
            </a:r>
            <a:r>
              <a:rPr lang="ru-RU" sz="2600" dirty="0"/>
              <a:t> подберите </a:t>
            </a:r>
            <a:r>
              <a:rPr lang="ru-RU" sz="2600" b="1" u="sng" dirty="0" smtClean="0"/>
              <a:t>сочетание слов</a:t>
            </a:r>
            <a:r>
              <a:rPr lang="ru-RU" sz="2600" dirty="0" smtClean="0"/>
              <a:t>, которое должно </a:t>
            </a:r>
            <a:r>
              <a:rPr lang="ru-RU" sz="2600" dirty="0"/>
              <a:t>быть на месте пропуска </a:t>
            </a:r>
            <a:r>
              <a:rPr lang="ru-RU" sz="2600" dirty="0" smtClean="0"/>
              <a:t>в третьем (3) </a:t>
            </a:r>
            <a:r>
              <a:rPr lang="ru-RU" sz="2600" dirty="0"/>
              <a:t>предложении текста</a:t>
            </a:r>
            <a:r>
              <a:rPr lang="ru-RU" sz="2600" dirty="0" smtClean="0"/>
              <a:t>. Запишите это словосочетание.</a:t>
            </a:r>
          </a:p>
          <a:p>
            <a:r>
              <a:rPr lang="ru-RU" sz="2600" i="1" dirty="0"/>
              <a:t>(1)Вода в 800 раз плотнее воздуха, и всякий выступ, всякая неровность движущегося в воде тела создают сопротивление, ещё более ощутимое, чем у птицы или самолёта. (2)Поэтому у быстро плавающих океанических рыб — тунца, скумбрии, </a:t>
            </a:r>
            <a:r>
              <a:rPr lang="ru-RU" sz="2600" i="1" dirty="0" err="1"/>
              <a:t>марлина</a:t>
            </a:r>
            <a:r>
              <a:rPr lang="ru-RU" sz="2600" i="1" dirty="0"/>
              <a:t> — тела особой обтекаемой формы: спереди заострённые, быстро утолщающиеся до максимального диаметра и затем сужающиеся к двухлопастному симметричному хвостовому плавнику. (3)&lt;...&gt; форма тела является самой удобной и математически идеальной</a:t>
            </a:r>
            <a:r>
              <a:rPr lang="ru-RU" sz="2600" i="1" dirty="0" smtClean="0"/>
              <a:t>.</a:t>
            </a:r>
          </a:p>
          <a:p>
            <a:endParaRPr lang="ru-RU" sz="2600" b="1" i="1" dirty="0" smtClean="0">
              <a:solidFill>
                <a:srgbClr val="C00000"/>
              </a:solidFill>
            </a:endParaRPr>
          </a:p>
        </p:txBody>
      </p:sp>
    </p:spTree>
    <p:extLst>
      <p:ext uri="{BB962C8B-B14F-4D97-AF65-F5344CB8AC3E}">
        <p14:creationId xmlns:p14="http://schemas.microsoft.com/office/powerpoint/2010/main" xmlns="" val="39190252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97787" y="332656"/>
            <a:ext cx="8586123" cy="792088"/>
          </a:xfrm>
        </p:spPr>
        <p:txBody>
          <a:bodyPr>
            <a:normAutofit fontScale="90000"/>
          </a:bodyPr>
          <a:lstStyle/>
          <a:p>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Использование  средств связи</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endParaRPr lang="uk-UA" sz="31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1" name="Text Box 18"/>
          <p:cNvSpPr txBox="1">
            <a:spLocks noChangeArrowheads="1"/>
          </p:cNvSpPr>
          <p:nvPr/>
        </p:nvSpPr>
        <p:spPr bwMode="black">
          <a:xfrm>
            <a:off x="1047084" y="419115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30</a:t>
            </a:r>
          </a:p>
        </p:txBody>
      </p:sp>
      <p:graphicFrame>
        <p:nvGraphicFramePr>
          <p:cNvPr id="6" name="Объект 5"/>
          <p:cNvGraphicFramePr>
            <a:graphicFrameLocks noGrp="1"/>
          </p:cNvGraphicFramePr>
          <p:nvPr>
            <p:ph idx="1"/>
            <p:extLst>
              <p:ext uri="{D42A27DB-BD31-4B8C-83A1-F6EECF244321}">
                <p14:modId xmlns:p14="http://schemas.microsoft.com/office/powerpoint/2010/main" xmlns="" val="2118599163"/>
              </p:ext>
            </p:extLst>
          </p:nvPr>
        </p:nvGraphicFramePr>
        <p:xfrm>
          <a:off x="428497" y="1196753"/>
          <a:ext cx="9227434" cy="4913082"/>
        </p:xfrm>
        <a:graphic>
          <a:graphicData uri="http://schemas.openxmlformats.org/drawingml/2006/table">
            <a:tbl>
              <a:tblPr firstRow="1" bandRow="1">
                <a:tableStyleId>{5C22544A-7EE6-4342-B048-85BDC9FD1C3A}</a:tableStyleId>
              </a:tblPr>
              <a:tblGrid>
                <a:gridCol w="3198355"/>
                <a:gridCol w="6029079"/>
              </a:tblGrid>
              <a:tr h="525633">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Вводное слово</a:t>
                      </a:r>
                      <a:endParaRPr lang="ru-RU" sz="2000" dirty="0">
                        <a:solidFill>
                          <a:schemeClr val="tx1"/>
                        </a:solidFill>
                        <a:effectLst/>
                        <a:latin typeface="Calibri"/>
                        <a:ea typeface="Calibri"/>
                        <a:cs typeface="Times New Roman"/>
                      </a:endParaRPr>
                    </a:p>
                  </a:txBody>
                  <a:tcPr marL="74295" marR="74295" marT="0" marB="0"/>
                </a:tc>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В</a:t>
                      </a:r>
                      <a:r>
                        <a:rPr lang="ru-RU" sz="2000" baseline="0" dirty="0" smtClean="0">
                          <a:solidFill>
                            <a:schemeClr val="tx1"/>
                          </a:solidFill>
                          <a:effectLst/>
                          <a:latin typeface="Times New Roman"/>
                          <a:ea typeface="Calibri"/>
                          <a:cs typeface="Times New Roman"/>
                        </a:rPr>
                        <a:t> какой речевой ситуации используется?</a:t>
                      </a:r>
                      <a:endParaRPr lang="ru-RU" sz="2000" dirty="0">
                        <a:solidFill>
                          <a:schemeClr val="tx1"/>
                        </a:solidFill>
                        <a:effectLst/>
                        <a:latin typeface="Calibri"/>
                        <a:ea typeface="Calibri"/>
                        <a:cs typeface="Times New Roman"/>
                      </a:endParaRPr>
                    </a:p>
                  </a:txBody>
                  <a:tcPr marL="74295" marR="74295" marT="0" marB="0"/>
                </a:tc>
              </a:tr>
              <a:tr h="338463">
                <a:tc>
                  <a:txBody>
                    <a:bodyPr/>
                    <a:lstStyle/>
                    <a:p>
                      <a:pPr>
                        <a:lnSpc>
                          <a:spcPct val="115000"/>
                        </a:lnSpc>
                        <a:spcAft>
                          <a:spcPts val="0"/>
                        </a:spcAft>
                      </a:pPr>
                      <a:r>
                        <a:rPr lang="ru-RU" sz="1800" b="0" i="0" kern="1200" dirty="0" smtClean="0">
                          <a:solidFill>
                            <a:schemeClr val="dk1"/>
                          </a:solidFill>
                          <a:effectLst/>
                          <a:latin typeface="+mn-lt"/>
                          <a:ea typeface="+mn-ea"/>
                          <a:cs typeface="+mn-cs"/>
                        </a:rPr>
                        <a:t>Таким образом, итак, следовательно</a:t>
                      </a:r>
                      <a:endParaRPr lang="ru-RU" sz="2000" dirty="0">
                        <a:effectLst/>
                        <a:latin typeface="Times New Roman" pitchFamily="18" charset="0"/>
                        <a:ea typeface="Calibri"/>
                        <a:cs typeface="Times New Roman" pitchFamily="18" charset="0"/>
                      </a:endParaRPr>
                    </a:p>
                  </a:txBody>
                  <a:tcPr marL="74295" marR="74295" marT="0" marB="0"/>
                </a:tc>
                <a:tc>
                  <a:txBody>
                    <a:bodyPr/>
                    <a:lstStyle/>
                    <a:p>
                      <a:pPr>
                        <a:lnSpc>
                          <a:spcPct val="115000"/>
                        </a:lnSpc>
                        <a:spcAft>
                          <a:spcPts val="0"/>
                        </a:spcAft>
                      </a:pPr>
                      <a:r>
                        <a:rPr lang="ru-RU" sz="1800" b="0" i="0" kern="1200" dirty="0" smtClean="0">
                          <a:solidFill>
                            <a:schemeClr val="dk1"/>
                          </a:solidFill>
                          <a:effectLst/>
                          <a:latin typeface="+mn-lt"/>
                          <a:ea typeface="+mn-ea"/>
                          <a:cs typeface="+mn-cs"/>
                        </a:rPr>
                        <a:t>Используются, когда автор текста подводит итог своим рассуждениям.</a:t>
                      </a:r>
                      <a:endParaRPr lang="ru-RU" sz="2000" dirty="0">
                        <a:effectLst/>
                        <a:latin typeface="Times New Roman" pitchFamily="18" charset="0"/>
                        <a:ea typeface="Calibri"/>
                        <a:cs typeface="Times New Roman" pitchFamily="18" charset="0"/>
                      </a:endParaRPr>
                    </a:p>
                  </a:txBody>
                  <a:tcPr marL="74295" marR="74295" marT="0" marB="0"/>
                </a:tc>
              </a:tr>
              <a:tr h="525633">
                <a:tc>
                  <a:txBody>
                    <a:bodyPr/>
                    <a:lstStyle/>
                    <a:p>
                      <a:pPr fontAlgn="t"/>
                      <a:r>
                        <a:rPr lang="ru-RU" dirty="0" smtClean="0">
                          <a:effectLst/>
                        </a:rPr>
                        <a:t>Иными словами, другими словами</a:t>
                      </a:r>
                      <a:endParaRPr lang="ru-RU" dirty="0">
                        <a:effectLst/>
                      </a:endParaRPr>
                    </a:p>
                  </a:txBody>
                  <a:tcPr marL="154781" marR="154781" marT="95250" marB="95250"/>
                </a:tc>
                <a:tc>
                  <a:txBody>
                    <a:bodyPr/>
                    <a:lstStyle/>
                    <a:p>
                      <a:pPr fontAlgn="t"/>
                      <a:r>
                        <a:rPr lang="ru-RU" dirty="0">
                          <a:effectLst/>
                        </a:rPr>
                        <a:t>Применяется тогда, когда автор текста хочет сказать то же самое, но понятнее.</a:t>
                      </a:r>
                    </a:p>
                  </a:txBody>
                  <a:tcPr marL="154781" marR="154781" marT="95250" marB="95250"/>
                </a:tc>
              </a:tr>
              <a:tr h="525633">
                <a:tc>
                  <a:txBody>
                    <a:bodyPr/>
                    <a:lstStyle/>
                    <a:p>
                      <a:pPr fontAlgn="t"/>
                      <a:r>
                        <a:rPr lang="ru-RU" dirty="0" smtClean="0">
                          <a:effectLst/>
                        </a:rPr>
                        <a:t>Кроме того</a:t>
                      </a:r>
                      <a:endParaRPr lang="ru-RU" dirty="0">
                        <a:effectLst/>
                      </a:endParaRPr>
                    </a:p>
                  </a:txBody>
                  <a:tcPr marL="154781" marR="154781" marT="95250" marB="95250"/>
                </a:tc>
                <a:tc>
                  <a:txBody>
                    <a:bodyPr/>
                    <a:lstStyle/>
                    <a:p>
                      <a:pPr fontAlgn="t"/>
                      <a:r>
                        <a:rPr lang="ru-RU" dirty="0">
                          <a:effectLst/>
                        </a:rPr>
                        <a:t>Употребляется, когда необходимо дополнить сказанное некоторыми, по мнению автора, важными мыслями или обстоятельствами.</a:t>
                      </a:r>
                    </a:p>
                  </a:txBody>
                  <a:tcPr marL="154781" marR="154781" marT="95250" marB="95250"/>
                </a:tc>
              </a:tr>
              <a:tr h="525633">
                <a:tc>
                  <a:txBody>
                    <a:bodyPr/>
                    <a:lstStyle/>
                    <a:p>
                      <a:pPr fontAlgn="t"/>
                      <a:r>
                        <a:rPr lang="ru-RU" dirty="0" smtClean="0">
                          <a:effectLst/>
                        </a:rPr>
                        <a:t>Например, так</a:t>
                      </a:r>
                      <a:endParaRPr lang="ru-RU" dirty="0">
                        <a:effectLst/>
                      </a:endParaRPr>
                    </a:p>
                  </a:txBody>
                  <a:tcPr marL="154781" marR="154781" marT="95250" marB="95250"/>
                </a:tc>
                <a:tc>
                  <a:txBody>
                    <a:bodyPr/>
                    <a:lstStyle/>
                    <a:p>
                      <a:pPr fontAlgn="t"/>
                      <a:r>
                        <a:rPr lang="ru-RU" dirty="0">
                          <a:effectLst/>
                        </a:rPr>
                        <a:t>Используются тогда, когда автор хочет пояснить то, о чём он говорил прежде.</a:t>
                      </a:r>
                    </a:p>
                  </a:txBody>
                  <a:tcPr marL="154781" marR="154781" marT="95250" marB="95250"/>
                </a:tc>
              </a:tr>
              <a:tr h="525633">
                <a:tc>
                  <a:txBody>
                    <a:bodyPr/>
                    <a:lstStyle/>
                    <a:p>
                      <a:pPr fontAlgn="t"/>
                      <a:r>
                        <a:rPr lang="ru-RU" dirty="0" smtClean="0">
                          <a:effectLst/>
                        </a:rPr>
                        <a:t>Наоборот</a:t>
                      </a:r>
                      <a:endParaRPr lang="ru-RU" dirty="0">
                        <a:effectLst/>
                      </a:endParaRPr>
                    </a:p>
                  </a:txBody>
                  <a:tcPr marL="154781" marR="154781" marT="95250" marB="95250"/>
                </a:tc>
                <a:tc>
                  <a:txBody>
                    <a:bodyPr/>
                    <a:lstStyle/>
                    <a:p>
                      <a:pPr fontAlgn="t"/>
                      <a:r>
                        <a:rPr lang="ru-RU" dirty="0">
                          <a:effectLst/>
                        </a:rPr>
                        <a:t>Используется тогда, когда автор текста противопоставляет одно предложение другому.</a:t>
                      </a:r>
                    </a:p>
                  </a:txBody>
                  <a:tcPr marL="154781" marR="154781" marT="95250" marB="95250"/>
                </a:tc>
              </a:tr>
              <a:tr h="525633">
                <a:tc>
                  <a:txBody>
                    <a:bodyPr/>
                    <a:lstStyle/>
                    <a:p>
                      <a:pPr fontAlgn="t"/>
                      <a:r>
                        <a:rPr lang="ru-RU" dirty="0" smtClean="0">
                          <a:effectLst/>
                        </a:rPr>
                        <a:t>Во-первых, с одной стороны</a:t>
                      </a:r>
                      <a:endParaRPr lang="ru-RU" dirty="0">
                        <a:effectLst/>
                      </a:endParaRPr>
                    </a:p>
                  </a:txBody>
                  <a:tcPr marL="154781" marR="154781" marT="95250" marB="95250"/>
                </a:tc>
                <a:tc>
                  <a:txBody>
                    <a:bodyPr/>
                    <a:lstStyle/>
                    <a:p>
                      <a:pPr fontAlgn="t"/>
                      <a:r>
                        <a:rPr lang="ru-RU" dirty="0">
                          <a:effectLst/>
                        </a:rPr>
                        <a:t>Указывают на порядок изложения аргументов.</a:t>
                      </a:r>
                    </a:p>
                  </a:txBody>
                  <a:tcPr marL="154781" marR="154781" marT="95250" marB="95250"/>
                </a:tc>
              </a:tr>
            </a:tbl>
          </a:graphicData>
        </a:graphic>
      </p:graphicFrame>
    </p:spTree>
    <p:extLst>
      <p:ext uri="{BB962C8B-B14F-4D97-AF65-F5344CB8AC3E}">
        <p14:creationId xmlns:p14="http://schemas.microsoft.com/office/powerpoint/2010/main" xmlns="" val="261794761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305653" y="476672"/>
            <a:ext cx="8586123" cy="792088"/>
          </a:xfrm>
        </p:spPr>
        <p:txBody>
          <a:bodyPr>
            <a:normAutofit fontScale="90000"/>
          </a:bodyPr>
          <a:lstStyle/>
          <a:p>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Использование  средств связи</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endParaRPr lang="uk-UA" sz="31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1" name="Text Box 18"/>
          <p:cNvSpPr txBox="1">
            <a:spLocks noChangeArrowheads="1"/>
          </p:cNvSpPr>
          <p:nvPr/>
        </p:nvSpPr>
        <p:spPr bwMode="black">
          <a:xfrm>
            <a:off x="1047084" y="419115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30</a:t>
            </a:r>
          </a:p>
        </p:txBody>
      </p:sp>
      <p:graphicFrame>
        <p:nvGraphicFramePr>
          <p:cNvPr id="6" name="Объект 5"/>
          <p:cNvGraphicFramePr>
            <a:graphicFrameLocks noGrp="1"/>
          </p:cNvGraphicFramePr>
          <p:nvPr>
            <p:ph idx="1"/>
            <p:extLst>
              <p:ext uri="{D42A27DB-BD31-4B8C-83A1-F6EECF244321}">
                <p14:modId xmlns:p14="http://schemas.microsoft.com/office/powerpoint/2010/main" xmlns="" val="392456046"/>
              </p:ext>
            </p:extLst>
          </p:nvPr>
        </p:nvGraphicFramePr>
        <p:xfrm>
          <a:off x="428497" y="1772816"/>
          <a:ext cx="9227434" cy="3268686"/>
        </p:xfrm>
        <a:graphic>
          <a:graphicData uri="http://schemas.openxmlformats.org/drawingml/2006/table">
            <a:tbl>
              <a:tblPr firstRow="1" bandRow="1">
                <a:tableStyleId>{5C22544A-7EE6-4342-B048-85BDC9FD1C3A}</a:tableStyleId>
              </a:tblPr>
              <a:tblGrid>
                <a:gridCol w="3198355"/>
                <a:gridCol w="6029079"/>
              </a:tblGrid>
              <a:tr h="525633">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Союзы, союзные слова</a:t>
                      </a:r>
                      <a:endParaRPr lang="ru-RU" sz="2000" dirty="0">
                        <a:solidFill>
                          <a:schemeClr val="tx1"/>
                        </a:solidFill>
                        <a:effectLst/>
                        <a:latin typeface="Calibri"/>
                        <a:ea typeface="Calibri"/>
                        <a:cs typeface="Times New Roman"/>
                      </a:endParaRPr>
                    </a:p>
                  </a:txBody>
                  <a:tcPr marL="74295" marR="74295" marT="0" marB="0"/>
                </a:tc>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В</a:t>
                      </a:r>
                      <a:r>
                        <a:rPr lang="ru-RU" sz="2000" baseline="0" dirty="0" smtClean="0">
                          <a:solidFill>
                            <a:schemeClr val="tx1"/>
                          </a:solidFill>
                          <a:effectLst/>
                          <a:latin typeface="Times New Roman"/>
                          <a:ea typeface="Calibri"/>
                          <a:cs typeface="Times New Roman"/>
                        </a:rPr>
                        <a:t> какой речевой ситуации используется?</a:t>
                      </a:r>
                      <a:endParaRPr lang="ru-RU" sz="2000" dirty="0">
                        <a:solidFill>
                          <a:schemeClr val="tx1"/>
                        </a:solidFill>
                        <a:effectLst/>
                        <a:latin typeface="Calibri"/>
                        <a:ea typeface="Calibri"/>
                        <a:cs typeface="Times New Roman"/>
                      </a:endParaRPr>
                    </a:p>
                  </a:txBody>
                  <a:tcPr marL="74295" marR="74295" marT="0" marB="0"/>
                </a:tc>
              </a:tr>
              <a:tr h="338463">
                <a:tc>
                  <a:txBody>
                    <a:bodyPr/>
                    <a:lstStyle/>
                    <a:p>
                      <a:pPr fontAlgn="t"/>
                      <a:r>
                        <a:rPr lang="ru-RU" dirty="0" smtClean="0">
                          <a:effectLst/>
                        </a:rPr>
                        <a:t>Потому что, так как, поскольку, дело в том, что</a:t>
                      </a:r>
                      <a:endParaRPr lang="ru-RU" dirty="0">
                        <a:effectLst/>
                      </a:endParaRPr>
                    </a:p>
                  </a:txBody>
                  <a:tcPr marL="154781" marR="154781" marT="95250" marB="95250"/>
                </a:tc>
                <a:tc>
                  <a:txBody>
                    <a:bodyPr/>
                    <a:lstStyle/>
                    <a:p>
                      <a:pPr fontAlgn="t"/>
                      <a:r>
                        <a:rPr lang="ru-RU" dirty="0">
                          <a:effectLst/>
                        </a:rPr>
                        <a:t>Автор использует тогда, когда указывает на причину описываемых явлений.</a:t>
                      </a:r>
                    </a:p>
                  </a:txBody>
                  <a:tcPr marL="154781" marR="154781" marT="95250" marB="95250"/>
                </a:tc>
              </a:tr>
              <a:tr h="525633">
                <a:tc>
                  <a:txBody>
                    <a:bodyPr/>
                    <a:lstStyle/>
                    <a:p>
                      <a:pPr fontAlgn="t"/>
                      <a:r>
                        <a:rPr lang="ru-RU" dirty="0" smtClean="0">
                          <a:effectLst/>
                        </a:rPr>
                        <a:t>Поэтому, так что, отсюда</a:t>
                      </a:r>
                      <a:endParaRPr lang="ru-RU" dirty="0">
                        <a:effectLst/>
                      </a:endParaRPr>
                    </a:p>
                  </a:txBody>
                  <a:tcPr marL="154781" marR="154781" marT="95250" marB="95250"/>
                </a:tc>
                <a:tc>
                  <a:txBody>
                    <a:bodyPr/>
                    <a:lstStyle/>
                    <a:p>
                      <a:pPr fontAlgn="t"/>
                      <a:r>
                        <a:rPr lang="ru-RU" dirty="0">
                          <a:effectLst/>
                        </a:rPr>
                        <a:t>Автор текста использует, когда хочет сделать вывод из своих рассуждений.</a:t>
                      </a:r>
                    </a:p>
                  </a:txBody>
                  <a:tcPr marL="154781" marR="154781" marT="95250" marB="95250"/>
                </a:tc>
              </a:tr>
              <a:tr h="525633">
                <a:tc>
                  <a:txBody>
                    <a:bodyPr/>
                    <a:lstStyle/>
                    <a:p>
                      <a:pPr fontAlgn="t"/>
                      <a:r>
                        <a:rPr lang="ru-RU" dirty="0" smtClean="0">
                          <a:effectLst/>
                        </a:rPr>
                        <a:t>То</a:t>
                      </a:r>
                      <a:r>
                        <a:rPr lang="ru-RU" baseline="0" dirty="0" smtClean="0">
                          <a:effectLst/>
                        </a:rPr>
                        <a:t> есть</a:t>
                      </a:r>
                      <a:endParaRPr lang="ru-RU" dirty="0">
                        <a:effectLst/>
                      </a:endParaRPr>
                    </a:p>
                  </a:txBody>
                  <a:tcPr marL="154781" marR="154781" marT="95250" marB="95250"/>
                </a:tc>
                <a:tc>
                  <a:txBody>
                    <a:bodyPr/>
                    <a:lstStyle/>
                    <a:p>
                      <a:pPr fontAlgn="t"/>
                      <a:r>
                        <a:rPr lang="ru-RU" dirty="0">
                          <a:effectLst/>
                        </a:rPr>
                        <a:t>Используется для уточнения сказанного ранее.</a:t>
                      </a:r>
                    </a:p>
                  </a:txBody>
                  <a:tcPr marL="154781" marR="154781" marT="95250" marB="95250"/>
                </a:tc>
              </a:tr>
              <a:tr h="525633">
                <a:tc>
                  <a:txBody>
                    <a:bodyPr/>
                    <a:lstStyle/>
                    <a:p>
                      <a:pPr fontAlgn="t"/>
                      <a:r>
                        <a:rPr lang="ru-RU" dirty="0" smtClean="0">
                          <a:effectLst/>
                        </a:rPr>
                        <a:t>Однако, зато, но</a:t>
                      </a:r>
                      <a:endParaRPr lang="ru-RU" dirty="0">
                        <a:effectLst/>
                      </a:endParaRPr>
                    </a:p>
                  </a:txBody>
                  <a:tcPr marL="154781" marR="154781" marT="95250" marB="95250"/>
                </a:tc>
                <a:tc>
                  <a:txBody>
                    <a:bodyPr/>
                    <a:lstStyle/>
                    <a:p>
                      <a:pPr fontAlgn="t"/>
                      <a:r>
                        <a:rPr lang="ru-RU" dirty="0">
                          <a:effectLst/>
                        </a:rPr>
                        <a:t>Используются для противопоставления смысла одного предложения другому.</a:t>
                      </a:r>
                    </a:p>
                  </a:txBody>
                  <a:tcPr marL="154781" marR="154781" marT="95250" marB="95250"/>
                </a:tc>
              </a:tr>
            </a:tbl>
          </a:graphicData>
        </a:graphic>
      </p:graphicFrame>
    </p:spTree>
    <p:extLst>
      <p:ext uri="{BB962C8B-B14F-4D97-AF65-F5344CB8AC3E}">
        <p14:creationId xmlns:p14="http://schemas.microsoft.com/office/powerpoint/2010/main" xmlns="" val="32875814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901616" y="572365"/>
            <a:ext cx="8586123" cy="792088"/>
          </a:xfrm>
        </p:spPr>
        <p:txBody>
          <a:bodyPr>
            <a:normAutofit fontScale="90000"/>
          </a:bodyPr>
          <a:lstStyle/>
          <a:p>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Использование  средств связи</a:t>
            </a:r>
            <a:br>
              <a:rPr lang="ru-RU" sz="31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br>
            <a:endParaRPr lang="uk-UA" sz="31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1" name="Text Box 18"/>
          <p:cNvSpPr txBox="1">
            <a:spLocks noChangeArrowheads="1"/>
          </p:cNvSpPr>
          <p:nvPr/>
        </p:nvSpPr>
        <p:spPr bwMode="black">
          <a:xfrm>
            <a:off x="1047084" y="4191150"/>
            <a:ext cx="453970" cy="369332"/>
          </a:xfrm>
          <a:prstGeom prst="rect">
            <a:avLst/>
          </a:prstGeom>
          <a:noFill/>
          <a:ln w="9525" algn="ctr">
            <a:noFill/>
            <a:miter lim="800000"/>
            <a:headEnd/>
            <a:tailEnd/>
          </a:ln>
          <a:effectLst/>
        </p:spPr>
        <p:txBody>
          <a:bodyPr wrap="none">
            <a:spAutoFit/>
          </a:bodyPr>
          <a:lstStyle/>
          <a:p>
            <a:pPr algn="ctr"/>
            <a:r>
              <a:rPr lang="en-US">
                <a:solidFill>
                  <a:srgbClr val="FEFEFE"/>
                </a:solidFill>
              </a:rPr>
              <a:t>30</a:t>
            </a:r>
          </a:p>
        </p:txBody>
      </p:sp>
      <p:graphicFrame>
        <p:nvGraphicFramePr>
          <p:cNvPr id="6" name="Объект 5"/>
          <p:cNvGraphicFramePr>
            <a:graphicFrameLocks noGrp="1"/>
          </p:cNvGraphicFramePr>
          <p:nvPr>
            <p:ph idx="1"/>
            <p:extLst>
              <p:ext uri="{D42A27DB-BD31-4B8C-83A1-F6EECF244321}">
                <p14:modId xmlns:p14="http://schemas.microsoft.com/office/powerpoint/2010/main" xmlns="" val="1932566595"/>
              </p:ext>
            </p:extLst>
          </p:nvPr>
        </p:nvGraphicFramePr>
        <p:xfrm>
          <a:off x="428497" y="1772817"/>
          <a:ext cx="9227435" cy="3055179"/>
        </p:xfrm>
        <a:graphic>
          <a:graphicData uri="http://schemas.openxmlformats.org/drawingml/2006/table">
            <a:tbl>
              <a:tblPr firstRow="1" bandRow="1">
                <a:tableStyleId>{5C22544A-7EE6-4342-B048-85BDC9FD1C3A}</a:tableStyleId>
              </a:tblPr>
              <a:tblGrid>
                <a:gridCol w="2886321"/>
                <a:gridCol w="6341114"/>
              </a:tblGrid>
              <a:tr h="525633">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Частицы, наречие</a:t>
                      </a:r>
                      <a:endParaRPr lang="ru-RU" sz="2000" dirty="0">
                        <a:solidFill>
                          <a:schemeClr val="tx1"/>
                        </a:solidFill>
                        <a:effectLst/>
                        <a:latin typeface="Calibri"/>
                        <a:ea typeface="Calibri"/>
                        <a:cs typeface="Times New Roman"/>
                      </a:endParaRPr>
                    </a:p>
                  </a:txBody>
                  <a:tcPr marL="74295" marR="74295" marT="0" marB="0"/>
                </a:tc>
                <a:tc>
                  <a:txBody>
                    <a:bodyPr/>
                    <a:lstStyle/>
                    <a:p>
                      <a:pPr algn="ctr">
                        <a:lnSpc>
                          <a:spcPct val="115000"/>
                        </a:lnSpc>
                        <a:spcAft>
                          <a:spcPts val="0"/>
                        </a:spcAft>
                      </a:pPr>
                      <a:r>
                        <a:rPr lang="ru-RU" sz="2000" dirty="0" smtClean="0">
                          <a:solidFill>
                            <a:schemeClr val="tx1"/>
                          </a:solidFill>
                          <a:effectLst/>
                          <a:latin typeface="Times New Roman"/>
                          <a:ea typeface="Calibri"/>
                          <a:cs typeface="Times New Roman"/>
                        </a:rPr>
                        <a:t>В</a:t>
                      </a:r>
                      <a:r>
                        <a:rPr lang="ru-RU" sz="2000" baseline="0" dirty="0" smtClean="0">
                          <a:solidFill>
                            <a:schemeClr val="tx1"/>
                          </a:solidFill>
                          <a:effectLst/>
                          <a:latin typeface="Times New Roman"/>
                          <a:ea typeface="Calibri"/>
                          <a:cs typeface="Times New Roman"/>
                        </a:rPr>
                        <a:t> какой речевой ситуации используется?</a:t>
                      </a:r>
                      <a:endParaRPr lang="ru-RU" sz="2000" dirty="0">
                        <a:solidFill>
                          <a:schemeClr val="tx1"/>
                        </a:solidFill>
                        <a:effectLst/>
                        <a:latin typeface="Calibri"/>
                        <a:ea typeface="Calibri"/>
                        <a:cs typeface="Times New Roman"/>
                      </a:endParaRPr>
                    </a:p>
                  </a:txBody>
                  <a:tcPr marL="74295" marR="74295" marT="0" marB="0"/>
                </a:tc>
              </a:tr>
              <a:tr h="338463">
                <a:tc>
                  <a:txBody>
                    <a:bodyPr/>
                    <a:lstStyle/>
                    <a:p>
                      <a:pPr fontAlgn="t"/>
                      <a:r>
                        <a:rPr lang="ru-RU" dirty="0" smtClean="0">
                          <a:effectLst/>
                        </a:rPr>
                        <a:t>Именно,</a:t>
                      </a:r>
                      <a:r>
                        <a:rPr lang="ru-RU" baseline="0" dirty="0" smtClean="0">
                          <a:effectLst/>
                        </a:rPr>
                        <a:t> ведь</a:t>
                      </a:r>
                      <a:endParaRPr lang="ru-RU" dirty="0">
                        <a:effectLst/>
                      </a:endParaRPr>
                    </a:p>
                  </a:txBody>
                  <a:tcPr marL="154781" marR="154781" marT="95250" marB="95250"/>
                </a:tc>
                <a:tc>
                  <a:txBody>
                    <a:bodyPr/>
                    <a:lstStyle/>
                    <a:p>
                      <a:pPr fontAlgn="t"/>
                      <a:r>
                        <a:rPr lang="ru-RU">
                          <a:effectLst/>
                        </a:rPr>
                        <a:t>Вносят значение уточнения и подчёркивают важность мысли.</a:t>
                      </a:r>
                    </a:p>
                  </a:txBody>
                  <a:tcPr marL="154781" marR="154781" marT="95250" marB="95250"/>
                </a:tc>
              </a:tr>
              <a:tr h="525633">
                <a:tc>
                  <a:txBody>
                    <a:bodyPr/>
                    <a:lstStyle/>
                    <a:p>
                      <a:pPr fontAlgn="t"/>
                      <a:r>
                        <a:rPr lang="ru-RU" dirty="0" smtClean="0">
                          <a:effectLst/>
                        </a:rPr>
                        <a:t>Даже</a:t>
                      </a:r>
                      <a:endParaRPr lang="ru-RU" dirty="0">
                        <a:effectLst/>
                      </a:endParaRPr>
                    </a:p>
                  </a:txBody>
                  <a:tcPr marL="154781" marR="154781" marT="95250" marB="95250"/>
                </a:tc>
                <a:tc>
                  <a:txBody>
                    <a:bodyPr/>
                    <a:lstStyle/>
                    <a:p>
                      <a:pPr fontAlgn="t"/>
                      <a:r>
                        <a:rPr lang="ru-RU" dirty="0">
                          <a:effectLst/>
                        </a:rPr>
                        <a:t>Вносят значение усиления.</a:t>
                      </a:r>
                    </a:p>
                  </a:txBody>
                  <a:tcPr marL="154781" marR="154781" marT="95250" marB="95250"/>
                </a:tc>
              </a:tr>
              <a:tr h="525633">
                <a:tc>
                  <a:txBody>
                    <a:bodyPr/>
                    <a:lstStyle/>
                    <a:p>
                      <a:pPr fontAlgn="t"/>
                      <a:r>
                        <a:rPr lang="ru-RU" dirty="0" smtClean="0">
                          <a:effectLst/>
                        </a:rPr>
                        <a:t>Не случайно</a:t>
                      </a:r>
                      <a:endParaRPr lang="ru-RU" dirty="0">
                        <a:effectLst/>
                      </a:endParaRPr>
                    </a:p>
                  </a:txBody>
                  <a:tcPr marL="154781" marR="154781" marT="95250" marB="95250"/>
                </a:tc>
                <a:tc>
                  <a:txBody>
                    <a:bodyPr/>
                    <a:lstStyle/>
                    <a:p>
                      <a:pPr fontAlgn="t"/>
                      <a:r>
                        <a:rPr lang="ru-RU">
                          <a:effectLst/>
                        </a:rPr>
                        <a:t>Имеет значение «по этой причине».</a:t>
                      </a:r>
                    </a:p>
                  </a:txBody>
                  <a:tcPr marL="154781" marR="154781" marT="95250" marB="95250"/>
                </a:tc>
              </a:tr>
              <a:tr h="525633">
                <a:tc>
                  <a:txBody>
                    <a:bodyPr/>
                    <a:lstStyle/>
                    <a:p>
                      <a:pPr fontAlgn="t"/>
                      <a:r>
                        <a:rPr lang="ru-RU" dirty="0" smtClean="0">
                          <a:effectLst/>
                        </a:rPr>
                        <a:t>Означает</a:t>
                      </a:r>
                      <a:endParaRPr lang="ru-RU" dirty="0">
                        <a:effectLst/>
                      </a:endParaRPr>
                    </a:p>
                  </a:txBody>
                  <a:tcPr marL="154781" marR="154781" marT="95250" marB="95250"/>
                </a:tc>
                <a:tc>
                  <a:txBody>
                    <a:bodyPr/>
                    <a:lstStyle/>
                    <a:p>
                      <a:pPr fontAlgn="t"/>
                      <a:r>
                        <a:rPr lang="ru-RU" dirty="0">
                          <a:effectLst/>
                        </a:rPr>
                        <a:t>Автор хочет привести пояснение к сказанному прежде в качестве образца, иллюстрации своей мысли.</a:t>
                      </a:r>
                    </a:p>
                  </a:txBody>
                  <a:tcPr marL="154781" marR="154781" marT="95250" marB="95250"/>
                </a:tc>
              </a:tr>
            </a:tbl>
          </a:graphicData>
        </a:graphic>
      </p:graphicFrame>
    </p:spTree>
    <p:extLst>
      <p:ext uri="{BB962C8B-B14F-4D97-AF65-F5344CB8AC3E}">
        <p14:creationId xmlns:p14="http://schemas.microsoft.com/office/powerpoint/2010/main" xmlns="" val="296567038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008112"/>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Практикум - 1</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20842" y="1052736"/>
            <a:ext cx="9906000" cy="5449456"/>
          </a:xfrm>
        </p:spPr>
        <p:txBody>
          <a:bodyPr>
            <a:noAutofit/>
          </a:bodyPr>
          <a:lstStyle/>
          <a:p>
            <a:r>
              <a:rPr lang="ru-RU" sz="2600" b="1" u="sng" dirty="0"/>
              <a:t>Самостоятельно</a:t>
            </a:r>
            <a:r>
              <a:rPr lang="ru-RU" sz="2600" dirty="0"/>
              <a:t> подберите </a:t>
            </a:r>
            <a:r>
              <a:rPr lang="ru-RU" sz="2600" b="1" u="sng" dirty="0" smtClean="0"/>
              <a:t>уточняющую частицу</a:t>
            </a:r>
            <a:r>
              <a:rPr lang="ru-RU" sz="2600" dirty="0" smtClean="0"/>
              <a:t>, которая должна </a:t>
            </a:r>
            <a:r>
              <a:rPr lang="ru-RU" sz="2600" dirty="0"/>
              <a:t>быть на месте пропуска </a:t>
            </a:r>
            <a:r>
              <a:rPr lang="ru-RU" sz="2600" dirty="0" smtClean="0"/>
              <a:t>в третьем (3) </a:t>
            </a:r>
            <a:r>
              <a:rPr lang="ru-RU" sz="2600" dirty="0"/>
              <a:t>предложении текста</a:t>
            </a:r>
            <a:r>
              <a:rPr lang="ru-RU" sz="2600" dirty="0" smtClean="0"/>
              <a:t>. Запишите эту частицу.</a:t>
            </a:r>
          </a:p>
          <a:p>
            <a:r>
              <a:rPr lang="ru-RU" sz="2600" i="1" dirty="0" smtClean="0"/>
              <a:t>(</a:t>
            </a:r>
            <a:r>
              <a:rPr lang="ru-RU" sz="2600" i="1" dirty="0"/>
              <a:t>1)Следствием непрекращающейся борьбы за существование в мире животных является естественный отбор — процесс, устраняющий менее приспособленные организмы и благоприятствующий более приспособленным организмам. (2)В этой конкурентной борьбе преимущество получают те представители вида, которые оказываются наиболее жизнеспособными, то есть приспособленными к конкретным условиям обитания. (3) </a:t>
            </a:r>
            <a:r>
              <a:rPr lang="ru-RU" sz="2400" i="1" dirty="0"/>
              <a:t>˂ … ˃ </a:t>
            </a:r>
            <a:r>
              <a:rPr lang="ru-RU" sz="2600" i="1" dirty="0" smtClean="0"/>
              <a:t>они </a:t>
            </a:r>
            <a:r>
              <a:rPr lang="ru-RU" sz="2600" i="1" dirty="0"/>
              <a:t>имеют больше шансов оставить после себя полноценное потомство</a:t>
            </a:r>
            <a:r>
              <a:rPr lang="ru-RU" sz="2600" i="1" dirty="0" smtClean="0"/>
              <a:t>.</a:t>
            </a:r>
          </a:p>
          <a:p>
            <a:endParaRPr lang="ru-RU" sz="2800" b="1" i="1" dirty="0" smtClean="0">
              <a:solidFill>
                <a:srgbClr val="C00000"/>
              </a:solidFill>
            </a:endParaRPr>
          </a:p>
          <a:p>
            <a:endParaRPr lang="ru-RU" sz="2600" i="1" dirty="0" smtClean="0"/>
          </a:p>
        </p:txBody>
      </p:sp>
    </p:spTree>
    <p:extLst>
      <p:ext uri="{BB962C8B-B14F-4D97-AF65-F5344CB8AC3E}">
        <p14:creationId xmlns:p14="http://schemas.microsoft.com/office/powerpoint/2010/main" xmlns="" val="35228282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96957" y="391886"/>
            <a:ext cx="9024730" cy="5573962"/>
          </a:xfrm>
          <a:prstGeom prst="rect">
            <a:avLst/>
          </a:prstGeom>
        </p:spPr>
        <p:txBody>
          <a:bodyPr wrap="square">
            <a:spAutoFit/>
          </a:bodyPr>
          <a:lstStyle/>
          <a:p>
            <a:pPr>
              <a:lnSpc>
                <a:spcPct val="107000"/>
              </a:lnSpc>
              <a:spcAft>
                <a:spcPts val="800"/>
              </a:spcAft>
            </a:pPr>
            <a:r>
              <a:rPr lang="ru-RU" sz="2800"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3.Определяем сферу коммуникации:</a:t>
            </a:r>
          </a:p>
          <a:p>
            <a:pPr marL="457200" indent="-457200">
              <a:lnSpc>
                <a:spcPct val="107000"/>
              </a:lnSpc>
              <a:spcAft>
                <a:spcPts val="800"/>
              </a:spcAft>
              <a:buFont typeface="Wingdings" panose="05000000000000000000" pitchFamily="2" charset="2"/>
              <a:buChar char="q"/>
            </a:pPr>
            <a:r>
              <a:rPr lang="ru-RU" sz="2800" b="1"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для научного стиля – наука</a:t>
            </a:r>
          </a:p>
          <a:p>
            <a:pPr marL="457200" indent="-457200">
              <a:lnSpc>
                <a:spcPct val="107000"/>
              </a:lnSpc>
              <a:spcAft>
                <a:spcPts val="800"/>
              </a:spcAft>
              <a:buFont typeface="Wingdings" panose="05000000000000000000" pitchFamily="2" charset="2"/>
              <a:buChar char="q"/>
            </a:pPr>
            <a:r>
              <a:rPr lang="ru-RU" sz="2800" b="1"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для официально-делового стиля – административно-правовые отношения</a:t>
            </a:r>
          </a:p>
          <a:p>
            <a:pPr marL="457200" indent="-457200">
              <a:lnSpc>
                <a:spcPct val="107000"/>
              </a:lnSpc>
              <a:spcAft>
                <a:spcPts val="800"/>
              </a:spcAft>
              <a:buFont typeface="Wingdings" panose="05000000000000000000" pitchFamily="2" charset="2"/>
              <a:buChar char="q"/>
            </a:pPr>
            <a:r>
              <a:rPr lang="ru-RU" sz="2800" b="1"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для </a:t>
            </a:r>
            <a:r>
              <a:rPr lang="ru-RU" sz="2800" b="1" dirty="0" err="1"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газетно</a:t>
            </a:r>
            <a:r>
              <a:rPr lang="ru-RU" sz="2800" b="1"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-публицистического стиля – политико-идеологические, общественные отношения, т. е. массовая коммуникация</a:t>
            </a:r>
          </a:p>
          <a:p>
            <a:pPr marL="457200" indent="-457200">
              <a:lnSpc>
                <a:spcPct val="107000"/>
              </a:lnSpc>
              <a:spcAft>
                <a:spcPts val="800"/>
              </a:spcAft>
              <a:buFont typeface="Wingdings" panose="05000000000000000000" pitchFamily="2" charset="2"/>
              <a:buChar char="q"/>
            </a:pPr>
            <a:r>
              <a:rPr lang="ru-RU" sz="2800" b="1"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для разговорного стиля – повседневные, бытовые отношения), обозначаем ситуацию, на которую текст ориентирован, выясняем, кто автор текста и его адресат. </a:t>
            </a:r>
            <a:endParaRPr lang="ru-RU" sz="2800" b="1" dirty="0" smtClean="0">
              <a:solidFill>
                <a:srgbClr val="444444"/>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7151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792088"/>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Практикум - 2</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0" y="836712"/>
            <a:ext cx="9789537" cy="5616624"/>
          </a:xfrm>
        </p:spPr>
        <p:txBody>
          <a:bodyPr>
            <a:noAutofit/>
          </a:bodyPr>
          <a:lstStyle/>
          <a:p>
            <a:r>
              <a:rPr lang="ru-RU" sz="2600" b="1" u="sng" dirty="0"/>
              <a:t>Самостоятельно</a:t>
            </a:r>
            <a:r>
              <a:rPr lang="ru-RU" sz="2600" dirty="0"/>
              <a:t> подберите </a:t>
            </a:r>
            <a:r>
              <a:rPr lang="ru-RU" sz="2600" b="1" u="sng" dirty="0" smtClean="0"/>
              <a:t>подчинительный союз</a:t>
            </a:r>
            <a:r>
              <a:rPr lang="ru-RU" sz="2600" dirty="0" smtClean="0"/>
              <a:t>, </a:t>
            </a:r>
            <a:r>
              <a:rPr lang="ru-RU" sz="2500" dirty="0" smtClean="0"/>
              <a:t>который должен </a:t>
            </a:r>
            <a:r>
              <a:rPr lang="ru-RU" sz="2500" dirty="0"/>
              <a:t>быть на месте пропуска </a:t>
            </a:r>
            <a:r>
              <a:rPr lang="ru-RU" sz="2500" dirty="0" smtClean="0"/>
              <a:t>в третьем (3) </a:t>
            </a:r>
            <a:r>
              <a:rPr lang="ru-RU" sz="2500" dirty="0"/>
              <a:t>предложении текста</a:t>
            </a:r>
            <a:r>
              <a:rPr lang="ru-RU" sz="2500" dirty="0" smtClean="0"/>
              <a:t>. Запишите этот союз.</a:t>
            </a:r>
          </a:p>
          <a:p>
            <a:r>
              <a:rPr lang="ru-RU" sz="2500" i="1" dirty="0"/>
              <a:t>(1)Чеховская краткость на первых порах была печальной необходимостью, &lt;...&gt; </a:t>
            </a:r>
            <a:r>
              <a:rPr lang="ru-RU" sz="2500" i="1" dirty="0" smtClean="0"/>
              <a:t> петербургские </a:t>
            </a:r>
            <a:r>
              <a:rPr lang="ru-RU" sz="2500" i="1" dirty="0"/>
              <a:t>«Осколки» и другие журнальчики, с которыми сотрудничал Чехов, публиковали «мелочишки» в две-три страницы. (2)Привычка писать кратко позже станет главной чертой </a:t>
            </a:r>
            <a:r>
              <a:rPr lang="ru-RU" sz="2500" i="1" dirty="0" err="1"/>
              <a:t>чеховcкого</a:t>
            </a:r>
            <a:r>
              <a:rPr lang="ru-RU" sz="2500" i="1" dirty="0"/>
              <a:t> стиля, его визитной карточкой: «Умею коротко говорить о длинных вещах». (З)Коротко о длинных предметах позволяла сказать прежде всего </a:t>
            </a:r>
            <a:r>
              <a:rPr lang="ru-RU" sz="2500" i="1" dirty="0" err="1"/>
              <a:t>чеховcкая</a:t>
            </a:r>
            <a:r>
              <a:rPr lang="ru-RU" sz="2500" i="1" dirty="0"/>
              <a:t> деталь, заменявшая подробные, романные описания штрихом</a:t>
            </a:r>
            <a:r>
              <a:rPr lang="ru-RU" sz="2500" i="1" dirty="0" smtClean="0"/>
              <a:t>, намёком</a:t>
            </a:r>
            <a:r>
              <a:rPr lang="ru-RU" sz="2500" i="1" dirty="0"/>
              <a:t>, по которому внимательный читатель мог восстановить целое</a:t>
            </a:r>
            <a:r>
              <a:rPr lang="ru-RU" sz="2500" i="1" dirty="0" smtClean="0"/>
              <a:t>.</a:t>
            </a:r>
          </a:p>
          <a:p>
            <a:endParaRPr lang="ru-RU" sz="2400" b="1" i="1" dirty="0" smtClean="0">
              <a:solidFill>
                <a:srgbClr val="C00000"/>
              </a:solidFill>
            </a:endParaRPr>
          </a:p>
          <a:p>
            <a:endParaRPr lang="ru-RU" sz="2400" i="1" dirty="0" smtClean="0"/>
          </a:p>
        </p:txBody>
      </p:sp>
    </p:spTree>
    <p:extLst>
      <p:ext uri="{BB962C8B-B14F-4D97-AF65-F5344CB8AC3E}">
        <p14:creationId xmlns:p14="http://schemas.microsoft.com/office/powerpoint/2010/main" xmlns="" val="41772977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008112"/>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Практикум - 3</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20843" y="1052736"/>
            <a:ext cx="9690686" cy="5449456"/>
          </a:xfrm>
        </p:spPr>
        <p:txBody>
          <a:bodyPr>
            <a:noAutofit/>
          </a:bodyPr>
          <a:lstStyle/>
          <a:p>
            <a:r>
              <a:rPr lang="ru-RU" sz="2800" b="1" u="sng" dirty="0"/>
              <a:t>Самостоятельно</a:t>
            </a:r>
            <a:r>
              <a:rPr lang="ru-RU" sz="2800" dirty="0"/>
              <a:t> подберите </a:t>
            </a:r>
            <a:r>
              <a:rPr lang="ru-RU" sz="2800" b="1" u="sng" dirty="0" smtClean="0"/>
              <a:t>подчинительный союз</a:t>
            </a:r>
            <a:r>
              <a:rPr lang="ru-RU" sz="2800" dirty="0" smtClean="0"/>
              <a:t>, который должен </a:t>
            </a:r>
            <a:r>
              <a:rPr lang="ru-RU" sz="2800" dirty="0"/>
              <a:t>быть на месте пропуска </a:t>
            </a:r>
            <a:r>
              <a:rPr lang="ru-RU" sz="2800" dirty="0" smtClean="0"/>
              <a:t>в первом (1) </a:t>
            </a:r>
            <a:r>
              <a:rPr lang="ru-RU" sz="2800" dirty="0"/>
              <a:t>предложении текста</a:t>
            </a:r>
            <a:r>
              <a:rPr lang="ru-RU" sz="2800" dirty="0" smtClean="0"/>
              <a:t>. Запишите этот союз.</a:t>
            </a:r>
          </a:p>
          <a:p>
            <a:r>
              <a:rPr lang="ru-RU" sz="2800" i="1" dirty="0"/>
              <a:t>(1)В начале XIX века Французская академия вынесла постановление не рассматривать работы, содержащие описание камней, падающих с неба: учёным казалось, что все описания метеоритов — «небесных камней» — плод фантазии, &lt;...&gt; камням неоткуда падать. (2)Это очень опасный путь — отрицать всё, что ещё не нашло объяснения. (З)Отрицание существования непонятного не раз тормозило развитие науки</a:t>
            </a:r>
            <a:r>
              <a:rPr lang="ru-RU" sz="2800" i="1" dirty="0" smtClean="0"/>
              <a:t>.</a:t>
            </a:r>
          </a:p>
          <a:p>
            <a:endParaRPr lang="ru-RU" sz="2800" b="1" i="1" dirty="0" smtClean="0">
              <a:solidFill>
                <a:srgbClr val="C00000"/>
              </a:solidFill>
            </a:endParaRPr>
          </a:p>
          <a:p>
            <a:endParaRPr lang="ru-RU" sz="2600" i="1" dirty="0" smtClean="0"/>
          </a:p>
        </p:txBody>
      </p:sp>
    </p:spTree>
    <p:extLst>
      <p:ext uri="{BB962C8B-B14F-4D97-AF65-F5344CB8AC3E}">
        <p14:creationId xmlns:p14="http://schemas.microsoft.com/office/powerpoint/2010/main" xmlns="" val="415127108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19267" y="0"/>
            <a:ext cx="8915400" cy="1008112"/>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Практикум - 4</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0" y="966848"/>
            <a:ext cx="9906000" cy="5449456"/>
          </a:xfrm>
        </p:spPr>
        <p:txBody>
          <a:bodyPr>
            <a:noAutofit/>
          </a:bodyPr>
          <a:lstStyle/>
          <a:p>
            <a:r>
              <a:rPr lang="ru-RU" sz="2600" b="1" u="sng" dirty="0"/>
              <a:t>Самостоятельно</a:t>
            </a:r>
            <a:r>
              <a:rPr lang="ru-RU" sz="2600" dirty="0"/>
              <a:t> подберите </a:t>
            </a:r>
            <a:r>
              <a:rPr lang="ru-RU" sz="2600" b="1" u="sng" dirty="0" smtClean="0"/>
              <a:t>вводное слово</a:t>
            </a:r>
            <a:r>
              <a:rPr lang="ru-RU" sz="2600" dirty="0" smtClean="0"/>
              <a:t>, которое должно </a:t>
            </a:r>
            <a:r>
              <a:rPr lang="ru-RU" sz="2600" dirty="0"/>
              <a:t>быть на месте пропуска </a:t>
            </a:r>
            <a:r>
              <a:rPr lang="ru-RU" sz="2600" dirty="0" smtClean="0"/>
              <a:t>во втором (2) </a:t>
            </a:r>
            <a:r>
              <a:rPr lang="ru-RU" sz="2600" dirty="0"/>
              <a:t>предложении текста</a:t>
            </a:r>
            <a:r>
              <a:rPr lang="ru-RU" sz="2600" dirty="0" smtClean="0"/>
              <a:t>. Запишите это слово.</a:t>
            </a:r>
          </a:p>
          <a:p>
            <a:r>
              <a:rPr lang="ru-RU" sz="2500" i="1" dirty="0"/>
              <a:t>(1)Лекарственные препараты оказывают воздействие на организм, и, чтобы это воздействие не обратилось во вред, их нужно принимать только по назначению врача: дело в том, что у разных людей реакция организма на одно и то же лекарство может быть неодинаковой. (2</a:t>
            </a:r>
            <a:r>
              <a:rPr lang="ru-RU" sz="2500" i="1" dirty="0" smtClean="0"/>
              <a:t>)&lt;...&gt;,  у </a:t>
            </a:r>
            <a:r>
              <a:rPr lang="ru-RU" sz="2500" i="1" dirty="0"/>
              <a:t>некоторых людей бывает аллергия на отдельные вещества, содержащиеся в лекарствах; кроме того, некоторые лекарства нельзя принимать одновременно друг с другом или с определёнными продуктами. (3)Таким образом, принимая лекарства, нужно строго следовать указаниям врача и не превышать рекомендованные им дозы</a:t>
            </a:r>
            <a:r>
              <a:rPr lang="ru-RU" sz="2500" i="1" dirty="0" smtClean="0"/>
              <a:t>.</a:t>
            </a:r>
          </a:p>
          <a:p>
            <a:endParaRPr lang="ru-RU" sz="2400" b="1" i="1" dirty="0" smtClean="0">
              <a:solidFill>
                <a:srgbClr val="C00000"/>
              </a:solidFill>
            </a:endParaRPr>
          </a:p>
          <a:p>
            <a:endParaRPr lang="ru-RU" sz="2400" i="1" dirty="0" smtClean="0"/>
          </a:p>
        </p:txBody>
      </p:sp>
    </p:spTree>
    <p:extLst>
      <p:ext uri="{BB962C8B-B14F-4D97-AF65-F5344CB8AC3E}">
        <p14:creationId xmlns:p14="http://schemas.microsoft.com/office/powerpoint/2010/main" xmlns="" val="25169199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936104"/>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Практикум - 5</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194472" y="764704"/>
            <a:ext cx="9517057" cy="5651600"/>
          </a:xfrm>
        </p:spPr>
        <p:txBody>
          <a:bodyPr>
            <a:noAutofit/>
          </a:bodyPr>
          <a:lstStyle/>
          <a:p>
            <a:r>
              <a:rPr lang="ru-RU" sz="2600" b="1" u="sng" dirty="0"/>
              <a:t>Самостоятельно</a:t>
            </a:r>
            <a:r>
              <a:rPr lang="ru-RU" sz="2600" dirty="0"/>
              <a:t> подберите </a:t>
            </a:r>
            <a:r>
              <a:rPr lang="ru-RU" sz="2600" b="1" u="sng" dirty="0" smtClean="0"/>
              <a:t>сочинительный союз</a:t>
            </a:r>
            <a:r>
              <a:rPr lang="ru-RU" sz="2600" dirty="0" smtClean="0"/>
              <a:t>, который должен </a:t>
            </a:r>
            <a:r>
              <a:rPr lang="ru-RU" sz="2600" dirty="0"/>
              <a:t>быть на месте пропуска </a:t>
            </a:r>
            <a:r>
              <a:rPr lang="ru-RU" sz="2600" dirty="0" smtClean="0"/>
              <a:t>в третьем (3) </a:t>
            </a:r>
            <a:r>
              <a:rPr lang="ru-RU" sz="2600" dirty="0"/>
              <a:t>предложении текста</a:t>
            </a:r>
            <a:r>
              <a:rPr lang="ru-RU" sz="2600" dirty="0" smtClean="0"/>
              <a:t>. Запишите этот союз.</a:t>
            </a:r>
          </a:p>
          <a:p>
            <a:r>
              <a:rPr lang="ru-RU" sz="2800" i="1" dirty="0"/>
              <a:t>(1)Одним из способов получения эфирных масел является </a:t>
            </a:r>
            <a:r>
              <a:rPr lang="ru-RU" sz="2800" i="1" dirty="0" err="1"/>
              <a:t>анфлераж</a:t>
            </a:r>
            <a:r>
              <a:rPr lang="ru-RU" sz="2800" i="1" dirty="0"/>
              <a:t>, который основан на использовании очищенного жира, позволяющего впитывать эфирные масла. (2)Этот процесс хорош тем, что можно извлечь эфирное масло, не подвергая сами растения или предметы, содержащие пахучие вещества, термической обработке. (3) &lt;...&gt; </a:t>
            </a:r>
            <a:r>
              <a:rPr lang="ru-RU" sz="2800" i="1" dirty="0" smtClean="0"/>
              <a:t> в </a:t>
            </a:r>
            <a:r>
              <a:rPr lang="ru-RU" sz="2800" i="1" dirty="0"/>
              <a:t>настоящее время </a:t>
            </a:r>
            <a:r>
              <a:rPr lang="ru-RU" sz="2800" i="1" dirty="0" err="1"/>
              <a:t>анфлераж</a:t>
            </a:r>
            <a:r>
              <a:rPr lang="ru-RU" sz="2800" i="1" dirty="0"/>
              <a:t> в парфюмерии не используется, так как он требует больших затрат времени и </a:t>
            </a:r>
            <a:r>
              <a:rPr lang="ru-RU" sz="2800" i="1" dirty="0" smtClean="0"/>
              <a:t>сырь</a:t>
            </a:r>
            <a:endParaRPr lang="ru-RU" sz="2800" b="1" i="1" dirty="0" smtClean="0">
              <a:solidFill>
                <a:srgbClr val="C00000"/>
              </a:solidFill>
            </a:endParaRPr>
          </a:p>
          <a:p>
            <a:endParaRPr lang="ru-RU" sz="2600" i="1" dirty="0" smtClean="0"/>
          </a:p>
        </p:txBody>
      </p:sp>
    </p:spTree>
    <p:extLst>
      <p:ext uri="{BB962C8B-B14F-4D97-AF65-F5344CB8AC3E}">
        <p14:creationId xmlns:p14="http://schemas.microsoft.com/office/powerpoint/2010/main" xmlns="" val="7800011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008112"/>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Практикум - 6</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272480" y="1052736"/>
            <a:ext cx="9517057" cy="5472608"/>
          </a:xfrm>
        </p:spPr>
        <p:txBody>
          <a:bodyPr>
            <a:noAutofit/>
          </a:bodyPr>
          <a:lstStyle/>
          <a:p>
            <a:r>
              <a:rPr lang="ru-RU" sz="2600" b="1" u="sng" dirty="0" smtClean="0"/>
              <a:t>Самостоятельно</a:t>
            </a:r>
            <a:r>
              <a:rPr lang="ru-RU" sz="2600" dirty="0" smtClean="0"/>
              <a:t> подберите </a:t>
            </a:r>
            <a:r>
              <a:rPr lang="ru-RU" sz="2600" b="1" u="sng" dirty="0" smtClean="0"/>
              <a:t>подчинительный союз</a:t>
            </a:r>
            <a:r>
              <a:rPr lang="ru-RU" sz="2600" dirty="0" smtClean="0"/>
              <a:t>, который должен быть на месте пропуска в третьем (3) предложении текста. Запишите этот союз.</a:t>
            </a:r>
          </a:p>
          <a:p>
            <a:r>
              <a:rPr lang="ru-RU" sz="2600" i="1" dirty="0" smtClean="0"/>
              <a:t>(1)Радиатор автомобиля представляет собой замкнутую систему, в связи с чем зимой возникают трудности. (2)При температуре ниже нуля обычная вода замерзает и перекрывает патрубки радиатора, из-за чего мотор перегревается, и, что ещё хуже, замёрзшая вода расширяется и может взорвать патрубки. (3) </a:t>
            </a:r>
            <a:r>
              <a:rPr lang="ru-RU" sz="2400" i="1" dirty="0" smtClean="0"/>
              <a:t>&lt;...&gt;  </a:t>
            </a:r>
            <a:r>
              <a:rPr lang="ru-RU" sz="2600" i="1" dirty="0" smtClean="0"/>
              <a:t>воду для радиатора смешивают с антифризом — содержащей сахар жидкостью, не позволяющей воде превратиться в лёд даже при минусовой </a:t>
            </a:r>
            <a:r>
              <a:rPr lang="ru-RU" sz="2600" i="1" dirty="0" err="1" smtClean="0"/>
              <a:t>температу</a:t>
            </a:r>
            <a:endParaRPr lang="ru-RU" sz="2800" b="1" i="1" dirty="0" smtClean="0">
              <a:solidFill>
                <a:srgbClr val="C00000"/>
              </a:solidFill>
            </a:endParaRPr>
          </a:p>
          <a:p>
            <a:endParaRPr lang="ru-RU" sz="2600" i="1" dirty="0" smtClean="0"/>
          </a:p>
          <a:p>
            <a:endParaRPr lang="ru-RU" sz="2600" i="1" dirty="0" smtClean="0"/>
          </a:p>
        </p:txBody>
      </p:sp>
    </p:spTree>
    <p:extLst>
      <p:ext uri="{BB962C8B-B14F-4D97-AF65-F5344CB8AC3E}">
        <p14:creationId xmlns:p14="http://schemas.microsoft.com/office/powerpoint/2010/main" xmlns="" val="9596213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008112"/>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Практикум - 7</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194471" y="908720"/>
            <a:ext cx="9439049" cy="5192774"/>
          </a:xfrm>
        </p:spPr>
        <p:txBody>
          <a:bodyPr>
            <a:noAutofit/>
          </a:bodyPr>
          <a:lstStyle/>
          <a:p>
            <a:r>
              <a:rPr lang="ru-RU" sz="2600" b="1" u="sng" dirty="0"/>
              <a:t>Самостоятельно</a:t>
            </a:r>
            <a:r>
              <a:rPr lang="ru-RU" sz="2600" dirty="0"/>
              <a:t> подберите </a:t>
            </a:r>
            <a:r>
              <a:rPr lang="ru-RU" sz="2600" b="1" u="sng" dirty="0" smtClean="0"/>
              <a:t>сочинительный союз</a:t>
            </a:r>
            <a:r>
              <a:rPr lang="ru-RU" sz="2600" dirty="0" smtClean="0"/>
              <a:t>, который должен </a:t>
            </a:r>
            <a:r>
              <a:rPr lang="ru-RU" sz="2600" dirty="0"/>
              <a:t>быть на месте пропуска </a:t>
            </a:r>
            <a:r>
              <a:rPr lang="ru-RU" sz="2600" dirty="0" smtClean="0"/>
              <a:t>во втором (2) </a:t>
            </a:r>
            <a:r>
              <a:rPr lang="ru-RU" sz="2600" dirty="0"/>
              <a:t>предложении текста</a:t>
            </a:r>
            <a:r>
              <a:rPr lang="ru-RU" sz="2600" dirty="0" smtClean="0"/>
              <a:t>. Запишите этот союз.</a:t>
            </a:r>
          </a:p>
          <a:p>
            <a:r>
              <a:rPr lang="ru-RU" i="1" dirty="0"/>
              <a:t>(1)Вулканическая магма состоит из многих компонентов: кальция, магния, железа и некоторых других, она содержит пары воды и газы. (2) </a:t>
            </a:r>
            <a:r>
              <a:rPr lang="ru-RU" i="1" dirty="0" smtClean="0"/>
              <a:t>&lt;...&gt; главной </a:t>
            </a:r>
            <a:r>
              <a:rPr lang="ru-RU" i="1" dirty="0"/>
              <a:t>составляющей магмы является окись кремния. (3</a:t>
            </a:r>
            <a:r>
              <a:rPr lang="ru-RU" i="1" dirty="0" smtClean="0"/>
              <a:t>)</a:t>
            </a:r>
            <a:r>
              <a:rPr lang="ru-RU" i="1" dirty="0"/>
              <a:t> </a:t>
            </a:r>
            <a:r>
              <a:rPr lang="ru-RU" i="1" dirty="0" smtClean="0"/>
              <a:t>От </a:t>
            </a:r>
            <a:r>
              <a:rPr lang="ru-RU" i="1" dirty="0"/>
              <a:t>количества этого элемента зависят свойства магмы, характер извержения — спокойный или взрывной, форма </a:t>
            </a:r>
            <a:r>
              <a:rPr lang="ru-RU" i="1" dirty="0" smtClean="0"/>
              <a:t>вулкана</a:t>
            </a:r>
            <a:endParaRPr lang="ru-RU" sz="2800" b="1" i="1" dirty="0" smtClean="0">
              <a:solidFill>
                <a:srgbClr val="C00000"/>
              </a:solidFill>
            </a:endParaRPr>
          </a:p>
          <a:p>
            <a:endParaRPr lang="ru-RU" sz="2600" i="1" dirty="0" smtClean="0"/>
          </a:p>
        </p:txBody>
      </p:sp>
    </p:spTree>
    <p:extLst>
      <p:ext uri="{BB962C8B-B14F-4D97-AF65-F5344CB8AC3E}">
        <p14:creationId xmlns:p14="http://schemas.microsoft.com/office/powerpoint/2010/main" xmlns="" val="354817422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504056"/>
          </a:xfrm>
        </p:spPr>
        <p:txBody>
          <a:bodyPr>
            <a:no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Практикум - 8</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135" y="548680"/>
            <a:ext cx="9906000" cy="6120680"/>
          </a:xfrm>
        </p:spPr>
        <p:txBody>
          <a:bodyPr>
            <a:noAutofit/>
          </a:bodyPr>
          <a:lstStyle/>
          <a:p>
            <a:r>
              <a:rPr lang="ru-RU" sz="2600" b="1" u="sng" dirty="0"/>
              <a:t>Самостоятельно</a:t>
            </a:r>
            <a:r>
              <a:rPr lang="ru-RU" sz="2600" dirty="0"/>
              <a:t> подберите </a:t>
            </a:r>
            <a:r>
              <a:rPr lang="ru-RU" sz="2600" b="1" u="sng" dirty="0" smtClean="0"/>
              <a:t>вводное слово</a:t>
            </a:r>
            <a:r>
              <a:rPr lang="ru-RU" sz="2600" dirty="0" smtClean="0"/>
              <a:t>, которое должно </a:t>
            </a:r>
            <a:r>
              <a:rPr lang="ru-RU" sz="2600" dirty="0"/>
              <a:t>быть на месте пропуска </a:t>
            </a:r>
            <a:r>
              <a:rPr lang="ru-RU" sz="2600" dirty="0" smtClean="0"/>
              <a:t>в третьем (3) </a:t>
            </a:r>
            <a:r>
              <a:rPr lang="ru-RU" sz="2600" dirty="0"/>
              <a:t>предложении текста</a:t>
            </a:r>
            <a:r>
              <a:rPr lang="ru-RU" sz="2600" dirty="0" smtClean="0"/>
              <a:t>. Запишите эту слово.</a:t>
            </a:r>
          </a:p>
          <a:p>
            <a:r>
              <a:rPr lang="ru-RU" sz="2600" i="1" dirty="0"/>
              <a:t>(1)По подсчётам учёных, глагол занимает второе место после существительного по частоте употребления в речи. (2)Но в текстах разных стилей глаголу отводится неодинаковая роль: так, в официально-деловом стиле примерно 6% глаголов, в научном — около 10%, тогда как в художественных текстах глаголы употребляются значительно чаще, потому что с их помощью писатели и поэты могут ярко и образно описать действие. (3</a:t>
            </a:r>
            <a:r>
              <a:rPr lang="ru-RU" sz="2600" i="1" dirty="0" smtClean="0"/>
              <a:t>)</a:t>
            </a:r>
            <a:r>
              <a:rPr lang="ru-RU" sz="2400" i="1" dirty="0"/>
              <a:t> &lt;...&gt;</a:t>
            </a:r>
            <a:r>
              <a:rPr lang="ru-RU" sz="2600" i="1" dirty="0" smtClean="0"/>
              <a:t>, </a:t>
            </a:r>
            <a:r>
              <a:rPr lang="ru-RU" sz="2600" i="1" dirty="0"/>
              <a:t>повелительные формы глагола служат средством создания эмоционально ярких побудительных </a:t>
            </a:r>
            <a:r>
              <a:rPr lang="ru-RU" sz="2600" i="1" dirty="0" smtClean="0"/>
              <a:t>конструкций</a:t>
            </a:r>
            <a:endParaRPr lang="ru-RU" sz="2800" b="1" i="1" dirty="0" smtClean="0">
              <a:solidFill>
                <a:srgbClr val="C00000"/>
              </a:solidFill>
            </a:endParaRPr>
          </a:p>
          <a:p>
            <a:endParaRPr lang="ru-RU" sz="2600" i="1" dirty="0" smtClean="0"/>
          </a:p>
        </p:txBody>
      </p:sp>
    </p:spTree>
    <p:extLst>
      <p:ext uri="{BB962C8B-B14F-4D97-AF65-F5344CB8AC3E}">
        <p14:creationId xmlns:p14="http://schemas.microsoft.com/office/powerpoint/2010/main" xmlns="" val="224393933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008112"/>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Практикум - 9</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116464" y="951342"/>
            <a:ext cx="9595066" cy="5718018"/>
          </a:xfrm>
        </p:spPr>
        <p:txBody>
          <a:bodyPr>
            <a:noAutofit/>
          </a:bodyPr>
          <a:lstStyle/>
          <a:p>
            <a:r>
              <a:rPr lang="ru-RU" sz="2600" b="1" u="sng" dirty="0"/>
              <a:t>Самостоятельно</a:t>
            </a:r>
            <a:r>
              <a:rPr lang="ru-RU" sz="2600" dirty="0"/>
              <a:t> подберите </a:t>
            </a:r>
            <a:r>
              <a:rPr lang="ru-RU" sz="2600" b="1" u="sng" dirty="0" smtClean="0"/>
              <a:t>указательное местоимение</a:t>
            </a:r>
            <a:r>
              <a:rPr lang="ru-RU" sz="2600" dirty="0" smtClean="0"/>
              <a:t>, которое должно </a:t>
            </a:r>
            <a:r>
              <a:rPr lang="ru-RU" sz="2600" dirty="0"/>
              <a:t>быть на месте пропуска </a:t>
            </a:r>
            <a:r>
              <a:rPr lang="ru-RU" sz="2600" dirty="0" smtClean="0"/>
              <a:t>в третьем (3) </a:t>
            </a:r>
            <a:r>
              <a:rPr lang="ru-RU" sz="2600" dirty="0"/>
              <a:t>предложении текста</a:t>
            </a:r>
            <a:r>
              <a:rPr lang="ru-RU" sz="2600" dirty="0" smtClean="0"/>
              <a:t>. Запишите это местоимение.</a:t>
            </a:r>
          </a:p>
          <a:p>
            <a:r>
              <a:rPr lang="ru-RU" sz="2600" i="1" dirty="0"/>
              <a:t>(</a:t>
            </a:r>
            <a:r>
              <a:rPr lang="ru-RU" sz="2600" i="1" dirty="0" smtClean="0"/>
              <a:t>1)Ороше­ние</a:t>
            </a:r>
            <a:r>
              <a:rPr lang="ru-RU" sz="2600" i="1" dirty="0"/>
              <a:t>, или </a:t>
            </a:r>
            <a:r>
              <a:rPr lang="ru-RU" sz="2600" i="1" dirty="0" smtClean="0"/>
              <a:t>ирригация</a:t>
            </a:r>
            <a:r>
              <a:rPr lang="ru-RU" sz="2600" i="1" dirty="0"/>
              <a:t>, — это </a:t>
            </a:r>
            <a:r>
              <a:rPr lang="ru-RU" sz="2600" i="1" dirty="0" smtClean="0"/>
              <a:t>подвод </a:t>
            </a:r>
            <a:r>
              <a:rPr lang="ru-RU" sz="2600" i="1" dirty="0"/>
              <a:t>воды на поля, </a:t>
            </a:r>
            <a:r>
              <a:rPr lang="ru-RU" sz="2600" i="1" dirty="0" smtClean="0"/>
              <a:t>испытывающие недостаток </a:t>
            </a:r>
            <a:r>
              <a:rPr lang="ru-RU" sz="2600" i="1" dirty="0"/>
              <a:t>влаги, и </a:t>
            </a:r>
            <a:r>
              <a:rPr lang="ru-RU" sz="2600" i="1" dirty="0" smtClean="0"/>
              <a:t>увеличение </a:t>
            </a:r>
            <a:r>
              <a:rPr lang="ru-RU" sz="2600" i="1" dirty="0"/>
              <a:t>её </a:t>
            </a:r>
            <a:r>
              <a:rPr lang="ru-RU" sz="2600" i="1" dirty="0" smtClean="0"/>
              <a:t>     запасов </a:t>
            </a:r>
            <a:r>
              <a:rPr lang="ru-RU" sz="2600" i="1" dirty="0"/>
              <a:t>в </a:t>
            </a:r>
            <a:r>
              <a:rPr lang="ru-RU" sz="2600" i="1" dirty="0" smtClean="0"/>
              <a:t>корнеобитаемом </a:t>
            </a:r>
            <a:r>
              <a:rPr lang="ru-RU" sz="2600" i="1" dirty="0"/>
              <a:t>слое почвы. (</a:t>
            </a:r>
            <a:r>
              <a:rPr lang="ru-RU" sz="2600" i="1" dirty="0" smtClean="0"/>
              <a:t>2)Основная </a:t>
            </a:r>
            <a:r>
              <a:rPr lang="ru-RU" sz="2600" i="1" dirty="0"/>
              <a:t>цель </a:t>
            </a:r>
            <a:r>
              <a:rPr lang="ru-RU" sz="2600" i="1" dirty="0" smtClean="0"/>
              <a:t>орошения состоит </a:t>
            </a:r>
            <a:r>
              <a:rPr lang="ru-RU" sz="2600" i="1" dirty="0"/>
              <a:t>в </a:t>
            </a:r>
            <a:r>
              <a:rPr lang="ru-RU" sz="2600" i="1" dirty="0" smtClean="0"/>
              <a:t>увеличении плодородия </a:t>
            </a:r>
            <a:r>
              <a:rPr lang="ru-RU" sz="2600" i="1" dirty="0"/>
              <a:t>почвы: </a:t>
            </a:r>
            <a:r>
              <a:rPr lang="ru-RU" sz="2600" i="1" dirty="0" smtClean="0"/>
              <a:t>    ирригация улучшает снабжение корней растений влагой </a:t>
            </a:r>
            <a:r>
              <a:rPr lang="ru-RU" sz="2600" i="1" dirty="0"/>
              <a:t>и </a:t>
            </a:r>
            <a:r>
              <a:rPr lang="ru-RU" sz="2600" i="1" dirty="0" smtClean="0"/>
              <a:t>питательными веществами</a:t>
            </a:r>
            <a:r>
              <a:rPr lang="ru-RU" sz="2600" i="1" dirty="0"/>
              <a:t>, </a:t>
            </a:r>
            <a:r>
              <a:rPr lang="ru-RU" sz="2600" i="1" dirty="0" smtClean="0"/>
              <a:t>снижает температуру приземного </a:t>
            </a:r>
            <a:r>
              <a:rPr lang="ru-RU" sz="2600" i="1" dirty="0"/>
              <a:t>слоя </a:t>
            </a:r>
            <a:r>
              <a:rPr lang="ru-RU" sz="2600" i="1" dirty="0" smtClean="0"/>
              <a:t>воздуха </a:t>
            </a:r>
            <a:r>
              <a:rPr lang="ru-RU" sz="2600" i="1" dirty="0"/>
              <a:t>и </a:t>
            </a:r>
            <a:r>
              <a:rPr lang="ru-RU" sz="2600" i="1" dirty="0" smtClean="0"/>
              <a:t>увеличивает </a:t>
            </a:r>
            <a:r>
              <a:rPr lang="ru-RU" sz="2600" i="1" dirty="0"/>
              <a:t>его </a:t>
            </a:r>
            <a:r>
              <a:rPr lang="ru-RU" sz="2600" i="1" dirty="0" smtClean="0"/>
              <a:t>влажность</a:t>
            </a:r>
            <a:r>
              <a:rPr lang="ru-RU" sz="2600" i="1" dirty="0"/>
              <a:t>. (3)&lt;....&gt; </a:t>
            </a:r>
            <a:r>
              <a:rPr lang="ru-RU" sz="2600" i="1" dirty="0" smtClean="0"/>
              <a:t>важнейший способ мелиорации зародился </a:t>
            </a:r>
            <a:r>
              <a:rPr lang="ru-RU" sz="2600" i="1" dirty="0"/>
              <a:t>ещё в </a:t>
            </a:r>
            <a:r>
              <a:rPr lang="ru-RU" sz="2600" i="1" dirty="0" smtClean="0"/>
              <a:t>древности </a:t>
            </a:r>
            <a:r>
              <a:rPr lang="ru-RU" sz="2600" i="1" dirty="0"/>
              <a:t>и </a:t>
            </a:r>
            <a:r>
              <a:rPr lang="ru-RU" sz="2600" i="1" dirty="0" smtClean="0"/>
              <a:t>продолжает активно  применяться </a:t>
            </a:r>
            <a:r>
              <a:rPr lang="ru-RU" sz="2600" i="1" dirty="0"/>
              <a:t>в </a:t>
            </a:r>
            <a:r>
              <a:rPr lang="ru-RU" sz="2600" i="1" dirty="0" smtClean="0"/>
              <a:t>  сельском хозяйстве </a:t>
            </a:r>
            <a:r>
              <a:rPr lang="ru-RU" sz="2600" i="1" dirty="0"/>
              <a:t>по сей день</a:t>
            </a:r>
            <a:r>
              <a:rPr lang="ru-RU" sz="2600" i="1" dirty="0" smtClean="0"/>
              <a:t>.</a:t>
            </a:r>
          </a:p>
          <a:p>
            <a:endParaRPr lang="ru-RU" sz="2600" i="1" dirty="0" smtClean="0"/>
          </a:p>
        </p:txBody>
      </p:sp>
    </p:spTree>
    <p:extLst>
      <p:ext uri="{BB962C8B-B14F-4D97-AF65-F5344CB8AC3E}">
        <p14:creationId xmlns:p14="http://schemas.microsoft.com/office/powerpoint/2010/main" xmlns="" val="57946436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40532" y="116632"/>
            <a:ext cx="8915400" cy="1008112"/>
          </a:xfrm>
        </p:spPr>
        <p:txBody>
          <a:bodyPr>
            <a:normAutofit/>
          </a:bodyPr>
          <a:lstStyle/>
          <a:p>
            <a:r>
              <a:rPr lang="ru-RU" sz="2800" b="1" cap="none"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Практикум - 10</a:t>
            </a:r>
            <a:endParaRPr lang="uk-UA" sz="2800" b="1" cap="none" dirty="0">
              <a:solidFill>
                <a:srgbClr val="FF0000"/>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116464" y="951342"/>
            <a:ext cx="9595066" cy="5718018"/>
          </a:xfrm>
        </p:spPr>
        <p:txBody>
          <a:bodyPr>
            <a:noAutofit/>
          </a:bodyPr>
          <a:lstStyle/>
          <a:p>
            <a:r>
              <a:rPr lang="ru-RU" sz="2600" b="1" u="sng" dirty="0"/>
              <a:t>Самостоятельно</a:t>
            </a:r>
            <a:r>
              <a:rPr lang="ru-RU" sz="2600" dirty="0"/>
              <a:t> подберите </a:t>
            </a:r>
            <a:r>
              <a:rPr lang="ru-RU" sz="2600" b="1" u="sng" dirty="0" smtClean="0"/>
              <a:t>наречие</a:t>
            </a:r>
            <a:r>
              <a:rPr lang="ru-RU" sz="2600" dirty="0" smtClean="0"/>
              <a:t>, которое должно </a:t>
            </a:r>
            <a:r>
              <a:rPr lang="ru-RU" sz="2600" dirty="0"/>
              <a:t>быть на месте пропуска </a:t>
            </a:r>
            <a:r>
              <a:rPr lang="ru-RU" sz="2600" dirty="0" smtClean="0"/>
              <a:t>в третьем (3) </a:t>
            </a:r>
            <a:r>
              <a:rPr lang="ru-RU" sz="2600" dirty="0"/>
              <a:t>предложении текста</a:t>
            </a:r>
            <a:r>
              <a:rPr lang="ru-RU" sz="2600" dirty="0" smtClean="0"/>
              <a:t>. Запишите это наречие.</a:t>
            </a:r>
          </a:p>
          <a:p>
            <a:r>
              <a:rPr lang="ru-RU" sz="2600" i="1" dirty="0"/>
              <a:t>(1)Принцип конкурентного исключения гласит, что два вида не могут существовать в одной местности, если они занимают одну и ту же экологическую нишу. (2)Любые два вида с одинаковыми экологическими потребностями бывают разобщены в пространстве или во времени (живут в разных ярусах леса; ведут разный — дневной или ночной — образ жизни). (3)&lt;...&gt; при невозможности пространственно-временного расхождения один из видов погибает или вырабатывает новую экологическую </a:t>
            </a:r>
            <a:r>
              <a:rPr lang="ru-RU" sz="2600" i="1" dirty="0" smtClean="0"/>
              <a:t>ниш</a:t>
            </a:r>
            <a:endParaRPr lang="ru-RU" sz="2800" b="1" i="1" dirty="0" smtClean="0">
              <a:solidFill>
                <a:srgbClr val="C00000"/>
              </a:solidFill>
            </a:endParaRPr>
          </a:p>
          <a:p>
            <a:endParaRPr lang="ru-RU" sz="2600" i="1" dirty="0" smtClean="0"/>
          </a:p>
        </p:txBody>
      </p:sp>
    </p:spTree>
    <p:extLst>
      <p:ext uri="{BB962C8B-B14F-4D97-AF65-F5344CB8AC3E}">
        <p14:creationId xmlns:p14="http://schemas.microsoft.com/office/powerpoint/2010/main" xmlns="" val="258606350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1819940" y="2222205"/>
            <a:ext cx="6781800" cy="1637414"/>
          </a:xfrm>
        </p:spPr>
        <p:txBody>
          <a:bodyPr>
            <a:noAutofit/>
          </a:bodyPr>
          <a:lstStyle/>
          <a:p>
            <a:pPr algn="ctr"/>
            <a:r>
              <a:rPr lang="ru-RU" sz="6000" b="1" dirty="0" smtClean="0">
                <a:ln w="10541" cmpd="sng">
                  <a:solidFill>
                    <a:srgbClr val="C00000"/>
                  </a:solidFill>
                  <a:prstDash val="solid"/>
                </a:ln>
                <a:solidFill>
                  <a:srgbClr val="C00000"/>
                </a:solidFill>
              </a:rPr>
              <a:t>Удачи  на  экзаменах!</a:t>
            </a:r>
            <a:endParaRPr lang="uk-UA" sz="6000" b="1" dirty="0">
              <a:ln w="10541" cmpd="sng">
                <a:solidFill>
                  <a:srgbClr val="C00000"/>
                </a:solidFill>
                <a:prstDash val="solid"/>
              </a:ln>
              <a:solidFill>
                <a:srgbClr val="C00000"/>
              </a:solidFill>
            </a:endParaRPr>
          </a:p>
        </p:txBody>
      </p:sp>
    </p:spTree>
    <p:extLst>
      <p:ext uri="{BB962C8B-B14F-4D97-AF65-F5344CB8AC3E}">
        <p14:creationId xmlns:p14="http://schemas.microsoft.com/office/powerpoint/2010/main" xmlns="" val="36180291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6226" y="437321"/>
            <a:ext cx="9054547" cy="4937249"/>
          </a:xfrm>
          <a:prstGeom prst="rect">
            <a:avLst/>
          </a:prstGeom>
        </p:spPr>
        <p:txBody>
          <a:bodyPr wrap="square">
            <a:spAutoFit/>
          </a:bodyPr>
          <a:lstStyle/>
          <a:p>
            <a:pPr lvl="0">
              <a:lnSpc>
                <a:spcPct val="107000"/>
              </a:lnSpc>
              <a:spcAft>
                <a:spcPts val="800"/>
              </a:spcAft>
              <a:tabLst>
                <a:tab pos="457200" algn="l"/>
              </a:tabLst>
            </a:pPr>
            <a:r>
              <a:rPr lang="ru-RU" sz="28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4</a:t>
            </a:r>
            <a:r>
              <a:rPr lang="ru-RU" sz="36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 </a:t>
            </a:r>
            <a:r>
              <a:rPr lang="ru-RU" sz="3600"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Выделяем основные функции и цели текста </a:t>
            </a:r>
            <a:r>
              <a:rPr lang="ru-RU" sz="36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(общение, сообщение, воздействие и др.);</a:t>
            </a:r>
            <a:endParaRPr lang="ru-RU" sz="3600" dirty="0" smtClean="0">
              <a:solidFill>
                <a:srgbClr val="444444"/>
              </a:solidFill>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tabLst>
                <a:tab pos="457200" algn="l"/>
              </a:tabLst>
            </a:pPr>
            <a:r>
              <a:rPr lang="ru-RU" sz="36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5.</a:t>
            </a:r>
            <a:r>
              <a:rPr lang="ru-RU" sz="3600"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Определяем форму речи </a:t>
            </a:r>
            <a:r>
              <a:rPr lang="ru-RU" sz="36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(письменная, устная), </a:t>
            </a:r>
            <a:r>
              <a:rPr lang="ru-RU" sz="3600"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тип речи </a:t>
            </a:r>
            <a:r>
              <a:rPr lang="ru-RU" sz="36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(описание, повествование, рассуждение и их возможное сочетание), </a:t>
            </a:r>
            <a:r>
              <a:rPr lang="ru-RU" sz="3600"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вид речи </a:t>
            </a:r>
            <a:r>
              <a:rPr lang="ru-RU" sz="36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(монолог, диалог, </a:t>
            </a:r>
            <a:r>
              <a:rPr lang="ru-RU" sz="3600" dirty="0" err="1"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полилог</a:t>
            </a:r>
            <a:r>
              <a:rPr lang="ru-RU" sz="36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a:t>
            </a:r>
            <a:endParaRPr lang="ru-RU" sz="3600" dirty="0" smtClean="0">
              <a:solidFill>
                <a:srgbClr val="444444"/>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2524896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32060" y="892187"/>
            <a:ext cx="8397989" cy="4524315"/>
          </a:xfrm>
          <a:prstGeom prst="rect">
            <a:avLst/>
          </a:prstGeom>
        </p:spPr>
        <p:txBody>
          <a:bodyPr wrap="square">
            <a:spAutoFit/>
          </a:bodyPr>
          <a:lstStyle/>
          <a:p>
            <a:r>
              <a:rPr lang="ru-RU" sz="4800" dirty="0" smtClean="0">
                <a:solidFill>
                  <a:schemeClr val="tx1">
                    <a:lumMod val="75000"/>
                    <a:lumOff val="25000"/>
                  </a:schemeClr>
                </a:solidFill>
              </a:rPr>
              <a:t>6.Выделяем </a:t>
            </a:r>
            <a:r>
              <a:rPr lang="ru-RU" sz="4800" dirty="0" smtClean="0">
                <a:solidFill>
                  <a:srgbClr val="FF0000"/>
                </a:solidFill>
              </a:rPr>
              <a:t>стилевые черты</a:t>
            </a:r>
            <a:r>
              <a:rPr lang="ru-RU" sz="4800" dirty="0" smtClean="0">
                <a:solidFill>
                  <a:schemeClr val="tx1">
                    <a:lumMod val="75000"/>
                    <a:lumOff val="25000"/>
                  </a:schemeClr>
                </a:solidFill>
              </a:rPr>
              <a:t>, </a:t>
            </a:r>
            <a:r>
              <a:rPr lang="ru-RU" sz="4800" dirty="0" smtClean="0">
                <a:solidFill>
                  <a:srgbClr val="FF0000"/>
                </a:solidFill>
              </a:rPr>
              <a:t>особенности</a:t>
            </a:r>
            <a:r>
              <a:rPr lang="ru-RU" sz="4800" dirty="0" smtClean="0">
                <a:solidFill>
                  <a:schemeClr val="tx1">
                    <a:lumMod val="75000"/>
                    <a:lumOff val="25000"/>
                  </a:schemeClr>
                </a:solidFill>
              </a:rPr>
              <a:t>, присущие тексту. Например, для текстов научного стиля – логичность, последовательность повествования и др. </a:t>
            </a:r>
            <a:endParaRPr lang="ru-RU" sz="4800" dirty="0">
              <a:solidFill>
                <a:schemeClr val="tx1">
                  <a:lumMod val="75000"/>
                  <a:lumOff val="25000"/>
                </a:schemeClr>
              </a:solidFill>
            </a:endParaRPr>
          </a:p>
        </p:txBody>
      </p:sp>
    </p:spTree>
    <p:extLst>
      <p:ext uri="{BB962C8B-B14F-4D97-AF65-F5344CB8AC3E}">
        <p14:creationId xmlns="" xmlns:p14="http://schemas.microsoft.com/office/powerpoint/2010/main" val="19612790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35819" y="563328"/>
            <a:ext cx="8416818" cy="5990871"/>
          </a:xfrm>
          <a:prstGeom prst="rect">
            <a:avLst/>
          </a:prstGeom>
        </p:spPr>
        <p:txBody>
          <a:bodyPr wrap="square">
            <a:spAutoFit/>
          </a:bodyPr>
          <a:lstStyle/>
          <a:p>
            <a:pPr lvl="0">
              <a:lnSpc>
                <a:spcPct val="107000"/>
              </a:lnSpc>
              <a:spcAft>
                <a:spcPts val="800"/>
              </a:spcAft>
              <a:tabLst>
                <a:tab pos="457200" algn="l"/>
              </a:tabLst>
            </a:pPr>
            <a:r>
              <a:rPr lang="ru-RU" sz="44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7.Определяем </a:t>
            </a:r>
            <a:r>
              <a:rPr lang="ru-RU" sz="4400"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стилистические языковые средства</a:t>
            </a:r>
            <a:r>
              <a:rPr lang="ru-RU" sz="44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 лексико-фразеологические, морфологические и синтаксические и др.</a:t>
            </a:r>
          </a:p>
          <a:p>
            <a:pPr lvl="0">
              <a:lnSpc>
                <a:spcPct val="107000"/>
              </a:lnSpc>
              <a:spcAft>
                <a:spcPts val="800"/>
              </a:spcAft>
              <a:tabLst>
                <a:tab pos="457200" algn="l"/>
              </a:tabLst>
            </a:pPr>
            <a:r>
              <a:rPr lang="ru-RU" sz="44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8.Определяем индивидуально-авторские </a:t>
            </a:r>
            <a:r>
              <a:rPr lang="ru-RU" sz="4400" dirty="0" smtClean="0">
                <a:solidFill>
                  <a:srgbClr val="FF0000"/>
                </a:solidFill>
                <a:latin typeface="Arial" panose="020B0604020202020204" pitchFamily="34" charset="0"/>
                <a:ea typeface="Times New Roman" panose="02020603050405020304" pitchFamily="18" charset="0"/>
                <a:cs typeface="Times New Roman" panose="02020603050405020304" pitchFamily="18" charset="0"/>
              </a:rPr>
              <a:t>стилистические особенности</a:t>
            </a:r>
            <a:r>
              <a:rPr lang="ru-RU" sz="4400" dirty="0" smtClean="0">
                <a:solidFill>
                  <a:srgbClr val="444444"/>
                </a:solidFill>
                <a:latin typeface="Arial" panose="020B0604020202020204" pitchFamily="34" charset="0"/>
                <a:ea typeface="Times New Roman" panose="02020603050405020304" pitchFamily="18" charset="0"/>
                <a:cs typeface="Times New Roman" panose="02020603050405020304" pitchFamily="18" charset="0"/>
              </a:rPr>
              <a:t> текста.</a:t>
            </a:r>
            <a:endParaRPr lang="ru-RU" sz="4400" dirty="0">
              <a:solidFill>
                <a:srgbClr val="444444"/>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27220348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6226" y="457200"/>
            <a:ext cx="8570791" cy="5967980"/>
          </a:xfrm>
          <a:prstGeom prst="rect">
            <a:avLst/>
          </a:prstGeom>
        </p:spPr>
        <p:txBody>
          <a:bodyPr wrap="square">
            <a:spAutoFit/>
          </a:bodyPr>
          <a:lstStyle/>
          <a:p>
            <a:pPr>
              <a:lnSpc>
                <a:spcPct val="107000"/>
              </a:lnSpc>
              <a:spcAft>
                <a:spcPts val="800"/>
              </a:spcAft>
            </a:pPr>
            <a:r>
              <a:rPr lang="ru-RU" sz="3600" b="1" dirty="0" smtClean="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Функциональные стили речи</a:t>
            </a:r>
            <a:endParaRPr lang="ru-RU" sz="20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2800" b="1" dirty="0" smtClean="0">
                <a:solidFill>
                  <a:srgbClr val="444444"/>
                </a:solidFill>
                <a:effectLst/>
                <a:latin typeface="Arial" panose="020B0604020202020204" pitchFamily="34" charset="0"/>
                <a:ea typeface="Times New Roman" panose="02020603050405020304" pitchFamily="18" charset="0"/>
                <a:cs typeface="Times New Roman" panose="02020603050405020304" pitchFamily="18" charset="0"/>
              </a:rPr>
              <a:t>Научный стиль</a:t>
            </a:r>
            <a:endParaRPr lang="ru-RU" sz="2000" dirty="0" smtClean="0">
              <a:effectLst/>
              <a:latin typeface="Calibri" panose="020F0502020204030204" pitchFamily="34" charset="0"/>
              <a:ea typeface="Calibri" panose="020F0502020204030204" pitchFamily="34" charset="0"/>
              <a:cs typeface="Times New Roman" panose="02020603050405020304" pitchFamily="18" charset="0"/>
            </a:endParaRPr>
          </a:p>
          <a:p>
            <a:r>
              <a:rPr lang="ru-RU" sz="2000" b="1" dirty="0">
                <a:solidFill>
                  <a:srgbClr val="FF0000"/>
                </a:solidFill>
                <a:latin typeface="Arial" panose="020B0604020202020204" pitchFamily="34" charset="0"/>
                <a:ea typeface="Times New Roman" panose="02020603050405020304" pitchFamily="18" charset="0"/>
              </a:rPr>
              <a:t>Научный стиль</a:t>
            </a:r>
            <a:r>
              <a:rPr lang="ru-RU" sz="2000" dirty="0">
                <a:solidFill>
                  <a:srgbClr val="444444"/>
                </a:solidFill>
                <a:latin typeface="Arial" panose="020B0604020202020204" pitchFamily="34" charset="0"/>
                <a:ea typeface="Times New Roman" panose="02020603050405020304" pitchFamily="18" charset="0"/>
              </a:rPr>
              <a:t> – стиль, обеспечивающий получение и сохранение научных знаний.</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Основная сфера использования/употребления научного стиля</a:t>
            </a:r>
            <a:r>
              <a:rPr lang="ru-RU" sz="2000" dirty="0">
                <a:solidFill>
                  <a:srgbClr val="FF0000"/>
                </a:solidFill>
                <a:latin typeface="Arial" panose="020B0604020202020204" pitchFamily="34" charset="0"/>
                <a:ea typeface="Times New Roman" panose="02020603050405020304" pitchFamily="18" charset="0"/>
              </a:rPr>
              <a:t> </a:t>
            </a:r>
            <a:r>
              <a:rPr lang="ru-RU" sz="2000" dirty="0">
                <a:solidFill>
                  <a:srgbClr val="444444"/>
                </a:solidFill>
                <a:latin typeface="Arial" panose="020B0604020202020204" pitchFamily="34" charset="0"/>
                <a:ea typeface="Times New Roman" panose="02020603050405020304" pitchFamily="18" charset="0"/>
              </a:rPr>
              <a:t>– прежде всего сама наука, сфера научной деятельности, обучения и просвещения.</a:t>
            </a:r>
            <a:br>
              <a:rPr lang="ru-RU" sz="2000" dirty="0">
                <a:solidFill>
                  <a:srgbClr val="444444"/>
                </a:solidFill>
                <a:latin typeface="Arial" panose="020B0604020202020204" pitchFamily="34" charset="0"/>
                <a:ea typeface="Times New Roman" panose="02020603050405020304" pitchFamily="18" charset="0"/>
              </a:rPr>
            </a:br>
            <a:r>
              <a:rPr lang="ru-RU" sz="2000" b="1" dirty="0">
                <a:solidFill>
                  <a:srgbClr val="FF0000"/>
                </a:solidFill>
                <a:latin typeface="Arial" panose="020B0604020202020204" pitchFamily="34" charset="0"/>
                <a:ea typeface="Times New Roman" panose="02020603050405020304" pitchFamily="18" charset="0"/>
              </a:rPr>
              <a:t>Цели и функции:</a:t>
            </a:r>
            <a:r>
              <a:rPr lang="ru-RU" sz="2000" dirty="0">
                <a:solidFill>
                  <a:srgbClr val="444444"/>
                </a:solidFill>
                <a:latin typeface="Arial" panose="020B0604020202020204" pitchFamily="34" charset="0"/>
                <a:ea typeface="Times New Roman" panose="02020603050405020304" pitchFamily="18" charset="0"/>
              </a:rPr>
              <a:t> сообщить новую научную информацию, доказать ее истинность, закрепить и передать научные знания людям, стремящимся получить образование, по возможности полно и точно объяснить факты окружающей нас действительности, показать причинно-следственные связи между явлениями, выявить закономерности исторического развития и т.д. информировать ученых, специалистов и неспециалистов о достижениях научных исследований,  популяризация научных знаний</a:t>
            </a:r>
            <a:br>
              <a:rPr lang="ru-RU" sz="2000" dirty="0">
                <a:solidFill>
                  <a:srgbClr val="444444"/>
                </a:solidFill>
                <a:latin typeface="Arial" panose="020B0604020202020204" pitchFamily="34" charset="0"/>
                <a:ea typeface="Times New Roman" panose="02020603050405020304" pitchFamily="18" charset="0"/>
              </a:rPr>
            </a:br>
            <a:r>
              <a:rPr lang="ru-RU" sz="2000" dirty="0">
                <a:solidFill>
                  <a:srgbClr val="444444"/>
                </a:solidFill>
                <a:latin typeface="Arial" panose="020B0604020202020204" pitchFamily="34" charset="0"/>
                <a:ea typeface="Times New Roman" panose="02020603050405020304" pitchFamily="18" charset="0"/>
              </a:rPr>
              <a:t>Основные функции: сообщение информации, доказательство ее истинности.</a:t>
            </a:r>
            <a:endParaRPr lang="ru-RU" sz="2000" dirty="0"/>
          </a:p>
        </p:txBody>
      </p:sp>
    </p:spTree>
    <p:extLst>
      <p:ext uri="{BB962C8B-B14F-4D97-AF65-F5344CB8AC3E}">
        <p14:creationId xmlns="" xmlns:p14="http://schemas.microsoft.com/office/powerpoint/2010/main" val="175301692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2.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3.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
  <TotalTime>261</TotalTime>
  <Words>3119</Words>
  <Application>Microsoft Office PowerPoint</Application>
  <PresentationFormat>Лист A4 (210x297 мм)</PresentationFormat>
  <Paragraphs>318</Paragraphs>
  <Slides>59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59</vt:i4>
      </vt:variant>
    </vt:vector>
  </HeadingPairs>
  <TitlesOfParts>
    <vt:vector size="60" baseType="lpstr">
      <vt:lpstr>Трек</vt:lpstr>
      <vt:lpstr>Задание 1 и 2 ЕГЭ по русскому языку 2022</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Формулировка задания 2</vt:lpstr>
      <vt:lpstr>Комментарий к заданию 2</vt:lpstr>
      <vt:lpstr>Слайд 33</vt:lpstr>
      <vt:lpstr>Алгоритм выполнения задания 2</vt:lpstr>
      <vt:lpstr> Синонимичные  подчинительные союзы и союзные  слова </vt:lpstr>
      <vt:lpstr> Синонимичные   сочинительные союзы </vt:lpstr>
      <vt:lpstr> Синонимичные  вводные  слова </vt:lpstr>
      <vt:lpstr> Частицы </vt:lpstr>
      <vt:lpstr> Предлоги </vt:lpstr>
      <vt:lpstr> Слова  других  частей  речи </vt:lpstr>
      <vt:lpstr> Варианты  задания 2 </vt:lpstr>
      <vt:lpstr>Варианты задания 2</vt:lpstr>
      <vt:lpstr>Варианты задания 2</vt:lpstr>
      <vt:lpstr>Варианты задания 2</vt:lpstr>
      <vt:lpstr>Варианты задания 2</vt:lpstr>
      <vt:lpstr> Использование  средств связи </vt:lpstr>
      <vt:lpstr> Использование  средств связи </vt:lpstr>
      <vt:lpstr> Использование  средств связи </vt:lpstr>
      <vt:lpstr>Практикум - 1</vt:lpstr>
      <vt:lpstr>Практикум - 2</vt:lpstr>
      <vt:lpstr>Практикум - 3</vt:lpstr>
      <vt:lpstr>Практикум - 4</vt:lpstr>
      <vt:lpstr>Практикум - 5</vt:lpstr>
      <vt:lpstr>Практикум - 6</vt:lpstr>
      <vt:lpstr>Практикум - 7</vt:lpstr>
      <vt:lpstr>Практикум - 8</vt:lpstr>
      <vt:lpstr>Практикум - 9</vt:lpstr>
      <vt:lpstr>Практикум - 10</vt:lpstr>
      <vt:lpstr>Удачи  на  экзаменах!</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Задание ЕГЭ по русскому языку 2022</dc:title>
  <dc:creator>Белова Ирина Алексеевна</dc:creator>
  <cp:lastModifiedBy>105</cp:lastModifiedBy>
  <cp:revision>35</cp:revision>
  <dcterms:created xsi:type="dcterms:W3CDTF">2021-09-07T17:35:12Z</dcterms:created>
  <dcterms:modified xsi:type="dcterms:W3CDTF">2022-02-16T13:27:01Z</dcterms:modified>
</cp:coreProperties>
</file>