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317" r:id="rId3"/>
    <p:sldId id="368" r:id="rId4"/>
    <p:sldId id="370" r:id="rId5"/>
    <p:sldId id="371" r:id="rId6"/>
    <p:sldId id="374" r:id="rId7"/>
    <p:sldId id="378" r:id="rId8"/>
    <p:sldId id="375" r:id="rId9"/>
    <p:sldId id="379" r:id="rId10"/>
    <p:sldId id="376" r:id="rId11"/>
    <p:sldId id="380" r:id="rId12"/>
    <p:sldId id="381" r:id="rId13"/>
    <p:sldId id="382" r:id="rId14"/>
    <p:sldId id="403" r:id="rId15"/>
    <p:sldId id="383" r:id="rId16"/>
    <p:sldId id="384" r:id="rId17"/>
    <p:sldId id="385" r:id="rId18"/>
    <p:sldId id="387" r:id="rId19"/>
    <p:sldId id="388" r:id="rId20"/>
    <p:sldId id="389" r:id="rId21"/>
    <p:sldId id="390" r:id="rId22"/>
    <p:sldId id="391" r:id="rId23"/>
    <p:sldId id="392" r:id="rId24"/>
    <p:sldId id="393" r:id="rId25"/>
    <p:sldId id="398" r:id="rId26"/>
    <p:sldId id="401" r:id="rId27"/>
    <p:sldId id="402" r:id="rId28"/>
    <p:sldId id="404" r:id="rId29"/>
    <p:sldId id="405" r:id="rId30"/>
    <p:sldId id="406" r:id="rId31"/>
    <p:sldId id="407" r:id="rId32"/>
    <p:sldId id="399" r:id="rId33"/>
    <p:sldId id="408" r:id="rId34"/>
    <p:sldId id="409" r:id="rId35"/>
    <p:sldId id="412" r:id="rId36"/>
    <p:sldId id="411" r:id="rId37"/>
    <p:sldId id="400" r:id="rId38"/>
    <p:sldId id="413" r:id="rId39"/>
    <p:sldId id="414" r:id="rId40"/>
    <p:sldId id="415" r:id="rId41"/>
    <p:sldId id="416" r:id="rId42"/>
    <p:sldId id="417" r:id="rId43"/>
    <p:sldId id="424" r:id="rId44"/>
    <p:sldId id="425" r:id="rId45"/>
    <p:sldId id="418" r:id="rId46"/>
    <p:sldId id="419" r:id="rId47"/>
    <p:sldId id="420" r:id="rId48"/>
    <p:sldId id="421" r:id="rId49"/>
    <p:sldId id="422" r:id="rId50"/>
    <p:sldId id="423" r:id="rId51"/>
    <p:sldId id="426" r:id="rId52"/>
    <p:sldId id="427" r:id="rId53"/>
    <p:sldId id="428" r:id="rId54"/>
    <p:sldId id="429" r:id="rId55"/>
    <p:sldId id="430" r:id="rId56"/>
    <p:sldId id="431" r:id="rId5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FD0F851-EC5A-4D38-B0AD-8093EC10F338}" styleName="Светлый стиль 1 - акцент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1"/>
    <p:restoredTop sz="94662"/>
  </p:normalViewPr>
  <p:slideViewPr>
    <p:cSldViewPr>
      <p:cViewPr varScale="1">
        <p:scale>
          <a:sx n="109" d="100"/>
          <a:sy n="109" d="100"/>
        </p:scale>
        <p:origin x="1720" y="17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presProps" Target="presProps.xml"/><Relationship Id="rId5" Type="http://schemas.openxmlformats.org/officeDocument/2006/relationships/slide" Target="slides/slide4.xml"/><Relationship Id="rId61" Type="http://schemas.openxmlformats.org/officeDocument/2006/relationships/tableStyles" Target="tableStyles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2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3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4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5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низкий уровень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/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Лист1!$A$2:$A$6</c:f>
              <c:strCache>
                <c:ptCount val="5"/>
                <c:pt idx="0">
                  <c:v>антивитальные мысли и действия</c:v>
                </c:pt>
                <c:pt idx="1">
                  <c:v>антивитальные мысли</c:v>
                </c:pt>
                <c:pt idx="2">
                  <c:v>антивитальные действия</c:v>
                </c:pt>
                <c:pt idx="3">
                  <c:v>импульсивность поведения</c:v>
                </c:pt>
                <c:pt idx="4">
                  <c:v>демонстративность</c:v>
                </c:pt>
              </c:strCache>
            </c:strRef>
          </c:cat>
          <c:val>
            <c:numRef>
              <c:f>Лист1!$B$2:$B$6</c:f>
              <c:numCache>
                <c:formatCode>0.0</c:formatCode>
                <c:ptCount val="5"/>
                <c:pt idx="0">
                  <c:v>73</c:v>
                </c:pt>
                <c:pt idx="1">
                  <c:v>77</c:v>
                </c:pt>
                <c:pt idx="2">
                  <c:v>69</c:v>
                </c:pt>
                <c:pt idx="3">
                  <c:v>68</c:v>
                </c:pt>
                <c:pt idx="4">
                  <c:v>79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825-2D4D-B9E9-CE70B740C609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средний уровень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/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Лист1!$A$2:$A$6</c:f>
              <c:strCache>
                <c:ptCount val="5"/>
                <c:pt idx="0">
                  <c:v>антивитальные мысли и действия</c:v>
                </c:pt>
                <c:pt idx="1">
                  <c:v>антивитальные мысли</c:v>
                </c:pt>
                <c:pt idx="2">
                  <c:v>антивитальные действия</c:v>
                </c:pt>
                <c:pt idx="3">
                  <c:v>импульсивность поведения</c:v>
                </c:pt>
                <c:pt idx="4">
                  <c:v>демонстративность</c:v>
                </c:pt>
              </c:strCache>
            </c:strRef>
          </c:cat>
          <c:val>
            <c:numRef>
              <c:f>Лист1!$C$2:$C$6</c:f>
              <c:numCache>
                <c:formatCode>0.0</c:formatCode>
                <c:ptCount val="5"/>
                <c:pt idx="0">
                  <c:v>24</c:v>
                </c:pt>
                <c:pt idx="1">
                  <c:v>21</c:v>
                </c:pt>
                <c:pt idx="2">
                  <c:v>29</c:v>
                </c:pt>
                <c:pt idx="3">
                  <c:v>25</c:v>
                </c:pt>
                <c:pt idx="4">
                  <c:v>19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7825-2D4D-B9E9-CE70B740C609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высокий уровень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/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Лист1!$A$2:$A$6</c:f>
              <c:strCache>
                <c:ptCount val="5"/>
                <c:pt idx="0">
                  <c:v>антивитальные мысли и действия</c:v>
                </c:pt>
                <c:pt idx="1">
                  <c:v>антивитальные мысли</c:v>
                </c:pt>
                <c:pt idx="2">
                  <c:v>антивитальные действия</c:v>
                </c:pt>
                <c:pt idx="3">
                  <c:v>импульсивность поведения</c:v>
                </c:pt>
                <c:pt idx="4">
                  <c:v>демонстративность</c:v>
                </c:pt>
              </c:strCache>
            </c:strRef>
          </c:cat>
          <c:val>
            <c:numRef>
              <c:f>Лист1!$D$2:$D$6</c:f>
              <c:numCache>
                <c:formatCode>0.0</c:formatCode>
                <c:ptCount val="5"/>
                <c:pt idx="0">
                  <c:v>3</c:v>
                </c:pt>
                <c:pt idx="1">
                  <c:v>1</c:v>
                </c:pt>
                <c:pt idx="2">
                  <c:v>2</c:v>
                </c:pt>
                <c:pt idx="3">
                  <c:v>7</c:v>
                </c:pt>
                <c:pt idx="4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7825-2D4D-B9E9-CE70B740C609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49718400"/>
        <c:axId val="49719936"/>
      </c:barChart>
      <c:catAx>
        <c:axId val="49718400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400"/>
            </a:pPr>
            <a:endParaRPr lang="ru-RU"/>
          </a:p>
        </c:txPr>
        <c:crossAx val="49719936"/>
        <c:crosses val="autoZero"/>
        <c:auto val="1"/>
        <c:lblAlgn val="ctr"/>
        <c:lblOffset val="100"/>
        <c:noMultiLvlLbl val="0"/>
      </c:catAx>
      <c:valAx>
        <c:axId val="49719936"/>
        <c:scaling>
          <c:orientation val="minMax"/>
        </c:scaling>
        <c:delete val="1"/>
        <c:axPos val="l"/>
        <c:majorGridlines/>
        <c:numFmt formatCode="0.0" sourceLinked="1"/>
        <c:majorTickMark val="out"/>
        <c:minorTickMark val="none"/>
        <c:tickLblPos val="nextTo"/>
        <c:crossAx val="49718400"/>
        <c:crosses val="autoZero"/>
        <c:crossBetween val="between"/>
      </c:valAx>
    </c:plotArea>
    <c:legend>
      <c:legendPos val="b"/>
      <c:overlay val="0"/>
      <c:txPr>
        <a:bodyPr/>
        <a:lstStyle/>
        <a:p>
          <a:pPr>
            <a:defRPr sz="1400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низкий уровень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/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Лист1!$A$2:$A$6</c:f>
              <c:strCache>
                <c:ptCount val="5"/>
                <c:pt idx="0">
                  <c:v>антивитальные переживания</c:v>
                </c:pt>
                <c:pt idx="1">
                  <c:v>негативный образ настоящего и будущего</c:v>
                </c:pt>
                <c:pt idx="2">
                  <c:v>заброшенность</c:v>
                </c:pt>
                <c:pt idx="3">
                  <c:v>беспомощность</c:v>
                </c:pt>
                <c:pt idx="4">
                  <c:v>неопосредованность эмоций</c:v>
                </c:pt>
              </c:strCache>
            </c:strRef>
          </c:cat>
          <c:val>
            <c:numRef>
              <c:f>Лист1!$B$2:$B$6</c:f>
              <c:numCache>
                <c:formatCode>0.0</c:formatCode>
                <c:ptCount val="5"/>
                <c:pt idx="0">
                  <c:v>68</c:v>
                </c:pt>
                <c:pt idx="1">
                  <c:v>60</c:v>
                </c:pt>
                <c:pt idx="2">
                  <c:v>70</c:v>
                </c:pt>
                <c:pt idx="3">
                  <c:v>57</c:v>
                </c:pt>
                <c:pt idx="4">
                  <c:v>72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917-7246-AFFC-4A036C68CB37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средний уровень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/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Лист1!$A$2:$A$6</c:f>
              <c:strCache>
                <c:ptCount val="5"/>
                <c:pt idx="0">
                  <c:v>антивитальные переживания</c:v>
                </c:pt>
                <c:pt idx="1">
                  <c:v>негативный образ настоящего и будущего</c:v>
                </c:pt>
                <c:pt idx="2">
                  <c:v>заброшенность</c:v>
                </c:pt>
                <c:pt idx="3">
                  <c:v>беспомощность</c:v>
                </c:pt>
                <c:pt idx="4">
                  <c:v>неопосредованность эмоций</c:v>
                </c:pt>
              </c:strCache>
            </c:strRef>
          </c:cat>
          <c:val>
            <c:numRef>
              <c:f>Лист1!$C$2:$C$6</c:f>
              <c:numCache>
                <c:formatCode>0.0</c:formatCode>
                <c:ptCount val="5"/>
                <c:pt idx="0">
                  <c:v>31</c:v>
                </c:pt>
                <c:pt idx="1">
                  <c:v>38</c:v>
                </c:pt>
                <c:pt idx="2">
                  <c:v>25</c:v>
                </c:pt>
                <c:pt idx="3">
                  <c:v>41</c:v>
                </c:pt>
                <c:pt idx="4">
                  <c:v>23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917-7246-AFFC-4A036C68CB37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высокий уровень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/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Лист1!$A$2:$A$6</c:f>
              <c:strCache>
                <c:ptCount val="5"/>
                <c:pt idx="0">
                  <c:v>антивитальные переживания</c:v>
                </c:pt>
                <c:pt idx="1">
                  <c:v>негативный образ настоящего и будущего</c:v>
                </c:pt>
                <c:pt idx="2">
                  <c:v>заброшенность</c:v>
                </c:pt>
                <c:pt idx="3">
                  <c:v>беспомощность</c:v>
                </c:pt>
                <c:pt idx="4">
                  <c:v>неопосредованность эмоций</c:v>
                </c:pt>
              </c:strCache>
            </c:strRef>
          </c:cat>
          <c:val>
            <c:numRef>
              <c:f>Лист1!$D$2:$D$6</c:f>
              <c:numCache>
                <c:formatCode>0.0</c:formatCode>
                <c:ptCount val="5"/>
                <c:pt idx="0">
                  <c:v>1</c:v>
                </c:pt>
                <c:pt idx="1">
                  <c:v>2</c:v>
                </c:pt>
                <c:pt idx="2">
                  <c:v>5</c:v>
                </c:pt>
                <c:pt idx="3">
                  <c:v>2</c:v>
                </c:pt>
                <c:pt idx="4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F917-7246-AFFC-4A036C68CB37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49649920"/>
        <c:axId val="49664000"/>
      </c:barChart>
      <c:catAx>
        <c:axId val="49649920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100"/>
            </a:pPr>
            <a:endParaRPr lang="ru-RU"/>
          </a:p>
        </c:txPr>
        <c:crossAx val="49664000"/>
        <c:crosses val="autoZero"/>
        <c:auto val="1"/>
        <c:lblAlgn val="ctr"/>
        <c:lblOffset val="100"/>
        <c:noMultiLvlLbl val="0"/>
      </c:catAx>
      <c:valAx>
        <c:axId val="49664000"/>
        <c:scaling>
          <c:orientation val="minMax"/>
        </c:scaling>
        <c:delete val="1"/>
        <c:axPos val="l"/>
        <c:majorGridlines/>
        <c:numFmt formatCode="0.0" sourceLinked="1"/>
        <c:majorTickMark val="out"/>
        <c:minorTickMark val="none"/>
        <c:tickLblPos val="nextTo"/>
        <c:crossAx val="49649920"/>
        <c:crosses val="autoZero"/>
        <c:crossBetween val="between"/>
      </c:valAx>
    </c:plotArea>
    <c:legend>
      <c:legendPos val="b"/>
      <c:overlay val="0"/>
      <c:txPr>
        <a:bodyPr/>
        <a:lstStyle/>
        <a:p>
          <a:pPr>
            <a:defRPr sz="1400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низкий уровень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/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Лист1!$A$2:$A$4</c:f>
              <c:strCache>
                <c:ptCount val="3"/>
                <c:pt idx="0">
                  <c:v>страх негативной оценки</c:v>
                </c:pt>
                <c:pt idx="1">
                  <c:v>гелотофобия</c:v>
                </c:pt>
                <c:pt idx="2">
                  <c:v>дисморфофобия</c:v>
                </c:pt>
              </c:strCache>
            </c:strRef>
          </c:cat>
          <c:val>
            <c:numRef>
              <c:f>Лист1!$B$2:$B$4</c:f>
              <c:numCache>
                <c:formatCode>0.0</c:formatCode>
                <c:ptCount val="3"/>
                <c:pt idx="0">
                  <c:v>76</c:v>
                </c:pt>
                <c:pt idx="1">
                  <c:v>80</c:v>
                </c:pt>
                <c:pt idx="2">
                  <c:v>81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34E-F649-A638-3FE902452975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средний уровень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/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Лист1!$A$2:$A$4</c:f>
              <c:strCache>
                <c:ptCount val="3"/>
                <c:pt idx="0">
                  <c:v>страх негативной оценки</c:v>
                </c:pt>
                <c:pt idx="1">
                  <c:v>гелотофобия</c:v>
                </c:pt>
                <c:pt idx="2">
                  <c:v>дисморфофобия</c:v>
                </c:pt>
              </c:strCache>
            </c:strRef>
          </c:cat>
          <c:val>
            <c:numRef>
              <c:f>Лист1!$C$2:$C$4</c:f>
              <c:numCache>
                <c:formatCode>0.0</c:formatCode>
                <c:ptCount val="3"/>
                <c:pt idx="0">
                  <c:v>24</c:v>
                </c:pt>
                <c:pt idx="1">
                  <c:v>20</c:v>
                </c:pt>
                <c:pt idx="2">
                  <c:v>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234E-F649-A638-3FE902452975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высокий уровень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/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Лист1!$A$2:$A$4</c:f>
              <c:strCache>
                <c:ptCount val="3"/>
                <c:pt idx="0">
                  <c:v>страх негативной оценки</c:v>
                </c:pt>
                <c:pt idx="1">
                  <c:v>гелотофобия</c:v>
                </c:pt>
                <c:pt idx="2">
                  <c:v>дисморфофобия</c:v>
                </c:pt>
              </c:strCache>
            </c:strRef>
          </c:cat>
          <c:val>
            <c:numRef>
              <c:f>Лист1!$D$2:$D$4</c:f>
              <c:numCache>
                <c:formatCode>0.0</c:formatCode>
                <c:ptCount val="3"/>
                <c:pt idx="0">
                  <c:v>0</c:v>
                </c:pt>
                <c:pt idx="1">
                  <c:v>0</c:v>
                </c:pt>
                <c:pt idx="2">
                  <c:v>10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234E-F649-A638-3FE902452975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55516544"/>
        <c:axId val="55530624"/>
      </c:barChart>
      <c:catAx>
        <c:axId val="55516544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200"/>
            </a:pPr>
            <a:endParaRPr lang="ru-RU"/>
          </a:p>
        </c:txPr>
        <c:crossAx val="55530624"/>
        <c:crosses val="autoZero"/>
        <c:auto val="1"/>
        <c:lblAlgn val="ctr"/>
        <c:lblOffset val="100"/>
        <c:noMultiLvlLbl val="0"/>
      </c:catAx>
      <c:valAx>
        <c:axId val="55530624"/>
        <c:scaling>
          <c:orientation val="minMax"/>
        </c:scaling>
        <c:delete val="1"/>
        <c:axPos val="l"/>
        <c:majorGridlines/>
        <c:numFmt formatCode="0.0" sourceLinked="1"/>
        <c:majorTickMark val="out"/>
        <c:minorTickMark val="none"/>
        <c:tickLblPos val="nextTo"/>
        <c:crossAx val="55516544"/>
        <c:crosses val="autoZero"/>
        <c:crossBetween val="between"/>
      </c:valAx>
    </c:plotArea>
    <c:legend>
      <c:legendPos val="b"/>
      <c:overlay val="0"/>
      <c:txPr>
        <a:bodyPr/>
        <a:lstStyle/>
        <a:p>
          <a:pPr>
            <a:defRPr sz="1400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низкий уровень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/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Лист1!$A$2:$A$5</c:f>
              <c:strCache>
                <c:ptCount val="4"/>
                <c:pt idx="0">
                  <c:v>одиночество</c:v>
                </c:pt>
                <c:pt idx="1">
                  <c:v>вредные привычки</c:v>
                </c:pt>
                <c:pt idx="2">
                  <c:v>тревожные руминации</c:v>
                </c:pt>
                <c:pt idx="3">
                  <c:v>склонность к асоциальному поведению</c:v>
                </c:pt>
              </c:strCache>
            </c:strRef>
          </c:cat>
          <c:val>
            <c:numRef>
              <c:f>Лист1!$B$2:$B$5</c:f>
              <c:numCache>
                <c:formatCode>0.0</c:formatCode>
                <c:ptCount val="4"/>
                <c:pt idx="0">
                  <c:v>63</c:v>
                </c:pt>
                <c:pt idx="1">
                  <c:v>95</c:v>
                </c:pt>
                <c:pt idx="2">
                  <c:v>34</c:v>
                </c:pt>
                <c:pt idx="3">
                  <c:v>43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410-9547-8009-8851A4696BB6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средний уровень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/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Лист1!$A$2:$A$5</c:f>
              <c:strCache>
                <c:ptCount val="4"/>
                <c:pt idx="0">
                  <c:v>одиночество</c:v>
                </c:pt>
                <c:pt idx="1">
                  <c:v>вредные привычки</c:v>
                </c:pt>
                <c:pt idx="2">
                  <c:v>тревожные руминации</c:v>
                </c:pt>
                <c:pt idx="3">
                  <c:v>склонность к асоциальному поведению</c:v>
                </c:pt>
              </c:strCache>
            </c:strRef>
          </c:cat>
          <c:val>
            <c:numRef>
              <c:f>Лист1!$C$2:$C$5</c:f>
              <c:numCache>
                <c:formatCode>0.0</c:formatCode>
                <c:ptCount val="4"/>
                <c:pt idx="0">
                  <c:v>29</c:v>
                </c:pt>
                <c:pt idx="1">
                  <c:v>5</c:v>
                </c:pt>
                <c:pt idx="2">
                  <c:v>40</c:v>
                </c:pt>
                <c:pt idx="3">
                  <c:v>58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3410-9547-8009-8851A4696BB6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высокий уровень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/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Лист1!$A$2:$A$5</c:f>
              <c:strCache>
                <c:ptCount val="4"/>
                <c:pt idx="0">
                  <c:v>одиночество</c:v>
                </c:pt>
                <c:pt idx="1">
                  <c:v>вредные привычки</c:v>
                </c:pt>
                <c:pt idx="2">
                  <c:v>тревожные руминации</c:v>
                </c:pt>
                <c:pt idx="3">
                  <c:v>склонность к асоциальному поведению</c:v>
                </c:pt>
              </c:strCache>
            </c:strRef>
          </c:cat>
          <c:val>
            <c:numRef>
              <c:f>Лист1!$D$2:$D$5</c:f>
              <c:numCache>
                <c:formatCode>0.0</c:formatCode>
                <c:ptCount val="4"/>
                <c:pt idx="0">
                  <c:v>8</c:v>
                </c:pt>
                <c:pt idx="1">
                  <c:v>0</c:v>
                </c:pt>
                <c:pt idx="2">
                  <c:v>26</c:v>
                </c:pt>
                <c:pt idx="3">
                  <c:v>15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3410-9547-8009-8851A4696BB6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56664832"/>
        <c:axId val="56666368"/>
      </c:barChart>
      <c:catAx>
        <c:axId val="56664832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200"/>
            </a:pPr>
            <a:endParaRPr lang="ru-RU"/>
          </a:p>
        </c:txPr>
        <c:crossAx val="56666368"/>
        <c:crosses val="autoZero"/>
        <c:auto val="1"/>
        <c:lblAlgn val="ctr"/>
        <c:lblOffset val="100"/>
        <c:noMultiLvlLbl val="0"/>
      </c:catAx>
      <c:valAx>
        <c:axId val="56666368"/>
        <c:scaling>
          <c:orientation val="minMax"/>
        </c:scaling>
        <c:delete val="1"/>
        <c:axPos val="l"/>
        <c:majorGridlines/>
        <c:numFmt formatCode="0.0" sourceLinked="1"/>
        <c:majorTickMark val="out"/>
        <c:minorTickMark val="none"/>
        <c:tickLblPos val="nextTo"/>
        <c:crossAx val="56664832"/>
        <c:crosses val="autoZero"/>
        <c:crossBetween val="between"/>
      </c:valAx>
    </c:plotArea>
    <c:legend>
      <c:legendPos val="b"/>
      <c:overlay val="0"/>
      <c:txPr>
        <a:bodyPr/>
        <a:lstStyle/>
        <a:p>
          <a:pPr>
            <a:defRPr sz="1400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низкий уровень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/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Лист1!$A$2:$A$4</c:f>
              <c:strCache>
                <c:ptCount val="3"/>
                <c:pt idx="0">
                  <c:v>социально-психологическая поддержка</c:v>
                </c:pt>
                <c:pt idx="1">
                  <c:v>функциональная семья</c:v>
                </c:pt>
                <c:pt idx="2">
                  <c:v>удовлетворенность жизнью</c:v>
                </c:pt>
              </c:strCache>
            </c:strRef>
          </c:cat>
          <c:val>
            <c:numRef>
              <c:f>Лист1!$B$2:$B$4</c:f>
              <c:numCache>
                <c:formatCode>0.0</c:formatCode>
                <c:ptCount val="3"/>
                <c:pt idx="0">
                  <c:v>4</c:v>
                </c:pt>
                <c:pt idx="1">
                  <c:v>6</c:v>
                </c:pt>
                <c:pt idx="2">
                  <c:v>11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033-8B4D-83A7-EBF6947F7253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средний уровень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/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Лист1!$A$2:$A$4</c:f>
              <c:strCache>
                <c:ptCount val="3"/>
                <c:pt idx="0">
                  <c:v>социально-психологическая поддержка</c:v>
                </c:pt>
                <c:pt idx="1">
                  <c:v>функциональная семья</c:v>
                </c:pt>
                <c:pt idx="2">
                  <c:v>удовлетворенность жизнью</c:v>
                </c:pt>
              </c:strCache>
            </c:strRef>
          </c:cat>
          <c:val>
            <c:numRef>
              <c:f>Лист1!$C$2:$C$4</c:f>
              <c:numCache>
                <c:formatCode>0.0</c:formatCode>
                <c:ptCount val="3"/>
                <c:pt idx="0">
                  <c:v>73</c:v>
                </c:pt>
                <c:pt idx="1">
                  <c:v>73</c:v>
                </c:pt>
                <c:pt idx="2">
                  <c:v>60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C033-8B4D-83A7-EBF6947F7253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высокий уровень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/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Лист1!$A$2:$A$4</c:f>
              <c:strCache>
                <c:ptCount val="3"/>
                <c:pt idx="0">
                  <c:v>социально-психологическая поддержка</c:v>
                </c:pt>
                <c:pt idx="1">
                  <c:v>функциональная семья</c:v>
                </c:pt>
                <c:pt idx="2">
                  <c:v>удовлетворенность жизнью</c:v>
                </c:pt>
              </c:strCache>
            </c:strRef>
          </c:cat>
          <c:val>
            <c:numRef>
              <c:f>Лист1!$D$2:$D$4</c:f>
              <c:numCache>
                <c:formatCode>0.0</c:formatCode>
                <c:ptCount val="3"/>
                <c:pt idx="0">
                  <c:v>23</c:v>
                </c:pt>
                <c:pt idx="1">
                  <c:v>21</c:v>
                </c:pt>
                <c:pt idx="2">
                  <c:v>29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C033-8B4D-83A7-EBF6947F7253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49772416"/>
        <c:axId val="49773952"/>
      </c:barChart>
      <c:catAx>
        <c:axId val="49772416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200"/>
            </a:pPr>
            <a:endParaRPr lang="ru-RU"/>
          </a:p>
        </c:txPr>
        <c:crossAx val="49773952"/>
        <c:crosses val="autoZero"/>
        <c:auto val="1"/>
        <c:lblAlgn val="ctr"/>
        <c:lblOffset val="100"/>
        <c:noMultiLvlLbl val="0"/>
      </c:catAx>
      <c:valAx>
        <c:axId val="49773952"/>
        <c:scaling>
          <c:orientation val="minMax"/>
        </c:scaling>
        <c:delete val="1"/>
        <c:axPos val="l"/>
        <c:majorGridlines/>
        <c:numFmt formatCode="0.0" sourceLinked="1"/>
        <c:majorTickMark val="out"/>
        <c:minorTickMark val="none"/>
        <c:tickLblPos val="nextTo"/>
        <c:crossAx val="49772416"/>
        <c:crosses val="autoZero"/>
        <c:crossBetween val="between"/>
      </c:valAx>
    </c:plotArea>
    <c:legend>
      <c:legendPos val="b"/>
      <c:overlay val="0"/>
      <c:txPr>
        <a:bodyPr/>
        <a:lstStyle/>
        <a:p>
          <a:pPr>
            <a:defRPr sz="1400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низкий уровень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/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Лист1!$A$2:$A$4</c:f>
              <c:strCache>
                <c:ptCount val="3"/>
                <c:pt idx="0">
                  <c:v>стремление к успеху</c:v>
                </c:pt>
                <c:pt idx="1">
                  <c:v>саморегуляция</c:v>
                </c:pt>
                <c:pt idx="2">
                  <c:v>позитивный образ будущего</c:v>
                </c:pt>
              </c:strCache>
            </c:strRef>
          </c:cat>
          <c:val>
            <c:numRef>
              <c:f>Лист1!$B$2:$B$4</c:f>
              <c:numCache>
                <c:formatCode>0.0</c:formatCode>
                <c:ptCount val="3"/>
                <c:pt idx="0">
                  <c:v>25</c:v>
                </c:pt>
                <c:pt idx="1">
                  <c:v>3</c:v>
                </c:pt>
                <c:pt idx="2">
                  <c:v>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5F0-0A4D-9B76-BECA7D176699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средний уровень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/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Лист1!$A$2:$A$4</c:f>
              <c:strCache>
                <c:ptCount val="3"/>
                <c:pt idx="0">
                  <c:v>стремление к успеху</c:v>
                </c:pt>
                <c:pt idx="1">
                  <c:v>саморегуляция</c:v>
                </c:pt>
                <c:pt idx="2">
                  <c:v>позитивный образ будущего</c:v>
                </c:pt>
              </c:strCache>
            </c:strRef>
          </c:cat>
          <c:val>
            <c:numRef>
              <c:f>Лист1!$C$2:$C$4</c:f>
              <c:numCache>
                <c:formatCode>0.0</c:formatCode>
                <c:ptCount val="3"/>
                <c:pt idx="0">
                  <c:v>75</c:v>
                </c:pt>
                <c:pt idx="1">
                  <c:v>73</c:v>
                </c:pt>
                <c:pt idx="2">
                  <c:v>66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C5F0-0A4D-9B76-BECA7D176699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высокий уровень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/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Лист1!$A$2:$A$4</c:f>
              <c:strCache>
                <c:ptCount val="3"/>
                <c:pt idx="0">
                  <c:v>стремление к успеху</c:v>
                </c:pt>
                <c:pt idx="1">
                  <c:v>саморегуляция</c:v>
                </c:pt>
                <c:pt idx="2">
                  <c:v>позитивный образ будущего</c:v>
                </c:pt>
              </c:strCache>
            </c:strRef>
          </c:cat>
          <c:val>
            <c:numRef>
              <c:f>Лист1!$D$2:$D$4</c:f>
              <c:numCache>
                <c:formatCode>0.0</c:formatCode>
                <c:ptCount val="3"/>
                <c:pt idx="0">
                  <c:v>0</c:v>
                </c:pt>
                <c:pt idx="1">
                  <c:v>24</c:v>
                </c:pt>
                <c:pt idx="2">
                  <c:v>28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C5F0-0A4D-9B76-BECA7D176699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55307264"/>
        <c:axId val="55321344"/>
      </c:barChart>
      <c:catAx>
        <c:axId val="55307264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200"/>
            </a:pPr>
            <a:endParaRPr lang="ru-RU"/>
          </a:p>
        </c:txPr>
        <c:crossAx val="55321344"/>
        <c:crosses val="autoZero"/>
        <c:auto val="1"/>
        <c:lblAlgn val="ctr"/>
        <c:lblOffset val="100"/>
        <c:noMultiLvlLbl val="0"/>
      </c:catAx>
      <c:valAx>
        <c:axId val="55321344"/>
        <c:scaling>
          <c:orientation val="minMax"/>
        </c:scaling>
        <c:delete val="1"/>
        <c:axPos val="l"/>
        <c:majorGridlines/>
        <c:numFmt formatCode="0.0" sourceLinked="1"/>
        <c:majorTickMark val="out"/>
        <c:minorTickMark val="none"/>
        <c:tickLblPos val="nextTo"/>
        <c:crossAx val="55307264"/>
        <c:crosses val="autoZero"/>
        <c:crossBetween val="between"/>
      </c:valAx>
    </c:plotArea>
    <c:legend>
      <c:legendPos val="b"/>
      <c:overlay val="0"/>
      <c:txPr>
        <a:bodyPr/>
        <a:lstStyle/>
        <a:p>
          <a:pPr>
            <a:defRPr sz="1400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28.10.2019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28.10.2019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28.10.2019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28.10.2019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28.10.2019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28.10.2019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28.10.2019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jpeg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.jpeg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jp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5.jp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6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8.jpeg"/><Relationship Id="rId4" Type="http://schemas.openxmlformats.org/officeDocument/2006/relationships/image" Target="../media/image37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9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0.jp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2.jpg"/><Relationship Id="rId4" Type="http://schemas.openxmlformats.org/officeDocument/2006/relationships/image" Target="../media/image41.jp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3.jp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5.jpeg"/><Relationship Id="rId4" Type="http://schemas.openxmlformats.org/officeDocument/2006/relationships/image" Target="../media/image44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6.jp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8.jpg"/><Relationship Id="rId4" Type="http://schemas.openxmlformats.org/officeDocument/2006/relationships/image" Target="../media/image47.jp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1.jpeg"/><Relationship Id="rId5" Type="http://schemas.openxmlformats.org/officeDocument/2006/relationships/image" Target="../media/image50.jpeg"/><Relationship Id="rId4" Type="http://schemas.openxmlformats.org/officeDocument/2006/relationships/image" Target="../media/image49.jp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2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2.jp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3.jp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4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5.jp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1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3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4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6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9.pn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332656"/>
            <a:ext cx="7772400" cy="1008112"/>
          </a:xfrm>
        </p:spPr>
        <p:txBody>
          <a:bodyPr>
            <a:normAutofit fontScale="90000"/>
          </a:bodyPr>
          <a:lstStyle/>
          <a:p>
            <a:br>
              <a:rPr lang="ru-RU" b="1" dirty="0"/>
            </a:br>
            <a:br>
              <a:rPr lang="ru-RU" b="1" dirty="0"/>
            </a:br>
            <a:br>
              <a:rPr lang="ru-RU" b="1" dirty="0"/>
            </a:br>
            <a:br>
              <a:rPr lang="ru-RU" b="1" dirty="0"/>
            </a:br>
            <a:br>
              <a:rPr lang="ru-RU" b="1" dirty="0"/>
            </a:br>
            <a:br>
              <a:rPr lang="ru-RU" b="1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</a:br>
            <a:br>
              <a:rPr lang="ru-RU" sz="3100" dirty="0"/>
            </a:br>
            <a:endParaRPr lang="ru-RU" sz="31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1412776"/>
            <a:ext cx="9144000" cy="4226024"/>
          </a:xfrm>
        </p:spPr>
        <p:txBody>
          <a:bodyPr>
            <a:normAutofit/>
          </a:bodyPr>
          <a:lstStyle/>
          <a:p>
            <a:endParaRPr lang="ru-RU" sz="2800" b="1" dirty="0">
              <a:solidFill>
                <a:srgbClr val="00206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r>
              <a:rPr lang="ru-RU" sz="2800" b="1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«Организация индивидуальной работы с учащимися по профилактике риска суицидального поведения: </a:t>
            </a:r>
          </a:p>
          <a:p>
            <a:r>
              <a:rPr lang="ru-RU" sz="2800" b="1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компетенции педагогов и специалистов общеобразовательных организаций»</a:t>
            </a:r>
          </a:p>
          <a:p>
            <a:endParaRPr lang="ru-RU" sz="2800" b="1" dirty="0">
              <a:solidFill>
                <a:srgbClr val="00206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r>
              <a:rPr lang="ru-RU" sz="2800" b="1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16632"/>
            <a:ext cx="2128058" cy="1070679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/>
            <a:r>
              <a:rPr lang="ru-RU" sz="1200" b="1" dirty="0">
                <a:solidFill>
                  <a:srgbClr val="002060"/>
                </a:solidFill>
              </a:rPr>
              <a:t>«Организация индивидуальной работы с учащимися </a:t>
            </a:r>
            <a:br>
              <a:rPr lang="ru-RU" sz="1200" b="1" dirty="0">
                <a:solidFill>
                  <a:srgbClr val="002060"/>
                </a:solidFill>
              </a:rPr>
            </a:br>
            <a:r>
              <a:rPr lang="ru-RU" sz="1200" b="1" dirty="0">
                <a:solidFill>
                  <a:srgbClr val="002060"/>
                </a:solidFill>
              </a:rPr>
              <a:t>по профилактике риска суицидального поведения: </a:t>
            </a:r>
            <a:br>
              <a:rPr lang="ru-RU" sz="1200" b="1" dirty="0">
                <a:solidFill>
                  <a:srgbClr val="002060"/>
                </a:solidFill>
              </a:rPr>
            </a:br>
            <a:r>
              <a:rPr lang="ru-RU" sz="1200" b="1" dirty="0">
                <a:solidFill>
                  <a:srgbClr val="002060"/>
                </a:solidFill>
              </a:rPr>
              <a:t>компетенции педагогов и </a:t>
            </a:r>
            <a:br>
              <a:rPr lang="ru-RU" sz="1200" b="1" dirty="0">
                <a:solidFill>
                  <a:srgbClr val="002060"/>
                </a:solidFill>
              </a:rPr>
            </a:br>
            <a:r>
              <a:rPr lang="ru-RU" sz="1200" b="1" dirty="0">
                <a:solidFill>
                  <a:srgbClr val="002060"/>
                </a:solidFill>
              </a:rPr>
              <a:t>специалистов общеобразовательных организаций» </a:t>
            </a: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52274"/>
            <a:ext cx="2131346" cy="1068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75190" y="5661248"/>
            <a:ext cx="2859024" cy="786384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467544" y="3861047"/>
            <a:ext cx="424847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</a:pPr>
            <a:endParaRPr lang="ru-RU" sz="1200" b="1" dirty="0">
              <a:solidFill>
                <a:srgbClr val="002060"/>
              </a:solidFill>
              <a:latin typeface="+mj-lt"/>
              <a:ea typeface="+mj-ea"/>
              <a:cs typeface="+mj-cs"/>
            </a:endParaRPr>
          </a:p>
          <a:p>
            <a:pPr>
              <a:spcBef>
                <a:spcPct val="0"/>
              </a:spcBef>
            </a:pPr>
            <a:endParaRPr lang="ru-RU" sz="1200" b="1" dirty="0">
              <a:solidFill>
                <a:srgbClr val="002060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7" name="Объект 6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spcBef>
                <a:spcPts val="0"/>
              </a:spcBef>
              <a:buNone/>
            </a:pPr>
            <a:r>
              <a:rPr lang="ru-RU" sz="3600" b="1" dirty="0">
                <a:solidFill>
                  <a:srgbClr val="002060"/>
                </a:solidFill>
              </a:rPr>
              <a:t>Суицидальный риск - </a:t>
            </a:r>
          </a:p>
          <a:p>
            <a:pPr marL="0" indent="457200" algn="just">
              <a:spcBef>
                <a:spcPts val="0"/>
              </a:spcBef>
              <a:buNone/>
            </a:pPr>
            <a:r>
              <a:rPr lang="ru-RU" sz="2400" dirty="0">
                <a:solidFill>
                  <a:srgbClr val="002060"/>
                </a:solidFill>
              </a:rPr>
              <a:t>это комплексная характеристика психического состояния </a:t>
            </a:r>
            <a:r>
              <a:rPr lang="ru-RU" sz="2400" dirty="0" err="1">
                <a:solidFill>
                  <a:srgbClr val="002060"/>
                </a:solidFill>
              </a:rPr>
              <a:t>дезадаптированной</a:t>
            </a:r>
            <a:r>
              <a:rPr lang="ru-RU" sz="2400" dirty="0">
                <a:solidFill>
                  <a:srgbClr val="002060"/>
                </a:solidFill>
              </a:rPr>
              <a:t> личности, сформированного индивидуально неповторимым сочетанием особенностей личности и способами ее взаимодействия с социальной средой в экстремальных для нее жизненных ситуациях (как правило, в условиях конфликта в системе значимых отношений), сопровождающегося негативно окрашенными аффективными переживаниями и отражающего степень </a:t>
            </a:r>
            <a:r>
              <a:rPr lang="ru-RU" sz="2400" dirty="0" err="1">
                <a:solidFill>
                  <a:srgbClr val="002060"/>
                </a:solidFill>
              </a:rPr>
              <a:t>сформированности</a:t>
            </a:r>
            <a:r>
              <a:rPr lang="ru-RU" sz="2400" dirty="0">
                <a:solidFill>
                  <a:srgbClr val="002060"/>
                </a:solidFill>
              </a:rPr>
              <a:t> суицидальных намерений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100114674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/>
            <a:r>
              <a:rPr lang="ru-RU" sz="1200" b="1" dirty="0">
                <a:solidFill>
                  <a:srgbClr val="002060"/>
                </a:solidFill>
              </a:rPr>
              <a:t>«Организация индивидуальной работы с учащимися </a:t>
            </a:r>
            <a:br>
              <a:rPr lang="ru-RU" sz="1200" b="1" dirty="0">
                <a:solidFill>
                  <a:srgbClr val="002060"/>
                </a:solidFill>
              </a:rPr>
            </a:br>
            <a:r>
              <a:rPr lang="ru-RU" sz="1200" b="1" dirty="0">
                <a:solidFill>
                  <a:srgbClr val="002060"/>
                </a:solidFill>
              </a:rPr>
              <a:t>по профилактике риска суицидального поведения: </a:t>
            </a:r>
            <a:br>
              <a:rPr lang="ru-RU" sz="1200" b="1" dirty="0">
                <a:solidFill>
                  <a:srgbClr val="002060"/>
                </a:solidFill>
              </a:rPr>
            </a:br>
            <a:r>
              <a:rPr lang="ru-RU" sz="1200" b="1" dirty="0">
                <a:solidFill>
                  <a:srgbClr val="002060"/>
                </a:solidFill>
              </a:rPr>
              <a:t>компетенции педагогов и </a:t>
            </a:r>
            <a:br>
              <a:rPr lang="ru-RU" sz="1200" b="1" dirty="0">
                <a:solidFill>
                  <a:srgbClr val="002060"/>
                </a:solidFill>
              </a:rPr>
            </a:br>
            <a:r>
              <a:rPr lang="ru-RU" sz="1200" b="1" dirty="0">
                <a:solidFill>
                  <a:srgbClr val="002060"/>
                </a:solidFill>
              </a:rPr>
              <a:t>специалистов общеобразовательных организаций» </a:t>
            </a: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52274"/>
            <a:ext cx="2131346" cy="1068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75190" y="5661248"/>
            <a:ext cx="2859024" cy="786384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467544" y="3861047"/>
            <a:ext cx="424847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</a:pPr>
            <a:endParaRPr lang="ru-RU" sz="1200" b="1" dirty="0">
              <a:solidFill>
                <a:srgbClr val="002060"/>
              </a:solidFill>
              <a:latin typeface="+mj-lt"/>
              <a:ea typeface="+mj-ea"/>
              <a:cs typeface="+mj-cs"/>
            </a:endParaRPr>
          </a:p>
          <a:p>
            <a:pPr>
              <a:spcBef>
                <a:spcPct val="0"/>
              </a:spcBef>
            </a:pPr>
            <a:endParaRPr lang="ru-RU" sz="1200" b="1" dirty="0">
              <a:solidFill>
                <a:srgbClr val="002060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7" name="Объект 6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spcBef>
                <a:spcPts val="0"/>
              </a:spcBef>
              <a:buNone/>
            </a:pPr>
            <a:r>
              <a:rPr lang="ru-RU" sz="3600" b="1" dirty="0">
                <a:solidFill>
                  <a:srgbClr val="002060"/>
                </a:solidFill>
              </a:rPr>
              <a:t>Суицидальный риск - </a:t>
            </a:r>
          </a:p>
          <a:p>
            <a:pPr marL="0" indent="457200" algn="just">
              <a:spcBef>
                <a:spcPts val="0"/>
              </a:spcBef>
              <a:buNone/>
            </a:pPr>
            <a:r>
              <a:rPr lang="ru-RU" sz="2400" dirty="0">
                <a:solidFill>
                  <a:srgbClr val="002060"/>
                </a:solidFill>
              </a:rPr>
              <a:t>это комплексная характеристика психического состояния </a:t>
            </a:r>
            <a:r>
              <a:rPr lang="ru-RU" sz="2400" dirty="0" err="1">
                <a:solidFill>
                  <a:srgbClr val="002060"/>
                </a:solidFill>
              </a:rPr>
              <a:t>дезадаптированной</a:t>
            </a:r>
            <a:r>
              <a:rPr lang="ru-RU" sz="2400" dirty="0">
                <a:solidFill>
                  <a:srgbClr val="002060"/>
                </a:solidFill>
              </a:rPr>
              <a:t> личности, сформированного индивидуально неповторимым сочетанием особенностей личности и способами ее взаимодействия с социальной средой в экстремальных для нее жизненных ситуациях (как правило, в условиях конфликта в системе значимых отношений), сопровождающегося негативно окрашенными аффективными переживаниями и отражающего степень </a:t>
            </a:r>
            <a:r>
              <a:rPr lang="ru-RU" sz="2400" dirty="0" err="1">
                <a:solidFill>
                  <a:srgbClr val="002060"/>
                </a:solidFill>
              </a:rPr>
              <a:t>сформированности</a:t>
            </a:r>
            <a:r>
              <a:rPr lang="ru-RU" sz="2400" dirty="0">
                <a:solidFill>
                  <a:srgbClr val="002060"/>
                </a:solidFill>
              </a:rPr>
              <a:t> суицидальных намерений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282071108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/>
            <a:r>
              <a:rPr lang="ru-RU" sz="1200" b="1" dirty="0">
                <a:solidFill>
                  <a:srgbClr val="002060"/>
                </a:solidFill>
              </a:rPr>
              <a:t>«Организация индивидуальной работы с учащимися </a:t>
            </a:r>
            <a:br>
              <a:rPr lang="ru-RU" sz="1200" b="1" dirty="0">
                <a:solidFill>
                  <a:srgbClr val="002060"/>
                </a:solidFill>
              </a:rPr>
            </a:br>
            <a:r>
              <a:rPr lang="ru-RU" sz="1200" b="1" dirty="0">
                <a:solidFill>
                  <a:srgbClr val="002060"/>
                </a:solidFill>
              </a:rPr>
              <a:t>по профилактике риска суицидального поведения: </a:t>
            </a:r>
            <a:br>
              <a:rPr lang="ru-RU" sz="1200" b="1" dirty="0">
                <a:solidFill>
                  <a:srgbClr val="002060"/>
                </a:solidFill>
              </a:rPr>
            </a:br>
            <a:r>
              <a:rPr lang="ru-RU" sz="1200" b="1" dirty="0">
                <a:solidFill>
                  <a:srgbClr val="002060"/>
                </a:solidFill>
              </a:rPr>
              <a:t>компетенции педагогов и </a:t>
            </a:r>
            <a:br>
              <a:rPr lang="ru-RU" sz="1200" b="1" dirty="0">
                <a:solidFill>
                  <a:srgbClr val="002060"/>
                </a:solidFill>
              </a:rPr>
            </a:br>
            <a:r>
              <a:rPr lang="ru-RU" sz="1200" b="1" dirty="0">
                <a:solidFill>
                  <a:srgbClr val="002060"/>
                </a:solidFill>
              </a:rPr>
              <a:t>специалистов общеобразовательных организаций» </a:t>
            </a: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52274"/>
            <a:ext cx="2131346" cy="1068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75190" y="5661248"/>
            <a:ext cx="2859024" cy="786384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467544" y="3861047"/>
            <a:ext cx="424847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</a:pPr>
            <a:endParaRPr lang="ru-RU" sz="1200" b="1" dirty="0">
              <a:solidFill>
                <a:srgbClr val="002060"/>
              </a:solidFill>
              <a:latin typeface="+mj-lt"/>
              <a:ea typeface="+mj-ea"/>
              <a:cs typeface="+mj-cs"/>
            </a:endParaRPr>
          </a:p>
          <a:p>
            <a:pPr>
              <a:spcBef>
                <a:spcPct val="0"/>
              </a:spcBef>
            </a:pPr>
            <a:endParaRPr lang="ru-RU" sz="1200" b="1" dirty="0">
              <a:solidFill>
                <a:srgbClr val="002060"/>
              </a:solidFill>
              <a:latin typeface="+mj-lt"/>
              <a:ea typeface="+mj-ea"/>
              <a:cs typeface="+mj-cs"/>
            </a:endParaRPr>
          </a:p>
        </p:txBody>
      </p:sp>
      <p:pic>
        <p:nvPicPr>
          <p:cNvPr id="3" name="Объект 2"/>
          <p:cNvPicPr>
            <a:picLocks noGrp="1" noChangeAspect="1"/>
          </p:cNvPicPr>
          <p:nvPr>
            <p:ph idx="1"/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070" t="6041" r="11805"/>
          <a:stretch/>
        </p:blipFill>
        <p:spPr>
          <a:xfrm>
            <a:off x="179512" y="1529128"/>
            <a:ext cx="3100558" cy="4663837"/>
          </a:xfr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928" y="1484784"/>
            <a:ext cx="3505690" cy="495369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3536985" y="2132856"/>
            <a:ext cx="547260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b="1" dirty="0">
                <a:solidFill>
                  <a:srgbClr val="002060"/>
                </a:solidFill>
              </a:rPr>
              <a:t>http://psychlib.ru/resource.php/pdf/documents/Mrp-2017/Mrp-58.pdf#page=2</a:t>
            </a:r>
            <a:endParaRPr lang="ru-RU" sz="1200" b="1" dirty="0">
              <a:solidFill>
                <a:srgbClr val="002060"/>
              </a:solidFill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7944" y="2564904"/>
            <a:ext cx="4410691" cy="27340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472757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/>
            <a:r>
              <a:rPr lang="ru-RU" sz="1200" b="1" dirty="0">
                <a:solidFill>
                  <a:srgbClr val="002060"/>
                </a:solidFill>
              </a:rPr>
              <a:t>«Организация индивидуальной работы с учащимися </a:t>
            </a:r>
            <a:br>
              <a:rPr lang="ru-RU" sz="1200" b="1" dirty="0">
                <a:solidFill>
                  <a:srgbClr val="002060"/>
                </a:solidFill>
              </a:rPr>
            </a:br>
            <a:r>
              <a:rPr lang="ru-RU" sz="1200" b="1" dirty="0">
                <a:solidFill>
                  <a:srgbClr val="002060"/>
                </a:solidFill>
              </a:rPr>
              <a:t>по профилактике риска суицидального поведения: </a:t>
            </a:r>
            <a:br>
              <a:rPr lang="ru-RU" sz="1200" b="1" dirty="0">
                <a:solidFill>
                  <a:srgbClr val="002060"/>
                </a:solidFill>
              </a:rPr>
            </a:br>
            <a:r>
              <a:rPr lang="ru-RU" sz="1200" b="1" dirty="0">
                <a:solidFill>
                  <a:srgbClr val="002060"/>
                </a:solidFill>
              </a:rPr>
              <a:t>компетенции педагогов и </a:t>
            </a:r>
            <a:br>
              <a:rPr lang="ru-RU" sz="1200" b="1" dirty="0">
                <a:solidFill>
                  <a:srgbClr val="002060"/>
                </a:solidFill>
              </a:rPr>
            </a:br>
            <a:r>
              <a:rPr lang="ru-RU" sz="1200" b="1" dirty="0">
                <a:solidFill>
                  <a:srgbClr val="002060"/>
                </a:solidFill>
              </a:rPr>
              <a:t>специалистов общеобразовательных организаций» </a:t>
            </a: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52274"/>
            <a:ext cx="2131346" cy="1068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75190" y="5661248"/>
            <a:ext cx="2859024" cy="786384"/>
          </a:xfrm>
          <a:prstGeom prst="rect">
            <a:avLst/>
          </a:prstGeom>
        </p:spPr>
      </p:pic>
      <p:pic>
        <p:nvPicPr>
          <p:cNvPr id="11" name="Объект 10"/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1335067"/>
            <a:ext cx="8229600" cy="2248967"/>
          </a:xfrm>
        </p:spPr>
      </p:pic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668" b="2200"/>
          <a:stretch/>
        </p:blipFill>
        <p:spPr>
          <a:xfrm>
            <a:off x="21584" y="3758268"/>
            <a:ext cx="4904155" cy="2689364"/>
          </a:xfrm>
          <a:prstGeom prst="rect">
            <a:avLst/>
          </a:prstGeom>
        </p:spPr>
      </p:pic>
      <p:sp>
        <p:nvSpPr>
          <p:cNvPr id="13" name="Прямоугольник 12"/>
          <p:cNvSpPr/>
          <p:nvPr/>
        </p:nvSpPr>
        <p:spPr>
          <a:xfrm>
            <a:off x="4676786" y="4207877"/>
            <a:ext cx="4470797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100" b="1" dirty="0">
                <a:solidFill>
                  <a:srgbClr val="002060"/>
                </a:solidFill>
              </a:rPr>
              <a:t>https://www.youtube.com/watch?time_continue=215&amp;v=pwsMIZcrHDk</a:t>
            </a:r>
            <a:endParaRPr lang="ru-RU" sz="11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017741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/>
            <a:r>
              <a:rPr lang="ru-RU" sz="1200" b="1" dirty="0">
                <a:solidFill>
                  <a:srgbClr val="002060"/>
                </a:solidFill>
              </a:rPr>
              <a:t>«Организация индивидуальной работы с учащимися </a:t>
            </a:r>
            <a:br>
              <a:rPr lang="ru-RU" sz="1200" b="1" dirty="0">
                <a:solidFill>
                  <a:srgbClr val="002060"/>
                </a:solidFill>
              </a:rPr>
            </a:br>
            <a:r>
              <a:rPr lang="ru-RU" sz="1200" b="1" dirty="0">
                <a:solidFill>
                  <a:srgbClr val="002060"/>
                </a:solidFill>
              </a:rPr>
              <a:t>по профилактике риска суицидального поведения: </a:t>
            </a:r>
            <a:br>
              <a:rPr lang="ru-RU" sz="1200" b="1" dirty="0">
                <a:solidFill>
                  <a:srgbClr val="002060"/>
                </a:solidFill>
              </a:rPr>
            </a:br>
            <a:r>
              <a:rPr lang="ru-RU" sz="1200" b="1" dirty="0">
                <a:solidFill>
                  <a:srgbClr val="002060"/>
                </a:solidFill>
              </a:rPr>
              <a:t>компетенции педагогов и </a:t>
            </a:r>
            <a:br>
              <a:rPr lang="ru-RU" sz="1200" b="1" dirty="0">
                <a:solidFill>
                  <a:srgbClr val="002060"/>
                </a:solidFill>
              </a:rPr>
            </a:br>
            <a:r>
              <a:rPr lang="ru-RU" sz="1200" b="1" dirty="0">
                <a:solidFill>
                  <a:srgbClr val="002060"/>
                </a:solidFill>
              </a:rPr>
              <a:t>специалистов общеобразовательных организаций» </a:t>
            </a: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52274"/>
            <a:ext cx="2131346" cy="1068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Объект 10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7409"/>
          <a:stretch/>
        </p:blipFill>
        <p:spPr>
          <a:xfrm>
            <a:off x="504614" y="1320386"/>
            <a:ext cx="8229600" cy="1632539"/>
          </a:xfr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39"/>
          <a:stretch/>
        </p:blipFill>
        <p:spPr>
          <a:xfrm>
            <a:off x="827584" y="2348880"/>
            <a:ext cx="6787510" cy="2705815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774324" y="5103261"/>
            <a:ext cx="826217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b="1" dirty="0">
                <a:solidFill>
                  <a:srgbClr val="002060"/>
                </a:solidFill>
              </a:rPr>
              <a:t>http://spastv.ru/shows/novyj-den/sberech-russkij-narod-kak-ostanovit-tragediju-ne-bud-durakom-luchshee-v-internete/</a:t>
            </a:r>
            <a:endParaRPr lang="ru-RU" sz="1200" b="1" dirty="0">
              <a:solidFill>
                <a:srgbClr val="002060"/>
              </a:solidFill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5589240"/>
            <a:ext cx="2859087" cy="785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3165176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/>
            <a:r>
              <a:rPr lang="ru-RU" sz="1200" b="1" dirty="0">
                <a:solidFill>
                  <a:srgbClr val="002060"/>
                </a:solidFill>
              </a:rPr>
              <a:t>«Организация индивидуальной работы с учащимися </a:t>
            </a:r>
            <a:br>
              <a:rPr lang="ru-RU" sz="1200" b="1" dirty="0">
                <a:solidFill>
                  <a:srgbClr val="002060"/>
                </a:solidFill>
              </a:rPr>
            </a:br>
            <a:r>
              <a:rPr lang="ru-RU" sz="1200" b="1" dirty="0">
                <a:solidFill>
                  <a:srgbClr val="002060"/>
                </a:solidFill>
              </a:rPr>
              <a:t>по профилактике риска суицидального поведения: </a:t>
            </a:r>
            <a:br>
              <a:rPr lang="ru-RU" sz="1200" b="1" dirty="0">
                <a:solidFill>
                  <a:srgbClr val="002060"/>
                </a:solidFill>
              </a:rPr>
            </a:br>
            <a:r>
              <a:rPr lang="ru-RU" sz="1200" b="1" dirty="0">
                <a:solidFill>
                  <a:srgbClr val="002060"/>
                </a:solidFill>
              </a:rPr>
              <a:t>компетенции педагогов и </a:t>
            </a:r>
            <a:br>
              <a:rPr lang="ru-RU" sz="1200" b="1" dirty="0">
                <a:solidFill>
                  <a:srgbClr val="002060"/>
                </a:solidFill>
              </a:rPr>
            </a:br>
            <a:r>
              <a:rPr lang="ru-RU" sz="1200" b="1" dirty="0">
                <a:solidFill>
                  <a:srgbClr val="002060"/>
                </a:solidFill>
              </a:rPr>
              <a:t>специалистов общеобразовательных организаций» </a:t>
            </a: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52274"/>
            <a:ext cx="2131346" cy="1068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75190" y="5661248"/>
            <a:ext cx="2859024" cy="786384"/>
          </a:xfrm>
          <a:prstGeom prst="rect">
            <a:avLst/>
          </a:prstGeom>
        </p:spPr>
      </p:pic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58"/>
          <a:stretch/>
        </p:blipFill>
        <p:spPr>
          <a:xfrm>
            <a:off x="0" y="2708920"/>
            <a:ext cx="9125102" cy="2016513"/>
          </a:xfrm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5618"/>
          <a:stretch/>
        </p:blipFill>
        <p:spPr bwMode="auto">
          <a:xfrm>
            <a:off x="504614" y="1484784"/>
            <a:ext cx="8229600" cy="9983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0001675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/>
            <a:r>
              <a:rPr lang="ru-RU" sz="1200" b="1" dirty="0">
                <a:solidFill>
                  <a:srgbClr val="002060"/>
                </a:solidFill>
              </a:rPr>
              <a:t>«Организация индивидуальной работы с учащимися </a:t>
            </a:r>
            <a:br>
              <a:rPr lang="ru-RU" sz="1200" b="1" dirty="0">
                <a:solidFill>
                  <a:srgbClr val="002060"/>
                </a:solidFill>
              </a:rPr>
            </a:br>
            <a:r>
              <a:rPr lang="ru-RU" sz="1200" b="1" dirty="0">
                <a:solidFill>
                  <a:srgbClr val="002060"/>
                </a:solidFill>
              </a:rPr>
              <a:t>по профилактике риска суицидального поведения: </a:t>
            </a:r>
            <a:br>
              <a:rPr lang="ru-RU" sz="1200" b="1" dirty="0">
                <a:solidFill>
                  <a:srgbClr val="002060"/>
                </a:solidFill>
              </a:rPr>
            </a:br>
            <a:r>
              <a:rPr lang="ru-RU" sz="1200" b="1" dirty="0">
                <a:solidFill>
                  <a:srgbClr val="002060"/>
                </a:solidFill>
              </a:rPr>
              <a:t>компетенции педагогов и </a:t>
            </a:r>
            <a:br>
              <a:rPr lang="ru-RU" sz="1200" b="1" dirty="0">
                <a:solidFill>
                  <a:srgbClr val="002060"/>
                </a:solidFill>
              </a:rPr>
            </a:br>
            <a:r>
              <a:rPr lang="ru-RU" sz="1200" b="1" dirty="0">
                <a:solidFill>
                  <a:srgbClr val="002060"/>
                </a:solidFill>
              </a:rPr>
              <a:t>специалистов общеобразовательных организаций» </a:t>
            </a: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52274"/>
            <a:ext cx="2131346" cy="1068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75190" y="5661248"/>
            <a:ext cx="2859024" cy="786384"/>
          </a:xfrm>
          <a:prstGeom prst="rect">
            <a:avLst/>
          </a:prstGeom>
        </p:spPr>
      </p:pic>
      <p:pic>
        <p:nvPicPr>
          <p:cNvPr id="11" name="Объект 10"/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479" y="1988840"/>
            <a:ext cx="8229600" cy="3299117"/>
          </a:xfrm>
        </p:spPr>
      </p:pic>
    </p:spTree>
    <p:extLst>
      <p:ext uri="{BB962C8B-B14F-4D97-AF65-F5344CB8AC3E}">
        <p14:creationId xmlns:p14="http://schemas.microsoft.com/office/powerpoint/2010/main" val="52549093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814" y="0"/>
            <a:ext cx="3893075" cy="6858000"/>
          </a:xfr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03584" y="0"/>
            <a:ext cx="4052454" cy="6858000"/>
          </a:xfrm>
          <a:prstGeom prst="rect">
            <a:avLst/>
          </a:prstGeom>
        </p:spPr>
      </p:pic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3298381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/>
            <a:r>
              <a:rPr lang="ru-RU" sz="1200" b="1" dirty="0">
                <a:solidFill>
                  <a:srgbClr val="002060"/>
                </a:solidFill>
              </a:rPr>
              <a:t>«Организация индивидуальной работы с учащимися </a:t>
            </a:r>
            <a:br>
              <a:rPr lang="ru-RU" sz="1200" b="1" dirty="0">
                <a:solidFill>
                  <a:srgbClr val="002060"/>
                </a:solidFill>
              </a:rPr>
            </a:br>
            <a:r>
              <a:rPr lang="ru-RU" sz="1200" b="1" dirty="0">
                <a:solidFill>
                  <a:srgbClr val="002060"/>
                </a:solidFill>
              </a:rPr>
              <a:t>по профилактике риска суицидального поведения: </a:t>
            </a:r>
            <a:br>
              <a:rPr lang="ru-RU" sz="1200" b="1" dirty="0">
                <a:solidFill>
                  <a:srgbClr val="002060"/>
                </a:solidFill>
              </a:rPr>
            </a:br>
            <a:r>
              <a:rPr lang="ru-RU" sz="1200" b="1" dirty="0">
                <a:solidFill>
                  <a:srgbClr val="002060"/>
                </a:solidFill>
              </a:rPr>
              <a:t>компетенции педагогов и </a:t>
            </a:r>
            <a:br>
              <a:rPr lang="ru-RU" sz="1200" b="1" dirty="0">
                <a:solidFill>
                  <a:srgbClr val="002060"/>
                </a:solidFill>
              </a:rPr>
            </a:br>
            <a:r>
              <a:rPr lang="ru-RU" sz="1200" b="1" dirty="0">
                <a:solidFill>
                  <a:srgbClr val="002060"/>
                </a:solidFill>
              </a:rPr>
              <a:t>специалистов общеобразовательных организаций» </a:t>
            </a: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52274"/>
            <a:ext cx="2131346" cy="1068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4976" y="6071616"/>
            <a:ext cx="2859024" cy="786384"/>
          </a:xfrm>
          <a:prstGeom prst="rect">
            <a:avLst/>
          </a:prstGeom>
        </p:spPr>
      </p:pic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42" r="2807"/>
          <a:stretch/>
        </p:blipFill>
        <p:spPr>
          <a:xfrm>
            <a:off x="-26407" y="1296674"/>
            <a:ext cx="9170407" cy="4868630"/>
          </a:xfrm>
        </p:spPr>
      </p:pic>
    </p:spTree>
    <p:extLst>
      <p:ext uri="{BB962C8B-B14F-4D97-AF65-F5344CB8AC3E}">
        <p14:creationId xmlns:p14="http://schemas.microsoft.com/office/powerpoint/2010/main" val="107965913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-23804"/>
            <a:ext cx="8229600" cy="1143000"/>
          </a:xfrm>
        </p:spPr>
        <p:txBody>
          <a:bodyPr>
            <a:normAutofit/>
          </a:bodyPr>
          <a:lstStyle/>
          <a:p>
            <a:pPr algn="r"/>
            <a:r>
              <a:rPr lang="ru-RU" sz="1200" b="1" dirty="0">
                <a:solidFill>
                  <a:srgbClr val="002060"/>
                </a:solidFill>
              </a:rPr>
              <a:t>«Организация индивидуальной работы с учащимися </a:t>
            </a:r>
            <a:br>
              <a:rPr lang="ru-RU" sz="1200" b="1" dirty="0">
                <a:solidFill>
                  <a:srgbClr val="002060"/>
                </a:solidFill>
              </a:rPr>
            </a:br>
            <a:r>
              <a:rPr lang="ru-RU" sz="1200" b="1" dirty="0">
                <a:solidFill>
                  <a:srgbClr val="002060"/>
                </a:solidFill>
              </a:rPr>
              <a:t>по профилактике риска суицидального поведения: </a:t>
            </a:r>
            <a:br>
              <a:rPr lang="ru-RU" sz="1200" b="1" dirty="0">
                <a:solidFill>
                  <a:srgbClr val="002060"/>
                </a:solidFill>
              </a:rPr>
            </a:br>
            <a:r>
              <a:rPr lang="ru-RU" sz="1200" b="1" dirty="0">
                <a:solidFill>
                  <a:srgbClr val="002060"/>
                </a:solidFill>
              </a:rPr>
              <a:t>компетенции педагогов и </a:t>
            </a:r>
            <a:br>
              <a:rPr lang="ru-RU" sz="1200" b="1" dirty="0">
                <a:solidFill>
                  <a:srgbClr val="002060"/>
                </a:solidFill>
              </a:rPr>
            </a:br>
            <a:r>
              <a:rPr lang="ru-RU" sz="1200" b="1" dirty="0">
                <a:solidFill>
                  <a:srgbClr val="002060"/>
                </a:solidFill>
              </a:rPr>
              <a:t>специалистов общеобразовательных организаций» </a:t>
            </a: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2463" y="-23804"/>
            <a:ext cx="2131346" cy="1068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07" t="3089" r="4091" b="-13"/>
          <a:stretch/>
        </p:blipFill>
        <p:spPr>
          <a:xfrm>
            <a:off x="0" y="980728"/>
            <a:ext cx="8229600" cy="5704588"/>
          </a:xfrm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0272" y="6248148"/>
            <a:ext cx="2123728" cy="5837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9155464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/>
            <a:r>
              <a:rPr lang="ru-RU" sz="1200" b="1" dirty="0">
                <a:solidFill>
                  <a:srgbClr val="002060"/>
                </a:solidFill>
              </a:rPr>
              <a:t>«Организация индивидуальной работы с учащимися </a:t>
            </a:r>
            <a:br>
              <a:rPr lang="ru-RU" sz="1200" b="1" dirty="0">
                <a:solidFill>
                  <a:srgbClr val="002060"/>
                </a:solidFill>
              </a:rPr>
            </a:br>
            <a:r>
              <a:rPr lang="ru-RU" sz="1200" b="1" dirty="0">
                <a:solidFill>
                  <a:srgbClr val="002060"/>
                </a:solidFill>
              </a:rPr>
              <a:t>по профилактике риска суицидального поведения: </a:t>
            </a:r>
            <a:br>
              <a:rPr lang="ru-RU" sz="1200" b="1" dirty="0">
                <a:solidFill>
                  <a:srgbClr val="002060"/>
                </a:solidFill>
              </a:rPr>
            </a:br>
            <a:r>
              <a:rPr lang="ru-RU" sz="1200" b="1" dirty="0">
                <a:solidFill>
                  <a:srgbClr val="002060"/>
                </a:solidFill>
              </a:rPr>
              <a:t>компетенции педагогов и </a:t>
            </a:r>
            <a:br>
              <a:rPr lang="ru-RU" sz="1200" b="1" dirty="0">
                <a:solidFill>
                  <a:srgbClr val="002060"/>
                </a:solidFill>
              </a:rPr>
            </a:br>
            <a:r>
              <a:rPr lang="ru-RU" sz="1200" b="1" dirty="0">
                <a:solidFill>
                  <a:srgbClr val="002060"/>
                </a:solidFill>
              </a:rPr>
              <a:t>специалистов общеобразовательных организаций» 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412776"/>
            <a:ext cx="5718048" cy="1572768"/>
          </a:xfrm>
          <a:prstGeom prst="rect">
            <a:avLst/>
          </a:prstGeom>
        </p:spPr>
      </p:pic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2080" y="3429000"/>
            <a:ext cx="3667125" cy="2619375"/>
          </a:xfrm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52274"/>
            <a:ext cx="2131346" cy="1068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3342959"/>
            <a:ext cx="4389120" cy="2265426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/>
            <a:r>
              <a:rPr lang="ru-RU" sz="1200" b="1" dirty="0">
                <a:solidFill>
                  <a:srgbClr val="002060"/>
                </a:solidFill>
              </a:rPr>
              <a:t>«Организация индивидуальной работы с учащимися </a:t>
            </a:r>
            <a:br>
              <a:rPr lang="ru-RU" sz="1200" b="1" dirty="0">
                <a:solidFill>
                  <a:srgbClr val="002060"/>
                </a:solidFill>
              </a:rPr>
            </a:br>
            <a:r>
              <a:rPr lang="ru-RU" sz="1200" b="1" dirty="0">
                <a:solidFill>
                  <a:srgbClr val="002060"/>
                </a:solidFill>
              </a:rPr>
              <a:t>по профилактике риска суицидального поведения: </a:t>
            </a:r>
            <a:br>
              <a:rPr lang="ru-RU" sz="1200" b="1" dirty="0">
                <a:solidFill>
                  <a:srgbClr val="002060"/>
                </a:solidFill>
              </a:rPr>
            </a:br>
            <a:r>
              <a:rPr lang="ru-RU" sz="1200" b="1" dirty="0">
                <a:solidFill>
                  <a:srgbClr val="002060"/>
                </a:solidFill>
              </a:rPr>
              <a:t>компетенции педагогов и </a:t>
            </a:r>
            <a:br>
              <a:rPr lang="ru-RU" sz="1200" b="1" dirty="0">
                <a:solidFill>
                  <a:srgbClr val="002060"/>
                </a:solidFill>
              </a:rPr>
            </a:br>
            <a:r>
              <a:rPr lang="ru-RU" sz="1200" b="1" dirty="0">
                <a:solidFill>
                  <a:srgbClr val="002060"/>
                </a:solidFill>
              </a:rPr>
              <a:t>специалистов общеобразовательных организаций» </a:t>
            </a: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52274"/>
            <a:ext cx="2131346" cy="1068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Объект 4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800"/>
          <a:stretch/>
        </p:blipFill>
        <p:spPr>
          <a:xfrm>
            <a:off x="0" y="1332947"/>
            <a:ext cx="6938979" cy="4544325"/>
          </a:xfrm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5805264"/>
            <a:ext cx="2859087" cy="785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9950112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/>
            <a:r>
              <a:rPr lang="ru-RU" sz="1200" b="1" dirty="0">
                <a:solidFill>
                  <a:srgbClr val="002060"/>
                </a:solidFill>
              </a:rPr>
              <a:t>«Организация индивидуальной работы с учащимися </a:t>
            </a:r>
            <a:br>
              <a:rPr lang="ru-RU" sz="1200" b="1" dirty="0">
                <a:solidFill>
                  <a:srgbClr val="002060"/>
                </a:solidFill>
              </a:rPr>
            </a:br>
            <a:r>
              <a:rPr lang="ru-RU" sz="1200" b="1" dirty="0">
                <a:solidFill>
                  <a:srgbClr val="002060"/>
                </a:solidFill>
              </a:rPr>
              <a:t>по профилактике риска суицидального поведения: </a:t>
            </a:r>
            <a:br>
              <a:rPr lang="ru-RU" sz="1200" b="1" dirty="0">
                <a:solidFill>
                  <a:srgbClr val="002060"/>
                </a:solidFill>
              </a:rPr>
            </a:br>
            <a:r>
              <a:rPr lang="ru-RU" sz="1200" b="1" dirty="0">
                <a:solidFill>
                  <a:srgbClr val="002060"/>
                </a:solidFill>
              </a:rPr>
              <a:t>компетенции педагогов и </a:t>
            </a:r>
            <a:br>
              <a:rPr lang="ru-RU" sz="1200" b="1" dirty="0">
                <a:solidFill>
                  <a:srgbClr val="002060"/>
                </a:solidFill>
              </a:rPr>
            </a:br>
            <a:r>
              <a:rPr lang="ru-RU" sz="1200" b="1" dirty="0">
                <a:solidFill>
                  <a:srgbClr val="002060"/>
                </a:solidFill>
              </a:rPr>
              <a:t>специалистов общеобразовательных организаций» </a:t>
            </a: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52274"/>
            <a:ext cx="2131346" cy="1068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Объект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3" y="1350471"/>
            <a:ext cx="6984706" cy="4812702"/>
          </a:xfrm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29195" y="5805264"/>
            <a:ext cx="2859087" cy="785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3123638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/>
            <a:r>
              <a:rPr lang="ru-RU" sz="1200" b="1" dirty="0">
                <a:solidFill>
                  <a:srgbClr val="002060"/>
                </a:solidFill>
              </a:rPr>
              <a:t>«Организация индивидуальной работы с учащимися </a:t>
            </a:r>
            <a:br>
              <a:rPr lang="ru-RU" sz="1200" b="1" dirty="0">
                <a:solidFill>
                  <a:srgbClr val="002060"/>
                </a:solidFill>
              </a:rPr>
            </a:br>
            <a:r>
              <a:rPr lang="ru-RU" sz="1200" b="1" dirty="0">
                <a:solidFill>
                  <a:srgbClr val="002060"/>
                </a:solidFill>
              </a:rPr>
              <a:t>по профилактике риска суицидального поведения: </a:t>
            </a:r>
            <a:br>
              <a:rPr lang="ru-RU" sz="1200" b="1" dirty="0">
                <a:solidFill>
                  <a:srgbClr val="002060"/>
                </a:solidFill>
              </a:rPr>
            </a:br>
            <a:r>
              <a:rPr lang="ru-RU" sz="1200" b="1" dirty="0">
                <a:solidFill>
                  <a:srgbClr val="002060"/>
                </a:solidFill>
              </a:rPr>
              <a:t>компетенции педагогов и </a:t>
            </a:r>
            <a:br>
              <a:rPr lang="ru-RU" sz="1200" b="1" dirty="0">
                <a:solidFill>
                  <a:srgbClr val="002060"/>
                </a:solidFill>
              </a:rPr>
            </a:br>
            <a:r>
              <a:rPr lang="ru-RU" sz="1200" b="1" dirty="0">
                <a:solidFill>
                  <a:srgbClr val="002060"/>
                </a:solidFill>
              </a:rPr>
              <a:t>специалистов общеобразовательных организаций» </a:t>
            </a: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52274"/>
            <a:ext cx="2131346" cy="1068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Объект 5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320386"/>
            <a:ext cx="6853242" cy="4829849"/>
          </a:xfrm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36" y="5877272"/>
            <a:ext cx="2859087" cy="785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001207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/>
            <a:r>
              <a:rPr lang="ru-RU" sz="1200" b="1" dirty="0">
                <a:solidFill>
                  <a:srgbClr val="002060"/>
                </a:solidFill>
              </a:rPr>
              <a:t>«Организация индивидуальной работы с учащимися </a:t>
            </a:r>
            <a:br>
              <a:rPr lang="ru-RU" sz="1200" b="1" dirty="0">
                <a:solidFill>
                  <a:srgbClr val="002060"/>
                </a:solidFill>
              </a:rPr>
            </a:br>
            <a:r>
              <a:rPr lang="ru-RU" sz="1200" b="1" dirty="0">
                <a:solidFill>
                  <a:srgbClr val="002060"/>
                </a:solidFill>
              </a:rPr>
              <a:t>по профилактике риска суицидального поведения: </a:t>
            </a:r>
            <a:br>
              <a:rPr lang="ru-RU" sz="1200" b="1" dirty="0">
                <a:solidFill>
                  <a:srgbClr val="002060"/>
                </a:solidFill>
              </a:rPr>
            </a:br>
            <a:r>
              <a:rPr lang="ru-RU" sz="1200" b="1" dirty="0">
                <a:solidFill>
                  <a:srgbClr val="002060"/>
                </a:solidFill>
              </a:rPr>
              <a:t>компетенции педагогов и </a:t>
            </a:r>
            <a:br>
              <a:rPr lang="ru-RU" sz="1200" b="1" dirty="0">
                <a:solidFill>
                  <a:srgbClr val="002060"/>
                </a:solidFill>
              </a:rPr>
            </a:br>
            <a:r>
              <a:rPr lang="ru-RU" sz="1200" b="1" dirty="0">
                <a:solidFill>
                  <a:srgbClr val="002060"/>
                </a:solidFill>
              </a:rPr>
              <a:t>специалистов общеобразовательных организаций» </a:t>
            </a: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52274"/>
            <a:ext cx="2131346" cy="1068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12" r="5048"/>
          <a:stretch/>
        </p:blipFill>
        <p:spPr>
          <a:xfrm>
            <a:off x="107504" y="1268760"/>
            <a:ext cx="6400800" cy="4835565"/>
          </a:xfrm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1815" y="5930495"/>
            <a:ext cx="2859087" cy="785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0395126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/>
            <a:r>
              <a:rPr lang="ru-RU" sz="1200" b="1" dirty="0">
                <a:solidFill>
                  <a:srgbClr val="002060"/>
                </a:solidFill>
              </a:rPr>
              <a:t>«Организация индивидуальной работы с учащимися </a:t>
            </a:r>
            <a:br>
              <a:rPr lang="ru-RU" sz="1200" b="1" dirty="0">
                <a:solidFill>
                  <a:srgbClr val="002060"/>
                </a:solidFill>
              </a:rPr>
            </a:br>
            <a:r>
              <a:rPr lang="ru-RU" sz="1200" b="1" dirty="0">
                <a:solidFill>
                  <a:srgbClr val="002060"/>
                </a:solidFill>
              </a:rPr>
              <a:t>по профилактике риска суицидального поведения: </a:t>
            </a:r>
            <a:br>
              <a:rPr lang="ru-RU" sz="1200" b="1" dirty="0">
                <a:solidFill>
                  <a:srgbClr val="002060"/>
                </a:solidFill>
              </a:rPr>
            </a:br>
            <a:r>
              <a:rPr lang="ru-RU" sz="1200" b="1" dirty="0">
                <a:solidFill>
                  <a:srgbClr val="002060"/>
                </a:solidFill>
              </a:rPr>
              <a:t>компетенции педагогов и </a:t>
            </a:r>
            <a:br>
              <a:rPr lang="ru-RU" sz="1200" b="1" dirty="0">
                <a:solidFill>
                  <a:srgbClr val="002060"/>
                </a:solidFill>
              </a:rPr>
            </a:br>
            <a:r>
              <a:rPr lang="ru-RU" sz="1200" b="1" dirty="0">
                <a:solidFill>
                  <a:srgbClr val="002060"/>
                </a:solidFill>
              </a:rPr>
              <a:t>специалистов общеобразовательных организаций» </a:t>
            </a: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52274"/>
            <a:ext cx="2131346" cy="1068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1814" y="5805264"/>
            <a:ext cx="2859087" cy="785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98" r="3962"/>
          <a:stretch/>
        </p:blipFill>
        <p:spPr>
          <a:xfrm>
            <a:off x="107504" y="1412776"/>
            <a:ext cx="8430519" cy="4097275"/>
          </a:xfrm>
        </p:spPr>
      </p:pic>
    </p:spTree>
    <p:extLst>
      <p:ext uri="{BB962C8B-B14F-4D97-AF65-F5344CB8AC3E}">
        <p14:creationId xmlns:p14="http://schemas.microsoft.com/office/powerpoint/2010/main" val="328058879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/>
            <a:r>
              <a:rPr lang="ru-RU" sz="1200" b="1" dirty="0">
                <a:solidFill>
                  <a:srgbClr val="002060"/>
                </a:solidFill>
              </a:rPr>
              <a:t>«Организация индивидуальной работы с учащимися </a:t>
            </a:r>
            <a:br>
              <a:rPr lang="ru-RU" sz="1200" b="1" dirty="0">
                <a:solidFill>
                  <a:srgbClr val="002060"/>
                </a:solidFill>
              </a:rPr>
            </a:br>
            <a:r>
              <a:rPr lang="ru-RU" sz="1200" b="1" dirty="0">
                <a:solidFill>
                  <a:srgbClr val="002060"/>
                </a:solidFill>
              </a:rPr>
              <a:t>по профилактике риска суицидального поведения: </a:t>
            </a:r>
            <a:br>
              <a:rPr lang="ru-RU" sz="1200" b="1" dirty="0">
                <a:solidFill>
                  <a:srgbClr val="002060"/>
                </a:solidFill>
              </a:rPr>
            </a:br>
            <a:r>
              <a:rPr lang="ru-RU" sz="1200" b="1" dirty="0">
                <a:solidFill>
                  <a:srgbClr val="002060"/>
                </a:solidFill>
              </a:rPr>
              <a:t>компетенции педагогов и </a:t>
            </a:r>
            <a:br>
              <a:rPr lang="ru-RU" sz="1200" b="1" dirty="0">
                <a:solidFill>
                  <a:srgbClr val="002060"/>
                </a:solidFill>
              </a:rPr>
            </a:br>
            <a:r>
              <a:rPr lang="ru-RU" sz="1200" b="1" dirty="0">
                <a:solidFill>
                  <a:srgbClr val="002060"/>
                </a:solidFill>
              </a:rPr>
              <a:t>специалистов общеобразовательных организаций» </a:t>
            </a: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52274"/>
            <a:ext cx="2131346" cy="1068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1814" y="5805264"/>
            <a:ext cx="2859087" cy="785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37083748"/>
              </p:ext>
            </p:extLst>
          </p:nvPr>
        </p:nvGraphicFramePr>
        <p:xfrm>
          <a:off x="457200" y="1600200"/>
          <a:ext cx="8291264" cy="3337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468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444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70840">
                <a:tc gridSpan="2">
                  <a:txBody>
                    <a:bodyPr/>
                    <a:lstStyle/>
                    <a:p>
                      <a:pPr algn="ctr"/>
                      <a:r>
                        <a:rPr lang="ru-RU" dirty="0"/>
                        <a:t>Фактор «Жизнестойкость»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 rowSpan="3">
                  <a:txBody>
                    <a:bodyPr/>
                    <a:lstStyle/>
                    <a:p>
                      <a:r>
                        <a:rPr lang="ru-RU" dirty="0"/>
                        <a:t>Шкала 1. Психологическая</a:t>
                      </a:r>
                      <a:r>
                        <a:rPr lang="ru-RU" baseline="0" dirty="0"/>
                        <a:t> поддержка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1. Поддержка друзей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2. Поддержка педагогов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3. Оптимизм,</a:t>
                      </a:r>
                      <a:r>
                        <a:rPr lang="ru-RU" baseline="0" dirty="0"/>
                        <a:t> «</a:t>
                      </a:r>
                      <a:r>
                        <a:rPr lang="ru-RU" baseline="0" dirty="0" err="1"/>
                        <a:t>самоподдержка</a:t>
                      </a:r>
                      <a:r>
                        <a:rPr lang="ru-RU" baseline="0" dirty="0"/>
                        <a:t>» 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/>
                        <a:t>Шкала 2. Функциональная семья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/>
                        <a:t>Шкала 3. Удовлетворенность жизнью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/>
                        <a:t>Шкала 4. Стремление к успеху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/>
                        <a:t>Шкала 5. </a:t>
                      </a:r>
                      <a:r>
                        <a:rPr lang="ru-RU" dirty="0" err="1"/>
                        <a:t>Саморегуляция</a:t>
                      </a:r>
                      <a:r>
                        <a:rPr lang="ru-RU" dirty="0"/>
                        <a:t>/</a:t>
                      </a:r>
                      <a:r>
                        <a:rPr lang="ru-RU" baseline="0" dirty="0"/>
                        <a:t> </a:t>
                      </a:r>
                      <a:r>
                        <a:rPr lang="ru-RU" dirty="0"/>
                        <a:t>Планирование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/>
                        <a:t>Шкала 6. Позитивный образ будущего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6791703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/>
            <a:r>
              <a:rPr lang="ru-RU" sz="1200" b="1" dirty="0">
                <a:solidFill>
                  <a:srgbClr val="002060"/>
                </a:solidFill>
              </a:rPr>
              <a:t>«Организация индивидуальной работы с учащимися </a:t>
            </a:r>
            <a:br>
              <a:rPr lang="ru-RU" sz="1200" b="1" dirty="0">
                <a:solidFill>
                  <a:srgbClr val="002060"/>
                </a:solidFill>
              </a:rPr>
            </a:br>
            <a:r>
              <a:rPr lang="ru-RU" sz="1200" b="1" dirty="0">
                <a:solidFill>
                  <a:srgbClr val="002060"/>
                </a:solidFill>
              </a:rPr>
              <a:t>по профилактике риска суицидального поведения: </a:t>
            </a:r>
            <a:br>
              <a:rPr lang="ru-RU" sz="1200" b="1" dirty="0">
                <a:solidFill>
                  <a:srgbClr val="002060"/>
                </a:solidFill>
              </a:rPr>
            </a:br>
            <a:r>
              <a:rPr lang="ru-RU" sz="1200" b="1" dirty="0">
                <a:solidFill>
                  <a:srgbClr val="002060"/>
                </a:solidFill>
              </a:rPr>
              <a:t>компетенции педагогов и </a:t>
            </a:r>
            <a:br>
              <a:rPr lang="ru-RU" sz="1200" b="1" dirty="0">
                <a:solidFill>
                  <a:srgbClr val="002060"/>
                </a:solidFill>
              </a:rPr>
            </a:br>
            <a:r>
              <a:rPr lang="ru-RU" sz="1200" b="1" dirty="0">
                <a:solidFill>
                  <a:srgbClr val="002060"/>
                </a:solidFill>
              </a:rPr>
              <a:t>специалистов общеобразовательных организаций» </a:t>
            </a: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52274"/>
            <a:ext cx="2131346" cy="1068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1814" y="5805264"/>
            <a:ext cx="2859087" cy="785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09307807"/>
              </p:ext>
            </p:extLst>
          </p:nvPr>
        </p:nvGraphicFramePr>
        <p:xfrm>
          <a:off x="457200" y="1600200"/>
          <a:ext cx="8291264" cy="1483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468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444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70840">
                <a:tc gridSpan="2">
                  <a:txBody>
                    <a:bodyPr/>
                    <a:lstStyle/>
                    <a:p>
                      <a:pPr algn="ctr"/>
                      <a:r>
                        <a:rPr lang="ru-RU" dirty="0"/>
                        <a:t>Фактор «Жизнестойкость»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 rowSpan="3">
                  <a:txBody>
                    <a:bodyPr/>
                    <a:lstStyle/>
                    <a:p>
                      <a:r>
                        <a:rPr lang="ru-RU" dirty="0"/>
                        <a:t>Шкала 1. Психологическая</a:t>
                      </a:r>
                      <a:r>
                        <a:rPr lang="ru-RU" baseline="0" dirty="0"/>
                        <a:t> поддержка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1. Поддержка друзей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2. Поддержка педагогов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3. Оптимизм,</a:t>
                      </a:r>
                      <a:r>
                        <a:rPr lang="ru-RU" baseline="0" dirty="0"/>
                        <a:t> «</a:t>
                      </a:r>
                      <a:r>
                        <a:rPr lang="ru-RU" baseline="0" dirty="0" err="1"/>
                        <a:t>самоподдержка</a:t>
                      </a:r>
                      <a:r>
                        <a:rPr lang="ru-RU" baseline="0" dirty="0"/>
                        <a:t>» 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3717032"/>
            <a:ext cx="2720340" cy="152619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1880" y="3194131"/>
            <a:ext cx="2514600" cy="167849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31814" y="3700173"/>
            <a:ext cx="2743200" cy="1543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259423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/>
            <a:r>
              <a:rPr lang="ru-RU" sz="1200" b="1" dirty="0">
                <a:solidFill>
                  <a:srgbClr val="002060"/>
                </a:solidFill>
              </a:rPr>
              <a:t>«Организация индивидуальной работы с учащимися </a:t>
            </a:r>
            <a:br>
              <a:rPr lang="ru-RU" sz="1200" b="1" dirty="0">
                <a:solidFill>
                  <a:srgbClr val="002060"/>
                </a:solidFill>
              </a:rPr>
            </a:br>
            <a:r>
              <a:rPr lang="ru-RU" sz="1200" b="1" dirty="0">
                <a:solidFill>
                  <a:srgbClr val="002060"/>
                </a:solidFill>
              </a:rPr>
              <a:t>по профилактике риска суицидального поведения: </a:t>
            </a:r>
            <a:br>
              <a:rPr lang="ru-RU" sz="1200" b="1" dirty="0">
                <a:solidFill>
                  <a:srgbClr val="002060"/>
                </a:solidFill>
              </a:rPr>
            </a:br>
            <a:r>
              <a:rPr lang="ru-RU" sz="1200" b="1" dirty="0">
                <a:solidFill>
                  <a:srgbClr val="002060"/>
                </a:solidFill>
              </a:rPr>
              <a:t>компетенции педагогов и </a:t>
            </a:r>
            <a:br>
              <a:rPr lang="ru-RU" sz="1200" b="1" dirty="0">
                <a:solidFill>
                  <a:srgbClr val="002060"/>
                </a:solidFill>
              </a:rPr>
            </a:br>
            <a:r>
              <a:rPr lang="ru-RU" sz="1200" b="1" dirty="0">
                <a:solidFill>
                  <a:srgbClr val="002060"/>
                </a:solidFill>
              </a:rPr>
              <a:t>специалистов общеобразовательных организаций» </a:t>
            </a: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52274"/>
            <a:ext cx="2131346" cy="1068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1814" y="5805264"/>
            <a:ext cx="2859087" cy="785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859980009"/>
              </p:ext>
            </p:extLst>
          </p:nvPr>
        </p:nvGraphicFramePr>
        <p:xfrm>
          <a:off x="457200" y="1600200"/>
          <a:ext cx="8291264" cy="74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468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444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70840">
                <a:tc gridSpan="2">
                  <a:txBody>
                    <a:bodyPr/>
                    <a:lstStyle/>
                    <a:p>
                      <a:pPr algn="ctr"/>
                      <a:r>
                        <a:rPr lang="ru-RU" dirty="0"/>
                        <a:t>Фактор «Жизнестойкость»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/>
                        <a:t>Шкала 2. Функциональная семья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675" y="2492896"/>
            <a:ext cx="5334000" cy="35524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167424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/>
            <a:r>
              <a:rPr lang="ru-RU" sz="1200" b="1" dirty="0">
                <a:solidFill>
                  <a:srgbClr val="002060"/>
                </a:solidFill>
              </a:rPr>
              <a:t>«Организация индивидуальной работы с учащимися </a:t>
            </a:r>
            <a:br>
              <a:rPr lang="ru-RU" sz="1200" b="1" dirty="0">
                <a:solidFill>
                  <a:srgbClr val="002060"/>
                </a:solidFill>
              </a:rPr>
            </a:br>
            <a:r>
              <a:rPr lang="ru-RU" sz="1200" b="1" dirty="0">
                <a:solidFill>
                  <a:srgbClr val="002060"/>
                </a:solidFill>
              </a:rPr>
              <a:t>по профилактике риска суицидального поведения: </a:t>
            </a:r>
            <a:br>
              <a:rPr lang="ru-RU" sz="1200" b="1" dirty="0">
                <a:solidFill>
                  <a:srgbClr val="002060"/>
                </a:solidFill>
              </a:rPr>
            </a:br>
            <a:r>
              <a:rPr lang="ru-RU" sz="1200" b="1" dirty="0">
                <a:solidFill>
                  <a:srgbClr val="002060"/>
                </a:solidFill>
              </a:rPr>
              <a:t>компетенции педагогов и </a:t>
            </a:r>
            <a:br>
              <a:rPr lang="ru-RU" sz="1200" b="1" dirty="0">
                <a:solidFill>
                  <a:srgbClr val="002060"/>
                </a:solidFill>
              </a:rPr>
            </a:br>
            <a:r>
              <a:rPr lang="ru-RU" sz="1200" b="1" dirty="0">
                <a:solidFill>
                  <a:srgbClr val="002060"/>
                </a:solidFill>
              </a:rPr>
              <a:t>специалистов общеобразовательных организаций» </a:t>
            </a: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52274"/>
            <a:ext cx="2131346" cy="1068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1814" y="5805264"/>
            <a:ext cx="2859087" cy="785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246822940"/>
              </p:ext>
            </p:extLst>
          </p:nvPr>
        </p:nvGraphicFramePr>
        <p:xfrm>
          <a:off x="457200" y="1600200"/>
          <a:ext cx="8291264" cy="74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468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444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70840">
                <a:tc gridSpan="2">
                  <a:txBody>
                    <a:bodyPr/>
                    <a:lstStyle/>
                    <a:p>
                      <a:pPr algn="ctr"/>
                      <a:r>
                        <a:rPr lang="ru-RU" dirty="0"/>
                        <a:t>Фактор «Жизнестойкость»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/>
                        <a:t>Шкала 3. Удовлетворенность жизнью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7605" y="2529328"/>
            <a:ext cx="6379464" cy="3277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624084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/>
            <a:r>
              <a:rPr lang="ru-RU" sz="1200" b="1" dirty="0">
                <a:solidFill>
                  <a:srgbClr val="002060"/>
                </a:solidFill>
              </a:rPr>
              <a:t>«Организация индивидуальной работы с учащимися </a:t>
            </a:r>
            <a:br>
              <a:rPr lang="ru-RU" sz="1200" b="1" dirty="0">
                <a:solidFill>
                  <a:srgbClr val="002060"/>
                </a:solidFill>
              </a:rPr>
            </a:br>
            <a:r>
              <a:rPr lang="ru-RU" sz="1200" b="1" dirty="0">
                <a:solidFill>
                  <a:srgbClr val="002060"/>
                </a:solidFill>
              </a:rPr>
              <a:t>по профилактике риска суицидального поведения: </a:t>
            </a:r>
            <a:br>
              <a:rPr lang="ru-RU" sz="1200" b="1" dirty="0">
                <a:solidFill>
                  <a:srgbClr val="002060"/>
                </a:solidFill>
              </a:rPr>
            </a:br>
            <a:r>
              <a:rPr lang="ru-RU" sz="1200" b="1" dirty="0">
                <a:solidFill>
                  <a:srgbClr val="002060"/>
                </a:solidFill>
              </a:rPr>
              <a:t>компетенции педагогов и </a:t>
            </a:r>
            <a:br>
              <a:rPr lang="ru-RU" sz="1200" b="1" dirty="0">
                <a:solidFill>
                  <a:srgbClr val="002060"/>
                </a:solidFill>
              </a:rPr>
            </a:br>
            <a:r>
              <a:rPr lang="ru-RU" sz="1200" b="1" dirty="0">
                <a:solidFill>
                  <a:srgbClr val="002060"/>
                </a:solidFill>
              </a:rPr>
              <a:t>специалистов общеобразовательных организаций» </a:t>
            </a: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52274"/>
            <a:ext cx="2131346" cy="1068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1814" y="5805264"/>
            <a:ext cx="2859087" cy="785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77335861"/>
              </p:ext>
            </p:extLst>
          </p:nvPr>
        </p:nvGraphicFramePr>
        <p:xfrm>
          <a:off x="457200" y="1600200"/>
          <a:ext cx="8291264" cy="74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468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444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70840">
                <a:tc gridSpan="2">
                  <a:txBody>
                    <a:bodyPr/>
                    <a:lstStyle/>
                    <a:p>
                      <a:pPr algn="ctr"/>
                      <a:r>
                        <a:rPr lang="ru-RU" dirty="0"/>
                        <a:t>Фактор «Жизнестойкость»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/>
                        <a:t>Шкала 4. Стремление к успеху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2636912"/>
            <a:ext cx="5266944" cy="34255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24527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/>
            <a:r>
              <a:rPr lang="ru-RU" sz="1200" b="1" dirty="0">
                <a:solidFill>
                  <a:srgbClr val="002060"/>
                </a:solidFill>
              </a:rPr>
              <a:t>«Организация индивидуальной работы с учащимися </a:t>
            </a:r>
            <a:br>
              <a:rPr lang="ru-RU" sz="1200" b="1" dirty="0">
                <a:solidFill>
                  <a:srgbClr val="002060"/>
                </a:solidFill>
              </a:rPr>
            </a:br>
            <a:r>
              <a:rPr lang="ru-RU" sz="1200" b="1" dirty="0">
                <a:solidFill>
                  <a:srgbClr val="002060"/>
                </a:solidFill>
              </a:rPr>
              <a:t>по профилактике риска суицидального поведения: </a:t>
            </a:r>
            <a:br>
              <a:rPr lang="ru-RU" sz="1200" b="1" dirty="0">
                <a:solidFill>
                  <a:srgbClr val="002060"/>
                </a:solidFill>
              </a:rPr>
            </a:br>
            <a:r>
              <a:rPr lang="ru-RU" sz="1200" b="1" dirty="0">
                <a:solidFill>
                  <a:srgbClr val="002060"/>
                </a:solidFill>
              </a:rPr>
              <a:t>компетенции педагогов и </a:t>
            </a:r>
            <a:br>
              <a:rPr lang="ru-RU" sz="1200" b="1" dirty="0">
                <a:solidFill>
                  <a:srgbClr val="002060"/>
                </a:solidFill>
              </a:rPr>
            </a:br>
            <a:r>
              <a:rPr lang="ru-RU" sz="1200" b="1" dirty="0">
                <a:solidFill>
                  <a:srgbClr val="002060"/>
                </a:solidFill>
              </a:rPr>
              <a:t>специалистов общеобразовательных организаций» </a:t>
            </a: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52274"/>
            <a:ext cx="2131346" cy="1068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457200" algn="just">
              <a:buNone/>
            </a:pPr>
            <a:r>
              <a:rPr lang="ru-RU" sz="2200" dirty="0">
                <a:solidFill>
                  <a:srgbClr val="002060"/>
                </a:solidFill>
              </a:rPr>
              <a:t>10 сентября по всему миру прошли мероприятия, посвященные Всемирному дню предотвращения самоубийств.  В 2019 году международная акция прошла под девизом «Предотвратим самоубийства работая вместе» («Working </a:t>
            </a:r>
            <a:r>
              <a:rPr lang="ru-RU" sz="2200" dirty="0" err="1">
                <a:solidFill>
                  <a:srgbClr val="002060"/>
                </a:solidFill>
              </a:rPr>
              <a:t>Together</a:t>
            </a:r>
            <a:r>
              <a:rPr lang="ru-RU" sz="2200" dirty="0">
                <a:solidFill>
                  <a:srgbClr val="002060"/>
                </a:solidFill>
              </a:rPr>
              <a:t> </a:t>
            </a:r>
            <a:r>
              <a:rPr lang="ru-RU" sz="2200" dirty="0" err="1">
                <a:solidFill>
                  <a:srgbClr val="002060"/>
                </a:solidFill>
              </a:rPr>
              <a:t>to</a:t>
            </a:r>
            <a:r>
              <a:rPr lang="ru-RU" sz="2200" dirty="0">
                <a:solidFill>
                  <a:srgbClr val="002060"/>
                </a:solidFill>
              </a:rPr>
              <a:t> </a:t>
            </a:r>
            <a:r>
              <a:rPr lang="ru-RU" sz="2200" dirty="0" err="1">
                <a:solidFill>
                  <a:srgbClr val="002060"/>
                </a:solidFill>
              </a:rPr>
              <a:t>Prevent</a:t>
            </a:r>
            <a:r>
              <a:rPr lang="ru-RU" sz="2200" dirty="0">
                <a:solidFill>
                  <a:srgbClr val="002060"/>
                </a:solidFill>
              </a:rPr>
              <a:t> </a:t>
            </a:r>
            <a:r>
              <a:rPr lang="ru-RU" sz="2200" dirty="0" err="1">
                <a:solidFill>
                  <a:srgbClr val="002060"/>
                </a:solidFill>
              </a:rPr>
              <a:t>Suicide</a:t>
            </a:r>
            <a:r>
              <a:rPr lang="ru-RU" sz="2200" dirty="0">
                <a:solidFill>
                  <a:srgbClr val="002060"/>
                </a:solidFill>
              </a:rPr>
              <a:t>»).</a:t>
            </a:r>
          </a:p>
          <a:p>
            <a:pPr marL="0" indent="457200" algn="just">
              <a:buNone/>
            </a:pPr>
            <a:r>
              <a:rPr lang="ru-RU" sz="2200" dirty="0">
                <a:solidFill>
                  <a:srgbClr val="002060"/>
                </a:solidFill>
              </a:rPr>
              <a:t>В 2018 году в Российской Федерации, по данным Росстата, в результате самоубийств погибло 18 206 человек, из них 15 079 мужчин и 3 127 женщин.</a:t>
            </a:r>
          </a:p>
          <a:p>
            <a:pPr marL="0" indent="457200" algn="just">
              <a:buNone/>
            </a:pPr>
            <a:r>
              <a:rPr lang="ru-RU" sz="2200" dirty="0">
                <a:solidFill>
                  <a:srgbClr val="002060"/>
                </a:solidFill>
              </a:rPr>
              <a:t>Как и в предыдущие годы, в России в 2018 г. наблюдалось снижение уровня смертности от самоубийств. Значение стандартизованного коэффициента смертности от самоубийств для всего населения России составило 11,45, что на 10% ниже по сравнению с 2017 г. </a:t>
            </a:r>
          </a:p>
          <a:p>
            <a:pPr marL="0" indent="457200" algn="just">
              <a:buNone/>
            </a:pP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75190" y="5661248"/>
            <a:ext cx="2859024" cy="7863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7305633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/>
            <a:r>
              <a:rPr lang="ru-RU" sz="1200" b="1" dirty="0">
                <a:solidFill>
                  <a:srgbClr val="002060"/>
                </a:solidFill>
              </a:rPr>
              <a:t>«Организация индивидуальной работы с учащимися </a:t>
            </a:r>
            <a:br>
              <a:rPr lang="ru-RU" sz="1200" b="1" dirty="0">
                <a:solidFill>
                  <a:srgbClr val="002060"/>
                </a:solidFill>
              </a:rPr>
            </a:br>
            <a:r>
              <a:rPr lang="ru-RU" sz="1200" b="1" dirty="0">
                <a:solidFill>
                  <a:srgbClr val="002060"/>
                </a:solidFill>
              </a:rPr>
              <a:t>по профилактике риска суицидального поведения: </a:t>
            </a:r>
            <a:br>
              <a:rPr lang="ru-RU" sz="1200" b="1" dirty="0">
                <a:solidFill>
                  <a:srgbClr val="002060"/>
                </a:solidFill>
              </a:rPr>
            </a:br>
            <a:r>
              <a:rPr lang="ru-RU" sz="1200" b="1" dirty="0">
                <a:solidFill>
                  <a:srgbClr val="002060"/>
                </a:solidFill>
              </a:rPr>
              <a:t>компетенции педагогов и </a:t>
            </a:r>
            <a:br>
              <a:rPr lang="ru-RU" sz="1200" b="1" dirty="0">
                <a:solidFill>
                  <a:srgbClr val="002060"/>
                </a:solidFill>
              </a:rPr>
            </a:br>
            <a:r>
              <a:rPr lang="ru-RU" sz="1200" b="1" dirty="0">
                <a:solidFill>
                  <a:srgbClr val="002060"/>
                </a:solidFill>
              </a:rPr>
              <a:t>специалистов общеобразовательных организаций» </a:t>
            </a: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52274"/>
            <a:ext cx="2131346" cy="1068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1814" y="5805264"/>
            <a:ext cx="2859087" cy="785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707870669"/>
              </p:ext>
            </p:extLst>
          </p:nvPr>
        </p:nvGraphicFramePr>
        <p:xfrm>
          <a:off x="457200" y="1600200"/>
          <a:ext cx="8291264" cy="74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468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444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70840">
                <a:tc gridSpan="2">
                  <a:txBody>
                    <a:bodyPr/>
                    <a:lstStyle/>
                    <a:p>
                      <a:pPr algn="ctr"/>
                      <a:r>
                        <a:rPr lang="ru-RU" dirty="0"/>
                        <a:t>Фактор «Жизнестойкость»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/>
                        <a:t>Шкала 5. </a:t>
                      </a:r>
                      <a:r>
                        <a:rPr lang="ru-RU" dirty="0" err="1"/>
                        <a:t>Саморегуляция</a:t>
                      </a:r>
                      <a:r>
                        <a:rPr lang="ru-RU" dirty="0"/>
                        <a:t>/</a:t>
                      </a:r>
                      <a:r>
                        <a:rPr lang="ru-RU" baseline="0" dirty="0"/>
                        <a:t> </a:t>
                      </a:r>
                      <a:r>
                        <a:rPr lang="ru-RU" dirty="0"/>
                        <a:t>Планирование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2996952"/>
            <a:ext cx="4572000" cy="3048953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0192" y="3140968"/>
            <a:ext cx="1950720" cy="19507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429766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/>
            <a:r>
              <a:rPr lang="ru-RU" sz="1200" b="1" dirty="0">
                <a:solidFill>
                  <a:srgbClr val="002060"/>
                </a:solidFill>
              </a:rPr>
              <a:t>«Организация индивидуальной работы с учащимися </a:t>
            </a:r>
            <a:br>
              <a:rPr lang="ru-RU" sz="1200" b="1" dirty="0">
                <a:solidFill>
                  <a:srgbClr val="002060"/>
                </a:solidFill>
              </a:rPr>
            </a:br>
            <a:r>
              <a:rPr lang="ru-RU" sz="1200" b="1" dirty="0">
                <a:solidFill>
                  <a:srgbClr val="002060"/>
                </a:solidFill>
              </a:rPr>
              <a:t>по профилактике риска суицидального поведения: </a:t>
            </a:r>
            <a:br>
              <a:rPr lang="ru-RU" sz="1200" b="1" dirty="0">
                <a:solidFill>
                  <a:srgbClr val="002060"/>
                </a:solidFill>
              </a:rPr>
            </a:br>
            <a:r>
              <a:rPr lang="ru-RU" sz="1200" b="1" dirty="0">
                <a:solidFill>
                  <a:srgbClr val="002060"/>
                </a:solidFill>
              </a:rPr>
              <a:t>компетенции педагогов и </a:t>
            </a:r>
            <a:br>
              <a:rPr lang="ru-RU" sz="1200" b="1" dirty="0">
                <a:solidFill>
                  <a:srgbClr val="002060"/>
                </a:solidFill>
              </a:rPr>
            </a:br>
            <a:r>
              <a:rPr lang="ru-RU" sz="1200" b="1" dirty="0">
                <a:solidFill>
                  <a:srgbClr val="002060"/>
                </a:solidFill>
              </a:rPr>
              <a:t>специалистов общеобразовательных организаций» </a:t>
            </a: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52274"/>
            <a:ext cx="2131346" cy="1068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1814" y="5805264"/>
            <a:ext cx="2859087" cy="785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93981417"/>
              </p:ext>
            </p:extLst>
          </p:nvPr>
        </p:nvGraphicFramePr>
        <p:xfrm>
          <a:off x="457200" y="1600200"/>
          <a:ext cx="8291264" cy="74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468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444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70840">
                <a:tc gridSpan="2">
                  <a:txBody>
                    <a:bodyPr/>
                    <a:lstStyle/>
                    <a:p>
                      <a:pPr algn="ctr"/>
                      <a:r>
                        <a:rPr lang="ru-RU" dirty="0"/>
                        <a:t>Фактор «Жизнестойкость»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/>
                        <a:t>Шкала 6. Позитивный образ будущего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7844" y="2685894"/>
            <a:ext cx="3082092" cy="34312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8327072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/>
            <a:r>
              <a:rPr lang="ru-RU" sz="1200" b="1" dirty="0">
                <a:solidFill>
                  <a:srgbClr val="002060"/>
                </a:solidFill>
              </a:rPr>
              <a:t>«Организация индивидуальной работы с учащимися </a:t>
            </a:r>
            <a:br>
              <a:rPr lang="ru-RU" sz="1200" b="1" dirty="0">
                <a:solidFill>
                  <a:srgbClr val="002060"/>
                </a:solidFill>
              </a:rPr>
            </a:br>
            <a:r>
              <a:rPr lang="ru-RU" sz="1200" b="1" dirty="0">
                <a:solidFill>
                  <a:srgbClr val="002060"/>
                </a:solidFill>
              </a:rPr>
              <a:t>по профилактике риска суицидального поведения: </a:t>
            </a:r>
            <a:br>
              <a:rPr lang="ru-RU" sz="1200" b="1" dirty="0">
                <a:solidFill>
                  <a:srgbClr val="002060"/>
                </a:solidFill>
              </a:rPr>
            </a:br>
            <a:r>
              <a:rPr lang="ru-RU" sz="1200" b="1" dirty="0">
                <a:solidFill>
                  <a:srgbClr val="002060"/>
                </a:solidFill>
              </a:rPr>
              <a:t>компетенции педагогов и </a:t>
            </a:r>
            <a:br>
              <a:rPr lang="ru-RU" sz="1200" b="1" dirty="0">
                <a:solidFill>
                  <a:srgbClr val="002060"/>
                </a:solidFill>
              </a:rPr>
            </a:br>
            <a:r>
              <a:rPr lang="ru-RU" sz="1200" b="1" dirty="0">
                <a:solidFill>
                  <a:srgbClr val="002060"/>
                </a:solidFill>
              </a:rPr>
              <a:t>специалистов общеобразовательных организаций» </a:t>
            </a: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52274"/>
            <a:ext cx="2131346" cy="1068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1814" y="5805264"/>
            <a:ext cx="2859087" cy="785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053154278"/>
              </p:ext>
            </p:extLst>
          </p:nvPr>
        </p:nvGraphicFramePr>
        <p:xfrm>
          <a:off x="457200" y="1600200"/>
          <a:ext cx="8291264" cy="1112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468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444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70840">
                <a:tc gridSpan="2">
                  <a:txBody>
                    <a:bodyPr/>
                    <a:lstStyle/>
                    <a:p>
                      <a:pPr algn="ctr"/>
                      <a:r>
                        <a:rPr lang="ru-RU" dirty="0"/>
                        <a:t>Фактор «</a:t>
                      </a:r>
                      <a:r>
                        <a:rPr lang="ru-RU" dirty="0" err="1"/>
                        <a:t>Антивитальность</a:t>
                      </a:r>
                      <a:r>
                        <a:rPr lang="ru-RU" dirty="0"/>
                        <a:t>»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/>
                        <a:t>Шкала 1. </a:t>
                      </a:r>
                      <a:r>
                        <a:rPr lang="ru-RU" dirty="0" err="1"/>
                        <a:t>Антивитальные</a:t>
                      </a:r>
                      <a:r>
                        <a:rPr lang="ru-RU" dirty="0"/>
                        <a:t> мысли и действия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1.</a:t>
                      </a:r>
                      <a:r>
                        <a:rPr lang="ru-RU" baseline="0" dirty="0"/>
                        <a:t> </a:t>
                      </a:r>
                      <a:r>
                        <a:rPr lang="ru-RU" baseline="0" dirty="0" err="1"/>
                        <a:t>Антивитальные</a:t>
                      </a:r>
                      <a:r>
                        <a:rPr lang="ru-RU" baseline="0" dirty="0"/>
                        <a:t> мысли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2. </a:t>
                      </a:r>
                      <a:r>
                        <a:rPr lang="ru-RU" dirty="0" err="1"/>
                        <a:t>Антивитальные</a:t>
                      </a:r>
                      <a:r>
                        <a:rPr lang="ru-RU" baseline="0" dirty="0"/>
                        <a:t> действия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6827" y="2852936"/>
            <a:ext cx="5334000" cy="35577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9201347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/>
            <a:r>
              <a:rPr lang="ru-RU" sz="1200" b="1" dirty="0">
                <a:solidFill>
                  <a:srgbClr val="002060"/>
                </a:solidFill>
              </a:rPr>
              <a:t>«Организация индивидуальной работы с учащимися </a:t>
            </a:r>
            <a:br>
              <a:rPr lang="ru-RU" sz="1200" b="1" dirty="0">
                <a:solidFill>
                  <a:srgbClr val="002060"/>
                </a:solidFill>
              </a:rPr>
            </a:br>
            <a:r>
              <a:rPr lang="ru-RU" sz="1200" b="1" dirty="0">
                <a:solidFill>
                  <a:srgbClr val="002060"/>
                </a:solidFill>
              </a:rPr>
              <a:t>по профилактике риска суицидального поведения: </a:t>
            </a:r>
            <a:br>
              <a:rPr lang="ru-RU" sz="1200" b="1" dirty="0">
                <a:solidFill>
                  <a:srgbClr val="002060"/>
                </a:solidFill>
              </a:rPr>
            </a:br>
            <a:r>
              <a:rPr lang="ru-RU" sz="1200" b="1" dirty="0">
                <a:solidFill>
                  <a:srgbClr val="002060"/>
                </a:solidFill>
              </a:rPr>
              <a:t>компетенции педагогов и </a:t>
            </a:r>
            <a:br>
              <a:rPr lang="ru-RU" sz="1200" b="1" dirty="0">
                <a:solidFill>
                  <a:srgbClr val="002060"/>
                </a:solidFill>
              </a:rPr>
            </a:br>
            <a:r>
              <a:rPr lang="ru-RU" sz="1200" b="1" dirty="0">
                <a:solidFill>
                  <a:srgbClr val="002060"/>
                </a:solidFill>
              </a:rPr>
              <a:t>специалистов общеобразовательных организаций» </a:t>
            </a: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52274"/>
            <a:ext cx="2131346" cy="1068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1814" y="5805264"/>
            <a:ext cx="2859087" cy="785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66576041"/>
              </p:ext>
            </p:extLst>
          </p:nvPr>
        </p:nvGraphicFramePr>
        <p:xfrm>
          <a:off x="457200" y="1600200"/>
          <a:ext cx="8291264" cy="1112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468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444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70840">
                <a:tc gridSpan="2">
                  <a:txBody>
                    <a:bodyPr/>
                    <a:lstStyle/>
                    <a:p>
                      <a:pPr algn="ctr"/>
                      <a:r>
                        <a:rPr lang="ru-RU" dirty="0"/>
                        <a:t>Фактор «</a:t>
                      </a:r>
                      <a:r>
                        <a:rPr lang="ru-RU" dirty="0" err="1"/>
                        <a:t>Антивитальность</a:t>
                      </a:r>
                      <a:r>
                        <a:rPr lang="ru-RU" dirty="0"/>
                        <a:t>»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/>
                        <a:t>Шкала 1. </a:t>
                      </a:r>
                      <a:r>
                        <a:rPr lang="ru-RU" dirty="0" err="1"/>
                        <a:t>Антивитальные</a:t>
                      </a:r>
                      <a:r>
                        <a:rPr lang="ru-RU" dirty="0"/>
                        <a:t> мысли и действия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3. Импульсивность</a:t>
                      </a:r>
                      <a:r>
                        <a:rPr lang="ru-RU" baseline="0" dirty="0"/>
                        <a:t> поведения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4. </a:t>
                      </a:r>
                      <a:r>
                        <a:rPr lang="ru-RU" dirty="0" err="1"/>
                        <a:t>Демонстративность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2996952"/>
            <a:ext cx="4291584" cy="2564892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6016" y="2896082"/>
            <a:ext cx="3800475" cy="2665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2070360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/>
            <a:r>
              <a:rPr lang="ru-RU" sz="1200" b="1" dirty="0">
                <a:solidFill>
                  <a:srgbClr val="002060"/>
                </a:solidFill>
              </a:rPr>
              <a:t>«Организация индивидуальной работы с учащимися </a:t>
            </a:r>
            <a:br>
              <a:rPr lang="ru-RU" sz="1200" b="1" dirty="0">
                <a:solidFill>
                  <a:srgbClr val="002060"/>
                </a:solidFill>
              </a:rPr>
            </a:br>
            <a:r>
              <a:rPr lang="ru-RU" sz="1200" b="1" dirty="0">
                <a:solidFill>
                  <a:srgbClr val="002060"/>
                </a:solidFill>
              </a:rPr>
              <a:t>по профилактике риска суицидального поведения: </a:t>
            </a:r>
            <a:br>
              <a:rPr lang="ru-RU" sz="1200" b="1" dirty="0">
                <a:solidFill>
                  <a:srgbClr val="002060"/>
                </a:solidFill>
              </a:rPr>
            </a:br>
            <a:r>
              <a:rPr lang="ru-RU" sz="1200" b="1" dirty="0">
                <a:solidFill>
                  <a:srgbClr val="002060"/>
                </a:solidFill>
              </a:rPr>
              <a:t>компетенции педагогов и </a:t>
            </a:r>
            <a:br>
              <a:rPr lang="ru-RU" sz="1200" b="1" dirty="0">
                <a:solidFill>
                  <a:srgbClr val="002060"/>
                </a:solidFill>
              </a:rPr>
            </a:br>
            <a:r>
              <a:rPr lang="ru-RU" sz="1200" b="1" dirty="0">
                <a:solidFill>
                  <a:srgbClr val="002060"/>
                </a:solidFill>
              </a:rPr>
              <a:t>специалистов общеобразовательных организаций» </a:t>
            </a: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52274"/>
            <a:ext cx="2131346" cy="1068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1814" y="5805264"/>
            <a:ext cx="2859087" cy="785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20719747"/>
              </p:ext>
            </p:extLst>
          </p:nvPr>
        </p:nvGraphicFramePr>
        <p:xfrm>
          <a:off x="457200" y="1600200"/>
          <a:ext cx="8291264" cy="1010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468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444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70840">
                <a:tc gridSpan="2">
                  <a:txBody>
                    <a:bodyPr/>
                    <a:lstStyle/>
                    <a:p>
                      <a:pPr algn="ctr"/>
                      <a:r>
                        <a:rPr lang="ru-RU" dirty="0"/>
                        <a:t>Фактор «</a:t>
                      </a:r>
                      <a:r>
                        <a:rPr lang="ru-RU" dirty="0" err="1"/>
                        <a:t>Антивитальность</a:t>
                      </a:r>
                      <a:r>
                        <a:rPr lang="ru-RU" dirty="0"/>
                        <a:t>»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/>
                        <a:t>Шкала 2. </a:t>
                      </a:r>
                      <a:r>
                        <a:rPr lang="ru-RU" dirty="0" err="1"/>
                        <a:t>Антивитальные</a:t>
                      </a:r>
                      <a:r>
                        <a:rPr lang="ru-RU" baseline="0" dirty="0"/>
                        <a:t> переживания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1. Негативный образ настоящего и будущего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2708920"/>
            <a:ext cx="6096000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4650393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/>
            <a:r>
              <a:rPr lang="ru-RU" sz="1200" b="1" dirty="0">
                <a:solidFill>
                  <a:srgbClr val="002060"/>
                </a:solidFill>
              </a:rPr>
              <a:t>«Организация индивидуальной работы с учащимися </a:t>
            </a:r>
            <a:br>
              <a:rPr lang="ru-RU" sz="1200" b="1" dirty="0">
                <a:solidFill>
                  <a:srgbClr val="002060"/>
                </a:solidFill>
              </a:rPr>
            </a:br>
            <a:r>
              <a:rPr lang="ru-RU" sz="1200" b="1" dirty="0">
                <a:solidFill>
                  <a:srgbClr val="002060"/>
                </a:solidFill>
              </a:rPr>
              <a:t>по профилактике риска суицидального поведения: </a:t>
            </a:r>
            <a:br>
              <a:rPr lang="ru-RU" sz="1200" b="1" dirty="0">
                <a:solidFill>
                  <a:srgbClr val="002060"/>
                </a:solidFill>
              </a:rPr>
            </a:br>
            <a:r>
              <a:rPr lang="ru-RU" sz="1200" b="1" dirty="0">
                <a:solidFill>
                  <a:srgbClr val="002060"/>
                </a:solidFill>
              </a:rPr>
              <a:t>компетенции педагогов и </a:t>
            </a:r>
            <a:br>
              <a:rPr lang="ru-RU" sz="1200" b="1" dirty="0">
                <a:solidFill>
                  <a:srgbClr val="002060"/>
                </a:solidFill>
              </a:rPr>
            </a:br>
            <a:r>
              <a:rPr lang="ru-RU" sz="1200" b="1" dirty="0">
                <a:solidFill>
                  <a:srgbClr val="002060"/>
                </a:solidFill>
              </a:rPr>
              <a:t>специалистов общеобразовательных организаций» </a:t>
            </a: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52274"/>
            <a:ext cx="2131346" cy="1068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1814" y="5805264"/>
            <a:ext cx="2859087" cy="785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065346680"/>
              </p:ext>
            </p:extLst>
          </p:nvPr>
        </p:nvGraphicFramePr>
        <p:xfrm>
          <a:off x="457200" y="1600200"/>
          <a:ext cx="8291264" cy="1112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468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444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70840">
                <a:tc gridSpan="2">
                  <a:txBody>
                    <a:bodyPr/>
                    <a:lstStyle/>
                    <a:p>
                      <a:pPr algn="ctr"/>
                      <a:r>
                        <a:rPr lang="ru-RU" dirty="0"/>
                        <a:t>Фактор «</a:t>
                      </a:r>
                      <a:r>
                        <a:rPr lang="ru-RU" dirty="0" err="1"/>
                        <a:t>Антивитальность</a:t>
                      </a:r>
                      <a:r>
                        <a:rPr lang="ru-RU" dirty="0"/>
                        <a:t>»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/>
                        <a:t>Шкала 2. </a:t>
                      </a:r>
                      <a:r>
                        <a:rPr lang="ru-RU" dirty="0" err="1"/>
                        <a:t>Антивитальные</a:t>
                      </a:r>
                      <a:r>
                        <a:rPr lang="ru-RU" baseline="0" dirty="0"/>
                        <a:t> переживания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2. Заброшенность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3. Беспомощность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3011962"/>
            <a:ext cx="3774394" cy="251751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8064" y="3070567"/>
            <a:ext cx="3601905" cy="2400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7449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/>
            <a:r>
              <a:rPr lang="ru-RU" sz="1200" b="1" dirty="0">
                <a:solidFill>
                  <a:srgbClr val="002060"/>
                </a:solidFill>
              </a:rPr>
              <a:t>«Организация индивидуальной работы с учащимися </a:t>
            </a:r>
            <a:br>
              <a:rPr lang="ru-RU" sz="1200" b="1" dirty="0">
                <a:solidFill>
                  <a:srgbClr val="002060"/>
                </a:solidFill>
              </a:rPr>
            </a:br>
            <a:r>
              <a:rPr lang="ru-RU" sz="1200" b="1" dirty="0">
                <a:solidFill>
                  <a:srgbClr val="002060"/>
                </a:solidFill>
              </a:rPr>
              <a:t>по профилактике риска суицидального поведения: </a:t>
            </a:r>
            <a:br>
              <a:rPr lang="ru-RU" sz="1200" b="1" dirty="0">
                <a:solidFill>
                  <a:srgbClr val="002060"/>
                </a:solidFill>
              </a:rPr>
            </a:br>
            <a:r>
              <a:rPr lang="ru-RU" sz="1200" b="1" dirty="0">
                <a:solidFill>
                  <a:srgbClr val="002060"/>
                </a:solidFill>
              </a:rPr>
              <a:t>компетенции педагогов и </a:t>
            </a:r>
            <a:br>
              <a:rPr lang="ru-RU" sz="1200" b="1" dirty="0">
                <a:solidFill>
                  <a:srgbClr val="002060"/>
                </a:solidFill>
              </a:rPr>
            </a:br>
            <a:r>
              <a:rPr lang="ru-RU" sz="1200" b="1" dirty="0">
                <a:solidFill>
                  <a:srgbClr val="002060"/>
                </a:solidFill>
              </a:rPr>
              <a:t>специалистов общеобразовательных организаций» </a:t>
            </a: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52274"/>
            <a:ext cx="2131346" cy="1068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1814" y="5805264"/>
            <a:ext cx="2859087" cy="785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587062171"/>
              </p:ext>
            </p:extLst>
          </p:nvPr>
        </p:nvGraphicFramePr>
        <p:xfrm>
          <a:off x="457200" y="1600200"/>
          <a:ext cx="8291264" cy="1005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468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444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48226">
                <a:tc gridSpan="2">
                  <a:txBody>
                    <a:bodyPr/>
                    <a:lstStyle/>
                    <a:p>
                      <a:pPr algn="ctr"/>
                      <a:r>
                        <a:rPr lang="ru-RU" dirty="0"/>
                        <a:t>Фактор «</a:t>
                      </a:r>
                      <a:r>
                        <a:rPr lang="ru-RU" dirty="0" err="1"/>
                        <a:t>Антивитальность</a:t>
                      </a:r>
                      <a:r>
                        <a:rPr lang="ru-RU" dirty="0"/>
                        <a:t>»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28446">
                <a:tc>
                  <a:txBody>
                    <a:bodyPr/>
                    <a:lstStyle/>
                    <a:p>
                      <a:r>
                        <a:rPr lang="ru-RU" dirty="0"/>
                        <a:t>Шкала 2. </a:t>
                      </a:r>
                      <a:r>
                        <a:rPr lang="ru-RU" dirty="0" err="1"/>
                        <a:t>Антивитальные</a:t>
                      </a:r>
                      <a:r>
                        <a:rPr lang="ru-RU" baseline="0" dirty="0"/>
                        <a:t> переживания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4. </a:t>
                      </a:r>
                      <a:r>
                        <a:rPr lang="ru-RU" dirty="0" err="1"/>
                        <a:t>Неопосредованность</a:t>
                      </a:r>
                      <a:r>
                        <a:rPr lang="ru-RU" dirty="0"/>
                        <a:t> эмоций</a:t>
                      </a:r>
                    </a:p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2780928"/>
            <a:ext cx="6000750" cy="2476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1342644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/>
            <a:r>
              <a:rPr lang="ru-RU" sz="1200" b="1" dirty="0">
                <a:solidFill>
                  <a:srgbClr val="002060"/>
                </a:solidFill>
              </a:rPr>
              <a:t>«Организация индивидуальной работы с учащимися </a:t>
            </a:r>
            <a:br>
              <a:rPr lang="ru-RU" sz="1200" b="1" dirty="0">
                <a:solidFill>
                  <a:srgbClr val="002060"/>
                </a:solidFill>
              </a:rPr>
            </a:br>
            <a:r>
              <a:rPr lang="ru-RU" sz="1200" b="1" dirty="0">
                <a:solidFill>
                  <a:srgbClr val="002060"/>
                </a:solidFill>
              </a:rPr>
              <a:t>по профилактике риска суицидального поведения: </a:t>
            </a:r>
            <a:br>
              <a:rPr lang="ru-RU" sz="1200" b="1" dirty="0">
                <a:solidFill>
                  <a:srgbClr val="002060"/>
                </a:solidFill>
              </a:rPr>
            </a:br>
            <a:r>
              <a:rPr lang="ru-RU" sz="1200" b="1" dirty="0">
                <a:solidFill>
                  <a:srgbClr val="002060"/>
                </a:solidFill>
              </a:rPr>
              <a:t>компетенции педагогов и </a:t>
            </a:r>
            <a:br>
              <a:rPr lang="ru-RU" sz="1200" b="1" dirty="0">
                <a:solidFill>
                  <a:srgbClr val="002060"/>
                </a:solidFill>
              </a:rPr>
            </a:br>
            <a:r>
              <a:rPr lang="ru-RU" sz="1200" b="1" dirty="0">
                <a:solidFill>
                  <a:srgbClr val="002060"/>
                </a:solidFill>
              </a:rPr>
              <a:t>специалистов общеобразовательных организаций» </a:t>
            </a: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52274"/>
            <a:ext cx="2131346" cy="1068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1814" y="5805264"/>
            <a:ext cx="2859087" cy="785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260651100"/>
              </p:ext>
            </p:extLst>
          </p:nvPr>
        </p:nvGraphicFramePr>
        <p:xfrm>
          <a:off x="457200" y="1600200"/>
          <a:ext cx="8291264" cy="1112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468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444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70840">
                <a:tc gridSpan="2">
                  <a:txBody>
                    <a:bodyPr/>
                    <a:lstStyle/>
                    <a:p>
                      <a:pPr algn="ctr"/>
                      <a:r>
                        <a:rPr lang="ru-RU" dirty="0"/>
                        <a:t>Фактор «</a:t>
                      </a:r>
                      <a:r>
                        <a:rPr lang="ru-RU" dirty="0" err="1"/>
                        <a:t>Антивитальность</a:t>
                      </a:r>
                      <a:r>
                        <a:rPr lang="ru-RU" dirty="0"/>
                        <a:t>»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/>
                        <a:t>Шкала 3.</a:t>
                      </a:r>
                      <a:r>
                        <a:rPr lang="ru-RU" baseline="0" dirty="0"/>
                        <a:t> Страх негативной оценки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1.</a:t>
                      </a:r>
                      <a:r>
                        <a:rPr lang="ru-RU" baseline="0" dirty="0"/>
                        <a:t> </a:t>
                      </a:r>
                      <a:r>
                        <a:rPr lang="ru-RU" baseline="0" dirty="0" err="1"/>
                        <a:t>Гелотофобия</a:t>
                      </a:r>
                      <a:r>
                        <a:rPr lang="ru-RU" baseline="0" dirty="0"/>
                        <a:t> 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2. </a:t>
                      </a:r>
                      <a:r>
                        <a:rPr lang="ru-RU" dirty="0" err="1"/>
                        <a:t>Дисморфофобия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3890" y="2928859"/>
            <a:ext cx="3810000" cy="285750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62075" y="3068959"/>
            <a:ext cx="4297680" cy="2257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4558941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/>
            <a:r>
              <a:rPr lang="ru-RU" sz="1200" b="1" dirty="0">
                <a:solidFill>
                  <a:srgbClr val="002060"/>
                </a:solidFill>
              </a:rPr>
              <a:t>«Организация индивидуальной работы с учащимися </a:t>
            </a:r>
            <a:br>
              <a:rPr lang="ru-RU" sz="1200" b="1" dirty="0">
                <a:solidFill>
                  <a:srgbClr val="002060"/>
                </a:solidFill>
              </a:rPr>
            </a:br>
            <a:r>
              <a:rPr lang="ru-RU" sz="1200" b="1" dirty="0">
                <a:solidFill>
                  <a:srgbClr val="002060"/>
                </a:solidFill>
              </a:rPr>
              <a:t>по профилактике риска суицидального поведения: </a:t>
            </a:r>
            <a:br>
              <a:rPr lang="ru-RU" sz="1200" b="1" dirty="0">
                <a:solidFill>
                  <a:srgbClr val="002060"/>
                </a:solidFill>
              </a:rPr>
            </a:br>
            <a:r>
              <a:rPr lang="ru-RU" sz="1200" b="1" dirty="0">
                <a:solidFill>
                  <a:srgbClr val="002060"/>
                </a:solidFill>
              </a:rPr>
              <a:t>компетенции педагогов и </a:t>
            </a:r>
            <a:br>
              <a:rPr lang="ru-RU" sz="1200" b="1" dirty="0">
                <a:solidFill>
                  <a:srgbClr val="002060"/>
                </a:solidFill>
              </a:rPr>
            </a:br>
            <a:r>
              <a:rPr lang="ru-RU" sz="1200" b="1" dirty="0">
                <a:solidFill>
                  <a:srgbClr val="002060"/>
                </a:solidFill>
              </a:rPr>
              <a:t>специалистов общеобразовательных организаций» </a:t>
            </a: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52274"/>
            <a:ext cx="2131346" cy="1068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1814" y="5805264"/>
            <a:ext cx="2859087" cy="785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53216421"/>
              </p:ext>
            </p:extLst>
          </p:nvPr>
        </p:nvGraphicFramePr>
        <p:xfrm>
          <a:off x="457200" y="1600200"/>
          <a:ext cx="8291264" cy="1483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468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444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70840">
                <a:tc gridSpan="2">
                  <a:txBody>
                    <a:bodyPr/>
                    <a:lstStyle/>
                    <a:p>
                      <a:pPr algn="ctr"/>
                      <a:r>
                        <a:rPr lang="ru-RU" dirty="0"/>
                        <a:t>Фактор «</a:t>
                      </a:r>
                      <a:r>
                        <a:rPr lang="ru-RU" dirty="0" err="1"/>
                        <a:t>Антивитальность</a:t>
                      </a:r>
                      <a:r>
                        <a:rPr lang="ru-RU" dirty="0"/>
                        <a:t>»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/>
                        <a:t>Шкала 4. </a:t>
                      </a:r>
                      <a:r>
                        <a:rPr lang="ru-RU" dirty="0" err="1"/>
                        <a:t>Микросоциальный</a:t>
                      </a:r>
                      <a:r>
                        <a:rPr lang="ru-RU" baseline="0" dirty="0"/>
                        <a:t> конфликт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1. Конфликт</a:t>
                      </a:r>
                      <a:r>
                        <a:rPr lang="ru-RU" baseline="0" dirty="0"/>
                        <a:t> в семье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2. Конфликт</a:t>
                      </a:r>
                      <a:r>
                        <a:rPr lang="ru-RU" baseline="0" dirty="0"/>
                        <a:t> в группе сверстников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3. Конфликт</a:t>
                      </a:r>
                      <a:r>
                        <a:rPr lang="ru-RU" baseline="0" dirty="0"/>
                        <a:t> с педагогами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0717" y="3212976"/>
            <a:ext cx="1905000" cy="244475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9832" y="3478879"/>
            <a:ext cx="2773680" cy="195973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87" t="12229" r="10731" b="12338"/>
          <a:stretch/>
        </p:blipFill>
        <p:spPr>
          <a:xfrm>
            <a:off x="6131814" y="3682767"/>
            <a:ext cx="2257177" cy="15519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1373055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/>
            <a:r>
              <a:rPr lang="ru-RU" sz="1200" b="1" dirty="0">
                <a:solidFill>
                  <a:srgbClr val="002060"/>
                </a:solidFill>
              </a:rPr>
              <a:t>«Организация индивидуальной работы с учащимися </a:t>
            </a:r>
            <a:br>
              <a:rPr lang="ru-RU" sz="1200" b="1" dirty="0">
                <a:solidFill>
                  <a:srgbClr val="002060"/>
                </a:solidFill>
              </a:rPr>
            </a:br>
            <a:r>
              <a:rPr lang="ru-RU" sz="1200" b="1" dirty="0">
                <a:solidFill>
                  <a:srgbClr val="002060"/>
                </a:solidFill>
              </a:rPr>
              <a:t>по профилактике риска суицидального поведения: </a:t>
            </a:r>
            <a:br>
              <a:rPr lang="ru-RU" sz="1200" b="1" dirty="0">
                <a:solidFill>
                  <a:srgbClr val="002060"/>
                </a:solidFill>
              </a:rPr>
            </a:br>
            <a:r>
              <a:rPr lang="ru-RU" sz="1200" b="1" dirty="0">
                <a:solidFill>
                  <a:srgbClr val="002060"/>
                </a:solidFill>
              </a:rPr>
              <a:t>компетенции педагогов и </a:t>
            </a:r>
            <a:br>
              <a:rPr lang="ru-RU" sz="1200" b="1" dirty="0">
                <a:solidFill>
                  <a:srgbClr val="002060"/>
                </a:solidFill>
              </a:rPr>
            </a:br>
            <a:r>
              <a:rPr lang="ru-RU" sz="1200" b="1" dirty="0">
                <a:solidFill>
                  <a:srgbClr val="002060"/>
                </a:solidFill>
              </a:rPr>
              <a:t>специалистов общеобразовательных организаций» </a:t>
            </a: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52274"/>
            <a:ext cx="2131346" cy="1068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1814" y="5805264"/>
            <a:ext cx="2859087" cy="785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809663"/>
              </p:ext>
            </p:extLst>
          </p:nvPr>
        </p:nvGraphicFramePr>
        <p:xfrm>
          <a:off x="457200" y="1600200"/>
          <a:ext cx="8291264" cy="74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468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444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70840">
                <a:tc gridSpan="2">
                  <a:txBody>
                    <a:bodyPr/>
                    <a:lstStyle/>
                    <a:p>
                      <a:pPr algn="ctr"/>
                      <a:r>
                        <a:rPr lang="ru-RU" dirty="0"/>
                        <a:t>Фактор «</a:t>
                      </a:r>
                      <a:r>
                        <a:rPr lang="ru-RU" dirty="0" err="1"/>
                        <a:t>Антивитальность</a:t>
                      </a:r>
                      <a:r>
                        <a:rPr lang="ru-RU" dirty="0"/>
                        <a:t>»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/>
                        <a:t>Шкала 5. Одиночество, недоверчивость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9812" y="2564904"/>
            <a:ext cx="4572000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290428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/>
            <a:r>
              <a:rPr lang="ru-RU" sz="1200" b="1" dirty="0">
                <a:solidFill>
                  <a:srgbClr val="002060"/>
                </a:solidFill>
              </a:rPr>
              <a:t>«Организация индивидуальной работы с учащимися </a:t>
            </a:r>
            <a:br>
              <a:rPr lang="ru-RU" sz="1200" b="1" dirty="0">
                <a:solidFill>
                  <a:srgbClr val="002060"/>
                </a:solidFill>
              </a:rPr>
            </a:br>
            <a:r>
              <a:rPr lang="ru-RU" sz="1200" b="1" dirty="0">
                <a:solidFill>
                  <a:srgbClr val="002060"/>
                </a:solidFill>
              </a:rPr>
              <a:t>по профилактике риска суицидального поведения: </a:t>
            </a:r>
            <a:br>
              <a:rPr lang="ru-RU" sz="1200" b="1" dirty="0">
                <a:solidFill>
                  <a:srgbClr val="002060"/>
                </a:solidFill>
              </a:rPr>
            </a:br>
            <a:r>
              <a:rPr lang="ru-RU" sz="1200" b="1" dirty="0">
                <a:solidFill>
                  <a:srgbClr val="002060"/>
                </a:solidFill>
              </a:rPr>
              <a:t>компетенции педагогов и </a:t>
            </a:r>
            <a:br>
              <a:rPr lang="ru-RU" sz="1200" b="1" dirty="0">
                <a:solidFill>
                  <a:srgbClr val="002060"/>
                </a:solidFill>
              </a:rPr>
            </a:br>
            <a:r>
              <a:rPr lang="ru-RU" sz="1200" b="1" dirty="0">
                <a:solidFill>
                  <a:srgbClr val="002060"/>
                </a:solidFill>
              </a:rPr>
              <a:t>специалистов общеобразовательных организаций» </a:t>
            </a: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52274"/>
            <a:ext cx="2131346" cy="1068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1556792"/>
            <a:ext cx="8229600" cy="2109457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75190" y="5661248"/>
            <a:ext cx="2859024" cy="78638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746"/>
          <a:stretch/>
        </p:blipFill>
        <p:spPr>
          <a:xfrm>
            <a:off x="323528" y="3861048"/>
            <a:ext cx="7659169" cy="17502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5355226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/>
            <a:r>
              <a:rPr lang="ru-RU" sz="1200" b="1" dirty="0">
                <a:solidFill>
                  <a:srgbClr val="002060"/>
                </a:solidFill>
              </a:rPr>
              <a:t>«Организация индивидуальной работы с учащимися </a:t>
            </a:r>
            <a:br>
              <a:rPr lang="ru-RU" sz="1200" b="1" dirty="0">
                <a:solidFill>
                  <a:srgbClr val="002060"/>
                </a:solidFill>
              </a:rPr>
            </a:br>
            <a:r>
              <a:rPr lang="ru-RU" sz="1200" b="1" dirty="0">
                <a:solidFill>
                  <a:srgbClr val="002060"/>
                </a:solidFill>
              </a:rPr>
              <a:t>по профилактике риска суицидального поведения: </a:t>
            </a:r>
            <a:br>
              <a:rPr lang="ru-RU" sz="1200" b="1" dirty="0">
                <a:solidFill>
                  <a:srgbClr val="002060"/>
                </a:solidFill>
              </a:rPr>
            </a:br>
            <a:r>
              <a:rPr lang="ru-RU" sz="1200" b="1" dirty="0">
                <a:solidFill>
                  <a:srgbClr val="002060"/>
                </a:solidFill>
              </a:rPr>
              <a:t>компетенции педагогов и </a:t>
            </a:r>
            <a:br>
              <a:rPr lang="ru-RU" sz="1200" b="1" dirty="0">
                <a:solidFill>
                  <a:srgbClr val="002060"/>
                </a:solidFill>
              </a:rPr>
            </a:br>
            <a:r>
              <a:rPr lang="ru-RU" sz="1200" b="1" dirty="0">
                <a:solidFill>
                  <a:srgbClr val="002060"/>
                </a:solidFill>
              </a:rPr>
              <a:t>специалистов общеобразовательных организаций» </a:t>
            </a: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52274"/>
            <a:ext cx="2131346" cy="1068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1814" y="5805264"/>
            <a:ext cx="2859087" cy="785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09762238"/>
              </p:ext>
            </p:extLst>
          </p:nvPr>
        </p:nvGraphicFramePr>
        <p:xfrm>
          <a:off x="457200" y="1600200"/>
          <a:ext cx="8291264" cy="74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468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444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70840">
                <a:tc gridSpan="2">
                  <a:txBody>
                    <a:bodyPr/>
                    <a:lstStyle/>
                    <a:p>
                      <a:pPr algn="ctr"/>
                      <a:r>
                        <a:rPr lang="ru-RU" dirty="0"/>
                        <a:t>Фактор «</a:t>
                      </a:r>
                      <a:r>
                        <a:rPr lang="ru-RU" dirty="0" err="1"/>
                        <a:t>Антивитальность</a:t>
                      </a:r>
                      <a:r>
                        <a:rPr lang="ru-RU" dirty="0"/>
                        <a:t>»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/>
                        <a:t>Шкала 6. Вредные привычки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631" y="2420888"/>
            <a:ext cx="5334000" cy="36057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8006596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/>
            <a:r>
              <a:rPr lang="ru-RU" sz="1200" b="1" dirty="0">
                <a:solidFill>
                  <a:srgbClr val="002060"/>
                </a:solidFill>
              </a:rPr>
              <a:t>«Организация индивидуальной работы с учащимися </a:t>
            </a:r>
            <a:br>
              <a:rPr lang="ru-RU" sz="1200" b="1" dirty="0">
                <a:solidFill>
                  <a:srgbClr val="002060"/>
                </a:solidFill>
              </a:rPr>
            </a:br>
            <a:r>
              <a:rPr lang="ru-RU" sz="1200" b="1" dirty="0">
                <a:solidFill>
                  <a:srgbClr val="002060"/>
                </a:solidFill>
              </a:rPr>
              <a:t>по профилактике риска суицидального поведения: </a:t>
            </a:r>
            <a:br>
              <a:rPr lang="ru-RU" sz="1200" b="1" dirty="0">
                <a:solidFill>
                  <a:srgbClr val="002060"/>
                </a:solidFill>
              </a:rPr>
            </a:br>
            <a:r>
              <a:rPr lang="ru-RU" sz="1200" b="1" dirty="0">
                <a:solidFill>
                  <a:srgbClr val="002060"/>
                </a:solidFill>
              </a:rPr>
              <a:t>компетенции педагогов и </a:t>
            </a:r>
            <a:br>
              <a:rPr lang="ru-RU" sz="1200" b="1" dirty="0">
                <a:solidFill>
                  <a:srgbClr val="002060"/>
                </a:solidFill>
              </a:rPr>
            </a:br>
            <a:r>
              <a:rPr lang="ru-RU" sz="1200" b="1" dirty="0">
                <a:solidFill>
                  <a:srgbClr val="002060"/>
                </a:solidFill>
              </a:rPr>
              <a:t>специалистов общеобразовательных организаций» </a:t>
            </a: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52274"/>
            <a:ext cx="2131346" cy="1068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1814" y="5805264"/>
            <a:ext cx="2859087" cy="785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82355090"/>
              </p:ext>
            </p:extLst>
          </p:nvPr>
        </p:nvGraphicFramePr>
        <p:xfrm>
          <a:off x="457200" y="1600200"/>
          <a:ext cx="8291264" cy="74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468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444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70840">
                <a:tc gridSpan="2">
                  <a:txBody>
                    <a:bodyPr/>
                    <a:lstStyle/>
                    <a:p>
                      <a:pPr algn="ctr"/>
                      <a:r>
                        <a:rPr lang="ru-RU" dirty="0"/>
                        <a:t>Фактор «</a:t>
                      </a:r>
                      <a:r>
                        <a:rPr lang="ru-RU" dirty="0" err="1"/>
                        <a:t>Антивитальность</a:t>
                      </a:r>
                      <a:r>
                        <a:rPr lang="ru-RU" dirty="0"/>
                        <a:t>»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/>
                        <a:t>Шкала 7. Тревожные </a:t>
                      </a:r>
                      <a:r>
                        <a:rPr lang="ru-RU" dirty="0" err="1"/>
                        <a:t>руминации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2492896"/>
            <a:ext cx="3901440" cy="3901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776479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/>
            <a:r>
              <a:rPr lang="ru-RU" sz="1200" b="1" dirty="0">
                <a:solidFill>
                  <a:srgbClr val="002060"/>
                </a:solidFill>
              </a:rPr>
              <a:t>«Организация индивидуальной работы с учащимися </a:t>
            </a:r>
            <a:br>
              <a:rPr lang="ru-RU" sz="1200" b="1" dirty="0">
                <a:solidFill>
                  <a:srgbClr val="002060"/>
                </a:solidFill>
              </a:rPr>
            </a:br>
            <a:r>
              <a:rPr lang="ru-RU" sz="1200" b="1" dirty="0">
                <a:solidFill>
                  <a:srgbClr val="002060"/>
                </a:solidFill>
              </a:rPr>
              <a:t>по профилактике риска суицидального поведения: </a:t>
            </a:r>
            <a:br>
              <a:rPr lang="ru-RU" sz="1200" b="1" dirty="0">
                <a:solidFill>
                  <a:srgbClr val="002060"/>
                </a:solidFill>
              </a:rPr>
            </a:br>
            <a:r>
              <a:rPr lang="ru-RU" sz="1200" b="1" dirty="0">
                <a:solidFill>
                  <a:srgbClr val="002060"/>
                </a:solidFill>
              </a:rPr>
              <a:t>компетенции педагогов и </a:t>
            </a:r>
            <a:br>
              <a:rPr lang="ru-RU" sz="1200" b="1" dirty="0">
                <a:solidFill>
                  <a:srgbClr val="002060"/>
                </a:solidFill>
              </a:rPr>
            </a:br>
            <a:r>
              <a:rPr lang="ru-RU" sz="1200" b="1" dirty="0">
                <a:solidFill>
                  <a:srgbClr val="002060"/>
                </a:solidFill>
              </a:rPr>
              <a:t>специалистов общеобразовательных организаций» </a:t>
            </a: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52274"/>
            <a:ext cx="2131346" cy="1068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1814" y="5805264"/>
            <a:ext cx="2859087" cy="785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31843958"/>
              </p:ext>
            </p:extLst>
          </p:nvPr>
        </p:nvGraphicFramePr>
        <p:xfrm>
          <a:off x="457200" y="1600200"/>
          <a:ext cx="8291264" cy="1010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468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444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70840">
                <a:tc gridSpan="2">
                  <a:txBody>
                    <a:bodyPr/>
                    <a:lstStyle/>
                    <a:p>
                      <a:pPr algn="ctr"/>
                      <a:r>
                        <a:rPr lang="ru-RU" dirty="0"/>
                        <a:t>Фактор «</a:t>
                      </a:r>
                      <a:r>
                        <a:rPr lang="ru-RU" dirty="0" err="1"/>
                        <a:t>Антивитальность</a:t>
                      </a:r>
                      <a:r>
                        <a:rPr lang="ru-RU" dirty="0"/>
                        <a:t>»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/>
                        <a:t>Шкала 8. Склонность к асоциальному поведению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90" r="49009"/>
          <a:stretch/>
        </p:blipFill>
        <p:spPr>
          <a:xfrm>
            <a:off x="1187624" y="2769170"/>
            <a:ext cx="2993197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1446224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/>
            <a:r>
              <a:rPr lang="ru-RU" sz="1200" b="1" dirty="0">
                <a:solidFill>
                  <a:srgbClr val="002060"/>
                </a:solidFill>
              </a:rPr>
              <a:t>«Организация индивидуальной работы с учащимися </a:t>
            </a:r>
            <a:br>
              <a:rPr lang="ru-RU" sz="1200" b="1" dirty="0">
                <a:solidFill>
                  <a:srgbClr val="002060"/>
                </a:solidFill>
              </a:rPr>
            </a:br>
            <a:r>
              <a:rPr lang="ru-RU" sz="1200" b="1" dirty="0">
                <a:solidFill>
                  <a:srgbClr val="002060"/>
                </a:solidFill>
              </a:rPr>
              <a:t>по профилактике риска суицидального поведения: </a:t>
            </a:r>
            <a:br>
              <a:rPr lang="ru-RU" sz="1200" b="1" dirty="0">
                <a:solidFill>
                  <a:srgbClr val="002060"/>
                </a:solidFill>
              </a:rPr>
            </a:br>
            <a:r>
              <a:rPr lang="ru-RU" sz="1200" b="1" dirty="0">
                <a:solidFill>
                  <a:srgbClr val="002060"/>
                </a:solidFill>
              </a:rPr>
              <a:t>компетенции педагогов и </a:t>
            </a:r>
            <a:br>
              <a:rPr lang="ru-RU" sz="1200" b="1" dirty="0">
                <a:solidFill>
                  <a:srgbClr val="002060"/>
                </a:solidFill>
              </a:rPr>
            </a:br>
            <a:r>
              <a:rPr lang="ru-RU" sz="1200" b="1" dirty="0">
                <a:solidFill>
                  <a:srgbClr val="002060"/>
                </a:solidFill>
              </a:rPr>
              <a:t>специалистов общеобразовательных организаций» </a:t>
            </a: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52274"/>
            <a:ext cx="2131346" cy="1068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1814" y="5805264"/>
            <a:ext cx="2859087" cy="785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08875875"/>
              </p:ext>
            </p:extLst>
          </p:nvPr>
        </p:nvGraphicFramePr>
        <p:xfrm>
          <a:off x="457200" y="1600200"/>
          <a:ext cx="8229599" cy="2595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7565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7565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756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7565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7565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7565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17565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370840">
                <a:tc gridSpan="7">
                  <a:txBody>
                    <a:bodyPr/>
                    <a:lstStyle/>
                    <a:p>
                      <a:pPr algn="ctr"/>
                      <a:r>
                        <a:rPr lang="ru-RU" dirty="0"/>
                        <a:t>Распределение</a:t>
                      </a:r>
                      <a:r>
                        <a:rPr lang="ru-RU" baseline="0" dirty="0"/>
                        <a:t> респондентов по классам и возрасту</a:t>
                      </a:r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 rowSpan="2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/>
                      <a:r>
                        <a:rPr lang="ru-RU" dirty="0"/>
                        <a:t>Возраст</a:t>
                      </a:r>
                      <a:r>
                        <a:rPr lang="ru-RU" baseline="0" dirty="0"/>
                        <a:t> / лет</a:t>
                      </a:r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Всего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14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15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16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17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18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/>
                        <a:t>9 класс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38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48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/>
                        <a:t>10 класс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23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28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/>
                        <a:t>11 класс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20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23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/>
                        <a:t>Всего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41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31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23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99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23790395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/>
            <a:r>
              <a:rPr lang="ru-RU" sz="1200" b="1" dirty="0">
                <a:solidFill>
                  <a:srgbClr val="002060"/>
                </a:solidFill>
              </a:rPr>
              <a:t>«Организация индивидуальной работы с учащимися </a:t>
            </a:r>
            <a:br>
              <a:rPr lang="ru-RU" sz="1200" b="1" dirty="0">
                <a:solidFill>
                  <a:srgbClr val="002060"/>
                </a:solidFill>
              </a:rPr>
            </a:br>
            <a:r>
              <a:rPr lang="ru-RU" sz="1200" b="1" dirty="0">
                <a:solidFill>
                  <a:srgbClr val="002060"/>
                </a:solidFill>
              </a:rPr>
              <a:t>по профилактике риска суицидального поведения: </a:t>
            </a:r>
            <a:br>
              <a:rPr lang="ru-RU" sz="1200" b="1" dirty="0">
                <a:solidFill>
                  <a:srgbClr val="002060"/>
                </a:solidFill>
              </a:rPr>
            </a:br>
            <a:r>
              <a:rPr lang="ru-RU" sz="1200" b="1" dirty="0">
                <a:solidFill>
                  <a:srgbClr val="002060"/>
                </a:solidFill>
              </a:rPr>
              <a:t>компетенции педагогов и </a:t>
            </a:r>
            <a:br>
              <a:rPr lang="ru-RU" sz="1200" b="1" dirty="0">
                <a:solidFill>
                  <a:srgbClr val="002060"/>
                </a:solidFill>
              </a:rPr>
            </a:br>
            <a:r>
              <a:rPr lang="ru-RU" sz="1200" b="1" dirty="0">
                <a:solidFill>
                  <a:srgbClr val="002060"/>
                </a:solidFill>
              </a:rPr>
              <a:t>специалистов общеобразовательных организаций» </a:t>
            </a: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52274"/>
            <a:ext cx="2131346" cy="1068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1814" y="5805264"/>
            <a:ext cx="2859087" cy="785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29876250"/>
              </p:ext>
            </p:extLst>
          </p:nvPr>
        </p:nvGraphicFramePr>
        <p:xfrm>
          <a:off x="457200" y="1600200"/>
          <a:ext cx="8229600" cy="2595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432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716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716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743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70840">
                <a:tc gridSpan="4">
                  <a:txBody>
                    <a:bodyPr/>
                    <a:lstStyle/>
                    <a:p>
                      <a:pPr algn="ctr"/>
                      <a:r>
                        <a:rPr lang="ru-RU" dirty="0"/>
                        <a:t>Распределение</a:t>
                      </a:r>
                      <a:r>
                        <a:rPr lang="ru-RU" baseline="0" dirty="0"/>
                        <a:t> респондентов по классам и полу</a:t>
                      </a:r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dirty="0"/>
                        <a:t>пол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всего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юноши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девушки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ru-RU" dirty="0"/>
                        <a:t>9 класс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20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28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48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ru-RU" dirty="0"/>
                        <a:t>10 класс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15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13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28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ru-RU" dirty="0"/>
                        <a:t>11 класс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13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23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ru-RU" dirty="0"/>
                        <a:t>Всего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48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51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99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07133356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/>
            <a:r>
              <a:rPr lang="ru-RU" sz="1200" b="1" dirty="0">
                <a:solidFill>
                  <a:srgbClr val="002060"/>
                </a:solidFill>
              </a:rPr>
              <a:t>«Организация индивидуальной работы с учащимися </a:t>
            </a:r>
            <a:br>
              <a:rPr lang="ru-RU" sz="1200" b="1" dirty="0">
                <a:solidFill>
                  <a:srgbClr val="002060"/>
                </a:solidFill>
              </a:rPr>
            </a:br>
            <a:r>
              <a:rPr lang="ru-RU" sz="1200" b="1" dirty="0">
                <a:solidFill>
                  <a:srgbClr val="002060"/>
                </a:solidFill>
              </a:rPr>
              <a:t>по профилактике риска суицидального поведения: </a:t>
            </a:r>
            <a:br>
              <a:rPr lang="ru-RU" sz="1200" b="1" dirty="0">
                <a:solidFill>
                  <a:srgbClr val="002060"/>
                </a:solidFill>
              </a:rPr>
            </a:br>
            <a:r>
              <a:rPr lang="ru-RU" sz="1200" b="1" dirty="0">
                <a:solidFill>
                  <a:srgbClr val="002060"/>
                </a:solidFill>
              </a:rPr>
              <a:t>компетенции педагогов и </a:t>
            </a:r>
            <a:br>
              <a:rPr lang="ru-RU" sz="1200" b="1" dirty="0">
                <a:solidFill>
                  <a:srgbClr val="002060"/>
                </a:solidFill>
              </a:rPr>
            </a:br>
            <a:r>
              <a:rPr lang="ru-RU" sz="1200" b="1" dirty="0">
                <a:solidFill>
                  <a:srgbClr val="002060"/>
                </a:solidFill>
              </a:rPr>
              <a:t>специалистов общеобразовательных организаций» </a:t>
            </a: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52274"/>
            <a:ext cx="2131346" cy="1068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1814" y="5877272"/>
            <a:ext cx="2859087" cy="785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8" name="Объект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374838170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4002494662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/>
            <a:r>
              <a:rPr lang="ru-RU" sz="1200" b="1" dirty="0">
                <a:solidFill>
                  <a:srgbClr val="002060"/>
                </a:solidFill>
              </a:rPr>
              <a:t>«Организация индивидуальной работы с учащимися </a:t>
            </a:r>
            <a:br>
              <a:rPr lang="ru-RU" sz="1200" b="1" dirty="0">
                <a:solidFill>
                  <a:srgbClr val="002060"/>
                </a:solidFill>
              </a:rPr>
            </a:br>
            <a:r>
              <a:rPr lang="ru-RU" sz="1200" b="1" dirty="0">
                <a:solidFill>
                  <a:srgbClr val="002060"/>
                </a:solidFill>
              </a:rPr>
              <a:t>по профилактике риска суицидального поведения: </a:t>
            </a:r>
            <a:br>
              <a:rPr lang="ru-RU" sz="1200" b="1" dirty="0">
                <a:solidFill>
                  <a:srgbClr val="002060"/>
                </a:solidFill>
              </a:rPr>
            </a:br>
            <a:r>
              <a:rPr lang="ru-RU" sz="1200" b="1" dirty="0">
                <a:solidFill>
                  <a:srgbClr val="002060"/>
                </a:solidFill>
              </a:rPr>
              <a:t>компетенции педагогов и </a:t>
            </a:r>
            <a:br>
              <a:rPr lang="ru-RU" sz="1200" b="1" dirty="0">
                <a:solidFill>
                  <a:srgbClr val="002060"/>
                </a:solidFill>
              </a:rPr>
            </a:br>
            <a:r>
              <a:rPr lang="ru-RU" sz="1200" b="1" dirty="0">
                <a:solidFill>
                  <a:srgbClr val="002060"/>
                </a:solidFill>
              </a:rPr>
              <a:t>специалистов общеобразовательных организаций» </a:t>
            </a: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52274"/>
            <a:ext cx="2131346" cy="1068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1814" y="5862092"/>
            <a:ext cx="2859087" cy="785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8" name="Объект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147424042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2207305664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/>
            <a:r>
              <a:rPr lang="ru-RU" sz="1200" b="1" dirty="0">
                <a:solidFill>
                  <a:srgbClr val="002060"/>
                </a:solidFill>
              </a:rPr>
              <a:t>«Организация индивидуальной работы с учащимися </a:t>
            </a:r>
            <a:br>
              <a:rPr lang="ru-RU" sz="1200" b="1" dirty="0">
                <a:solidFill>
                  <a:srgbClr val="002060"/>
                </a:solidFill>
              </a:rPr>
            </a:br>
            <a:r>
              <a:rPr lang="ru-RU" sz="1200" b="1" dirty="0">
                <a:solidFill>
                  <a:srgbClr val="002060"/>
                </a:solidFill>
              </a:rPr>
              <a:t>по профилактике риска суицидального поведения: </a:t>
            </a:r>
            <a:br>
              <a:rPr lang="ru-RU" sz="1200" b="1" dirty="0">
                <a:solidFill>
                  <a:srgbClr val="002060"/>
                </a:solidFill>
              </a:rPr>
            </a:br>
            <a:r>
              <a:rPr lang="ru-RU" sz="1200" b="1" dirty="0">
                <a:solidFill>
                  <a:srgbClr val="002060"/>
                </a:solidFill>
              </a:rPr>
              <a:t>компетенции педагогов и </a:t>
            </a:r>
            <a:br>
              <a:rPr lang="ru-RU" sz="1200" b="1" dirty="0">
                <a:solidFill>
                  <a:srgbClr val="002060"/>
                </a:solidFill>
              </a:rPr>
            </a:br>
            <a:r>
              <a:rPr lang="ru-RU" sz="1200" b="1" dirty="0">
                <a:solidFill>
                  <a:srgbClr val="002060"/>
                </a:solidFill>
              </a:rPr>
              <a:t>специалистов общеобразовательных организаций» </a:t>
            </a: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52274"/>
            <a:ext cx="2131346" cy="1068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3994" y="5877272"/>
            <a:ext cx="2859087" cy="785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8" name="Объект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19535787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3565119060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/>
            <a:r>
              <a:rPr lang="ru-RU" sz="1200" b="1" dirty="0">
                <a:solidFill>
                  <a:srgbClr val="002060"/>
                </a:solidFill>
              </a:rPr>
              <a:t>«Организация индивидуальной работы с учащимися </a:t>
            </a:r>
            <a:br>
              <a:rPr lang="ru-RU" sz="1200" b="1" dirty="0">
                <a:solidFill>
                  <a:srgbClr val="002060"/>
                </a:solidFill>
              </a:rPr>
            </a:br>
            <a:r>
              <a:rPr lang="ru-RU" sz="1200" b="1" dirty="0">
                <a:solidFill>
                  <a:srgbClr val="002060"/>
                </a:solidFill>
              </a:rPr>
              <a:t>по профилактике риска суицидального поведения: </a:t>
            </a:r>
            <a:br>
              <a:rPr lang="ru-RU" sz="1200" b="1" dirty="0">
                <a:solidFill>
                  <a:srgbClr val="002060"/>
                </a:solidFill>
              </a:rPr>
            </a:br>
            <a:r>
              <a:rPr lang="ru-RU" sz="1200" b="1" dirty="0">
                <a:solidFill>
                  <a:srgbClr val="002060"/>
                </a:solidFill>
              </a:rPr>
              <a:t>компетенции педагогов и </a:t>
            </a:r>
            <a:br>
              <a:rPr lang="ru-RU" sz="1200" b="1" dirty="0">
                <a:solidFill>
                  <a:srgbClr val="002060"/>
                </a:solidFill>
              </a:rPr>
            </a:br>
            <a:r>
              <a:rPr lang="ru-RU" sz="1200" b="1" dirty="0">
                <a:solidFill>
                  <a:srgbClr val="002060"/>
                </a:solidFill>
              </a:rPr>
              <a:t>специалистов общеобразовательных организаций» </a:t>
            </a: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52274"/>
            <a:ext cx="2131346" cy="1068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1813" y="5877272"/>
            <a:ext cx="2859087" cy="785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8" name="Объект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76336831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4080452866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/>
            <a:r>
              <a:rPr lang="ru-RU" sz="1200" b="1" dirty="0">
                <a:solidFill>
                  <a:srgbClr val="002060"/>
                </a:solidFill>
              </a:rPr>
              <a:t>«Организация индивидуальной работы с учащимися </a:t>
            </a:r>
            <a:br>
              <a:rPr lang="ru-RU" sz="1200" b="1" dirty="0">
                <a:solidFill>
                  <a:srgbClr val="002060"/>
                </a:solidFill>
              </a:rPr>
            </a:br>
            <a:r>
              <a:rPr lang="ru-RU" sz="1200" b="1" dirty="0">
                <a:solidFill>
                  <a:srgbClr val="002060"/>
                </a:solidFill>
              </a:rPr>
              <a:t>по профилактике риска суицидального поведения: </a:t>
            </a:r>
            <a:br>
              <a:rPr lang="ru-RU" sz="1200" b="1" dirty="0">
                <a:solidFill>
                  <a:srgbClr val="002060"/>
                </a:solidFill>
              </a:rPr>
            </a:br>
            <a:r>
              <a:rPr lang="ru-RU" sz="1200" b="1" dirty="0">
                <a:solidFill>
                  <a:srgbClr val="002060"/>
                </a:solidFill>
              </a:rPr>
              <a:t>компетенции педагогов и </a:t>
            </a:r>
            <a:br>
              <a:rPr lang="ru-RU" sz="1200" b="1" dirty="0">
                <a:solidFill>
                  <a:srgbClr val="002060"/>
                </a:solidFill>
              </a:rPr>
            </a:br>
            <a:r>
              <a:rPr lang="ru-RU" sz="1200" b="1" dirty="0">
                <a:solidFill>
                  <a:srgbClr val="002060"/>
                </a:solidFill>
              </a:rPr>
              <a:t>специалистов общеобразовательных организаций» </a:t>
            </a: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52274"/>
            <a:ext cx="2131346" cy="1068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1814" y="5949280"/>
            <a:ext cx="2859087" cy="785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8" name="Объект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00251692"/>
              </p:ext>
            </p:extLst>
          </p:nvPr>
        </p:nvGraphicFramePr>
        <p:xfrm>
          <a:off x="467544" y="1556792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52531916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/>
            <a:r>
              <a:rPr lang="ru-RU" sz="1200" b="1" dirty="0">
                <a:solidFill>
                  <a:srgbClr val="002060"/>
                </a:solidFill>
              </a:rPr>
              <a:t>«Организация индивидуальной работы с учащимися </a:t>
            </a:r>
            <a:br>
              <a:rPr lang="ru-RU" sz="1200" b="1" dirty="0">
                <a:solidFill>
                  <a:srgbClr val="002060"/>
                </a:solidFill>
              </a:rPr>
            </a:br>
            <a:r>
              <a:rPr lang="ru-RU" sz="1200" b="1" dirty="0">
                <a:solidFill>
                  <a:srgbClr val="002060"/>
                </a:solidFill>
              </a:rPr>
              <a:t>по профилактике риска суицидального поведения: </a:t>
            </a:r>
            <a:br>
              <a:rPr lang="ru-RU" sz="1200" b="1" dirty="0">
                <a:solidFill>
                  <a:srgbClr val="002060"/>
                </a:solidFill>
              </a:rPr>
            </a:br>
            <a:r>
              <a:rPr lang="ru-RU" sz="1200" b="1" dirty="0">
                <a:solidFill>
                  <a:srgbClr val="002060"/>
                </a:solidFill>
              </a:rPr>
              <a:t>компетенции педагогов и </a:t>
            </a:r>
            <a:br>
              <a:rPr lang="ru-RU" sz="1200" b="1" dirty="0">
                <a:solidFill>
                  <a:srgbClr val="002060"/>
                </a:solidFill>
              </a:rPr>
            </a:br>
            <a:r>
              <a:rPr lang="ru-RU" sz="1200" b="1" dirty="0">
                <a:solidFill>
                  <a:srgbClr val="002060"/>
                </a:solidFill>
              </a:rPr>
              <a:t>специалистов общеобразовательных организаций» </a:t>
            </a: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52274"/>
            <a:ext cx="2131346" cy="1068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75190" y="5661248"/>
            <a:ext cx="2859024" cy="786384"/>
          </a:xfrm>
          <a:prstGeom prst="rect">
            <a:avLst/>
          </a:prstGeom>
        </p:spPr>
      </p:pic>
      <p:graphicFrame>
        <p:nvGraphicFramePr>
          <p:cNvPr id="7" name="Объект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72171553"/>
              </p:ext>
            </p:extLst>
          </p:nvPr>
        </p:nvGraphicFramePr>
        <p:xfrm>
          <a:off x="457200" y="1600200"/>
          <a:ext cx="8147248" cy="4013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2308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291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29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291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291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70840">
                <a:tc rowSpan="2">
                  <a:txBody>
                    <a:bodyPr/>
                    <a:lstStyle/>
                    <a:p>
                      <a:r>
                        <a:rPr lang="ru-RU" sz="1400" dirty="0"/>
                        <a:t>Субъект РФ</a:t>
                      </a: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Суицидальный попытки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Завершенные суициды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3824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2017г.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2018г.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2017г.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2018г.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ru-RU" sz="1600" dirty="0"/>
                        <a:t>Красноярский край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/>
                        <a:t>234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/>
                        <a:t>138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/>
                        <a:t>18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/>
                        <a:t>24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ru-RU" sz="1600" dirty="0"/>
                        <a:t>Иркутская область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/>
                        <a:t>114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/>
                        <a:t>124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/>
                        <a:t>28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/>
                        <a:t>27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ru-RU" sz="1600" dirty="0"/>
                        <a:t>Новосибирская область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/>
                        <a:t>191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/>
                        <a:t>249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/>
                        <a:t>18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/>
                        <a:t>18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ru-RU" sz="1600" dirty="0"/>
                        <a:t>Омская область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/>
                        <a:t>63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/>
                        <a:t>80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/>
                        <a:t>13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/>
                        <a:t>11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ru-RU" sz="1600" dirty="0"/>
                        <a:t>Алтайский край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/>
                        <a:t>80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/>
                        <a:t>56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/>
                        <a:t>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/>
                        <a:t>11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ru-RU" sz="1600" dirty="0"/>
                        <a:t>Республика Тыва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/>
                        <a:t>27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/>
                        <a:t>22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/>
                        <a:t>14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/>
                        <a:t>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ru-RU" sz="1600" dirty="0"/>
                        <a:t>Томская область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/>
                        <a:t>51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/>
                        <a:t>51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/>
                        <a:t>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/>
                        <a:t>9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ru-RU" sz="1600" dirty="0"/>
                        <a:t>Республика Хакасия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/>
                        <a:t>34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/>
                        <a:t>42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/>
                        <a:t>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/>
                        <a:t>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ru-RU" sz="1600" dirty="0"/>
                        <a:t>Республика Алтай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/>
                        <a:t>11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/>
                        <a:t>15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/>
                        <a:t>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/>
                        <a:t>6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09825833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/>
            <a:r>
              <a:rPr lang="ru-RU" sz="1200" b="1" dirty="0">
                <a:solidFill>
                  <a:srgbClr val="002060"/>
                </a:solidFill>
              </a:rPr>
              <a:t>«Организация индивидуальной работы с учащимися </a:t>
            </a:r>
            <a:br>
              <a:rPr lang="ru-RU" sz="1200" b="1" dirty="0">
                <a:solidFill>
                  <a:srgbClr val="002060"/>
                </a:solidFill>
              </a:rPr>
            </a:br>
            <a:r>
              <a:rPr lang="ru-RU" sz="1200" b="1" dirty="0">
                <a:solidFill>
                  <a:srgbClr val="002060"/>
                </a:solidFill>
              </a:rPr>
              <a:t>по профилактике риска суицидального поведения: </a:t>
            </a:r>
            <a:br>
              <a:rPr lang="ru-RU" sz="1200" b="1" dirty="0">
                <a:solidFill>
                  <a:srgbClr val="002060"/>
                </a:solidFill>
              </a:rPr>
            </a:br>
            <a:r>
              <a:rPr lang="ru-RU" sz="1200" b="1" dirty="0">
                <a:solidFill>
                  <a:srgbClr val="002060"/>
                </a:solidFill>
              </a:rPr>
              <a:t>компетенции педагогов и </a:t>
            </a:r>
            <a:br>
              <a:rPr lang="ru-RU" sz="1200" b="1" dirty="0">
                <a:solidFill>
                  <a:srgbClr val="002060"/>
                </a:solidFill>
              </a:rPr>
            </a:br>
            <a:r>
              <a:rPr lang="ru-RU" sz="1200" b="1" dirty="0">
                <a:solidFill>
                  <a:srgbClr val="002060"/>
                </a:solidFill>
              </a:rPr>
              <a:t>специалистов общеобразовательных организаций» </a:t>
            </a: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52274"/>
            <a:ext cx="2131346" cy="1068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1813" y="5949280"/>
            <a:ext cx="2859087" cy="785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8" name="Объект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3556605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4365533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/>
            <a:r>
              <a:rPr lang="ru-RU" sz="1200" b="1" dirty="0">
                <a:solidFill>
                  <a:srgbClr val="002060"/>
                </a:solidFill>
              </a:rPr>
              <a:t>«Организация индивидуальной работы с учащимися </a:t>
            </a:r>
            <a:br>
              <a:rPr lang="ru-RU" sz="1200" b="1" dirty="0">
                <a:solidFill>
                  <a:srgbClr val="002060"/>
                </a:solidFill>
              </a:rPr>
            </a:br>
            <a:r>
              <a:rPr lang="ru-RU" sz="1200" b="1" dirty="0">
                <a:solidFill>
                  <a:srgbClr val="002060"/>
                </a:solidFill>
              </a:rPr>
              <a:t>по профилактике риска суицидального поведения: </a:t>
            </a:r>
            <a:br>
              <a:rPr lang="ru-RU" sz="1200" b="1" dirty="0">
                <a:solidFill>
                  <a:srgbClr val="002060"/>
                </a:solidFill>
              </a:rPr>
            </a:br>
            <a:r>
              <a:rPr lang="ru-RU" sz="1200" b="1" dirty="0">
                <a:solidFill>
                  <a:srgbClr val="002060"/>
                </a:solidFill>
              </a:rPr>
              <a:t>компетенции педагогов и </a:t>
            </a:r>
            <a:br>
              <a:rPr lang="ru-RU" sz="1200" b="1" dirty="0">
                <a:solidFill>
                  <a:srgbClr val="002060"/>
                </a:solidFill>
              </a:rPr>
            </a:br>
            <a:r>
              <a:rPr lang="ru-RU" sz="1200" b="1" dirty="0">
                <a:solidFill>
                  <a:srgbClr val="002060"/>
                </a:solidFill>
              </a:rPr>
              <a:t>специалистов общеобразовательных организаций» </a:t>
            </a: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1814" y="5805264"/>
            <a:ext cx="2859087" cy="785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099" y="136414"/>
            <a:ext cx="4710389" cy="6585171"/>
          </a:xfrm>
        </p:spPr>
      </p:pic>
      <p:sp>
        <p:nvSpPr>
          <p:cNvPr id="5" name="Прямоугольник 4"/>
          <p:cNvSpPr/>
          <p:nvPr/>
        </p:nvSpPr>
        <p:spPr>
          <a:xfrm>
            <a:off x="4572000" y="2924944"/>
            <a:ext cx="4572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1600" b="1" dirty="0">
                <a:solidFill>
                  <a:srgbClr val="002060"/>
                </a:solidFill>
              </a:rPr>
              <a:t>Профиль № 1,</a:t>
            </a:r>
          </a:p>
          <a:p>
            <a:pPr algn="ctr"/>
            <a:r>
              <a:rPr lang="ru-RU" sz="1600" b="1" dirty="0">
                <a:solidFill>
                  <a:srgbClr val="002060"/>
                </a:solidFill>
              </a:rPr>
              <a:t>учащийся 9 класса, 15 лет, юноша</a:t>
            </a:r>
          </a:p>
        </p:txBody>
      </p:sp>
    </p:spTree>
    <p:extLst>
      <p:ext uri="{BB962C8B-B14F-4D97-AF65-F5344CB8AC3E}">
        <p14:creationId xmlns:p14="http://schemas.microsoft.com/office/powerpoint/2010/main" val="1735108228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/>
            <a:r>
              <a:rPr lang="ru-RU" sz="1200" b="1" dirty="0">
                <a:solidFill>
                  <a:srgbClr val="002060"/>
                </a:solidFill>
              </a:rPr>
              <a:t>«Организация индивидуальной работы с учащимися </a:t>
            </a:r>
            <a:br>
              <a:rPr lang="ru-RU" sz="1200" b="1" dirty="0">
                <a:solidFill>
                  <a:srgbClr val="002060"/>
                </a:solidFill>
              </a:rPr>
            </a:br>
            <a:r>
              <a:rPr lang="ru-RU" sz="1200" b="1" dirty="0">
                <a:solidFill>
                  <a:srgbClr val="002060"/>
                </a:solidFill>
              </a:rPr>
              <a:t>по профилактике риска суицидального поведения: </a:t>
            </a:r>
            <a:br>
              <a:rPr lang="ru-RU" sz="1200" b="1" dirty="0">
                <a:solidFill>
                  <a:srgbClr val="002060"/>
                </a:solidFill>
              </a:rPr>
            </a:br>
            <a:r>
              <a:rPr lang="ru-RU" sz="1200" b="1" dirty="0">
                <a:solidFill>
                  <a:srgbClr val="002060"/>
                </a:solidFill>
              </a:rPr>
              <a:t>компетенции педагогов и </a:t>
            </a:r>
            <a:br>
              <a:rPr lang="ru-RU" sz="1200" b="1" dirty="0">
                <a:solidFill>
                  <a:srgbClr val="002060"/>
                </a:solidFill>
              </a:rPr>
            </a:br>
            <a:r>
              <a:rPr lang="ru-RU" sz="1200" b="1" dirty="0">
                <a:solidFill>
                  <a:srgbClr val="002060"/>
                </a:solidFill>
              </a:rPr>
              <a:t>специалистов общеобразовательных организаций» </a:t>
            </a: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1814" y="5805264"/>
            <a:ext cx="2859087" cy="785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4572000" y="2924944"/>
            <a:ext cx="4572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1600" b="1" dirty="0">
                <a:solidFill>
                  <a:srgbClr val="002060"/>
                </a:solidFill>
              </a:rPr>
              <a:t>Профиль № 2,</a:t>
            </a:r>
          </a:p>
          <a:p>
            <a:pPr algn="ctr"/>
            <a:r>
              <a:rPr lang="ru-RU" sz="1600" b="1" dirty="0">
                <a:solidFill>
                  <a:srgbClr val="002060"/>
                </a:solidFill>
              </a:rPr>
              <a:t>учащаяся 11 класса, 17 лет, девушка</a:t>
            </a:r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343134"/>
            <a:ext cx="4608839" cy="6514866"/>
          </a:xfrm>
        </p:spPr>
      </p:pic>
    </p:spTree>
    <p:extLst>
      <p:ext uri="{BB962C8B-B14F-4D97-AF65-F5344CB8AC3E}">
        <p14:creationId xmlns:p14="http://schemas.microsoft.com/office/powerpoint/2010/main" val="1668111741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/>
            <a:r>
              <a:rPr lang="ru-RU" sz="1200" b="1" dirty="0">
                <a:solidFill>
                  <a:srgbClr val="002060"/>
                </a:solidFill>
              </a:rPr>
              <a:t>«Организация индивидуальной работы с учащимися </a:t>
            </a:r>
            <a:br>
              <a:rPr lang="ru-RU" sz="1200" b="1" dirty="0">
                <a:solidFill>
                  <a:srgbClr val="002060"/>
                </a:solidFill>
              </a:rPr>
            </a:br>
            <a:r>
              <a:rPr lang="ru-RU" sz="1200" b="1" dirty="0">
                <a:solidFill>
                  <a:srgbClr val="002060"/>
                </a:solidFill>
              </a:rPr>
              <a:t>по профилактике риска суицидального поведения: </a:t>
            </a:r>
            <a:br>
              <a:rPr lang="ru-RU" sz="1200" b="1" dirty="0">
                <a:solidFill>
                  <a:srgbClr val="002060"/>
                </a:solidFill>
              </a:rPr>
            </a:br>
            <a:r>
              <a:rPr lang="ru-RU" sz="1200" b="1" dirty="0">
                <a:solidFill>
                  <a:srgbClr val="002060"/>
                </a:solidFill>
              </a:rPr>
              <a:t>компетенции педагогов и </a:t>
            </a:r>
            <a:br>
              <a:rPr lang="ru-RU" sz="1200" b="1" dirty="0">
                <a:solidFill>
                  <a:srgbClr val="002060"/>
                </a:solidFill>
              </a:rPr>
            </a:br>
            <a:r>
              <a:rPr lang="ru-RU" sz="1200" b="1" dirty="0">
                <a:solidFill>
                  <a:srgbClr val="002060"/>
                </a:solidFill>
              </a:rPr>
              <a:t>специалистов общеобразовательных организаций» </a:t>
            </a: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1814" y="5805264"/>
            <a:ext cx="2859087" cy="785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4572000" y="2924944"/>
            <a:ext cx="4572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1600" b="1" dirty="0">
                <a:solidFill>
                  <a:srgbClr val="002060"/>
                </a:solidFill>
              </a:rPr>
              <a:t>Профиль № 3,</a:t>
            </a:r>
          </a:p>
          <a:p>
            <a:pPr algn="ctr"/>
            <a:r>
              <a:rPr lang="ru-RU" sz="1600" b="1" dirty="0">
                <a:solidFill>
                  <a:srgbClr val="002060"/>
                </a:solidFill>
              </a:rPr>
              <a:t>учащаяся 10 класса, 16 лет, девушка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68"/>
          <a:stretch/>
        </p:blipFill>
        <p:spPr>
          <a:xfrm>
            <a:off x="0" y="261223"/>
            <a:ext cx="4786028" cy="6607935"/>
          </a:xfrm>
        </p:spPr>
      </p:pic>
    </p:spTree>
    <p:extLst>
      <p:ext uri="{BB962C8B-B14F-4D97-AF65-F5344CB8AC3E}">
        <p14:creationId xmlns:p14="http://schemas.microsoft.com/office/powerpoint/2010/main" val="2676009446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/>
            <a:r>
              <a:rPr lang="ru-RU" sz="1200" b="1" dirty="0">
                <a:solidFill>
                  <a:srgbClr val="002060"/>
                </a:solidFill>
              </a:rPr>
              <a:t>«Организация индивидуальной работы с учащимися </a:t>
            </a:r>
            <a:br>
              <a:rPr lang="ru-RU" sz="1200" b="1" dirty="0">
                <a:solidFill>
                  <a:srgbClr val="002060"/>
                </a:solidFill>
              </a:rPr>
            </a:br>
            <a:r>
              <a:rPr lang="ru-RU" sz="1200" b="1" dirty="0">
                <a:solidFill>
                  <a:srgbClr val="002060"/>
                </a:solidFill>
              </a:rPr>
              <a:t>по профилактике риска суицидального поведения: </a:t>
            </a:r>
            <a:br>
              <a:rPr lang="ru-RU" sz="1200" b="1" dirty="0">
                <a:solidFill>
                  <a:srgbClr val="002060"/>
                </a:solidFill>
              </a:rPr>
            </a:br>
            <a:r>
              <a:rPr lang="ru-RU" sz="1200" b="1" dirty="0">
                <a:solidFill>
                  <a:srgbClr val="002060"/>
                </a:solidFill>
              </a:rPr>
              <a:t>компетенции педагогов и </a:t>
            </a:r>
            <a:br>
              <a:rPr lang="ru-RU" sz="1200" b="1" dirty="0">
                <a:solidFill>
                  <a:srgbClr val="002060"/>
                </a:solidFill>
              </a:rPr>
            </a:br>
            <a:r>
              <a:rPr lang="ru-RU" sz="1200" b="1" dirty="0">
                <a:solidFill>
                  <a:srgbClr val="002060"/>
                </a:solidFill>
              </a:rPr>
              <a:t>специалистов общеобразовательных организаций» </a:t>
            </a: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52274"/>
            <a:ext cx="2131346" cy="1068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5589240"/>
            <a:ext cx="2859087" cy="785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556792"/>
            <a:ext cx="8229600" cy="4525963"/>
          </a:xfrm>
        </p:spPr>
        <p:txBody>
          <a:bodyPr>
            <a:normAutofit fontScale="40000" lnSpcReduction="20000"/>
          </a:bodyPr>
          <a:lstStyle/>
          <a:p>
            <a:pPr marL="0" indent="457200" algn="just">
              <a:buNone/>
            </a:pPr>
            <a:r>
              <a:rPr lang="ru-RU" sz="4800" dirty="0">
                <a:solidFill>
                  <a:srgbClr val="002060"/>
                </a:solidFill>
              </a:rPr>
              <a:t>«Подростковый суицид часто выступает как следствие неразрешенных проблем – проблем, которые близкие не увидели вовремя, не помогли справиться с ними. К сожалению, подчас взрослые создают тупиковую ситуацию для ребенка. Жить, как жил раньше, подросток не хочет, а что-то изменить не в силах. Обиженный, остро переживающий свое одиночество, ищущий себя в мире взрослых, он не находит защиты ни дома, ни в школе, ни в компании сверстников. Ребенок остается в одиночестве. Разразившиеся в доме скандалы, наказания, проблемы в школе, одиночество толкают его на страшный шаг.</a:t>
            </a:r>
          </a:p>
          <a:p>
            <a:pPr marL="0" indent="457200" algn="just">
              <a:buNone/>
            </a:pPr>
            <a:r>
              <a:rPr lang="ru-RU" sz="4800" dirty="0">
                <a:solidFill>
                  <a:srgbClr val="002060"/>
                </a:solidFill>
              </a:rPr>
              <a:t>Детский суицид практически всегда можно предотвратить: для этого необходимо чувствовать своего ребенка, слышать его, вовремя заметить тревожные сигналы. Заботливые родители, родственники, педагоги ни за что не оставят без внимания изменившееся поведение ребёнка» </a:t>
            </a:r>
          </a:p>
          <a:p>
            <a:pPr marL="0" indent="457200" algn="r">
              <a:buNone/>
            </a:pPr>
            <a:endParaRPr lang="ru-RU" dirty="0"/>
          </a:p>
          <a:p>
            <a:pPr marL="0" indent="457200" algn="r">
              <a:buNone/>
            </a:pPr>
            <a:r>
              <a:rPr lang="ru-RU" sz="2900" b="1" i="1" dirty="0">
                <a:solidFill>
                  <a:srgbClr val="002060"/>
                </a:solidFill>
              </a:rPr>
              <a:t>О.В. </a:t>
            </a:r>
            <a:r>
              <a:rPr lang="ru-RU" sz="2900" b="1" i="1" dirty="0" err="1">
                <a:solidFill>
                  <a:srgbClr val="002060"/>
                </a:solidFill>
              </a:rPr>
              <a:t>Вихристюк</a:t>
            </a:r>
            <a:br>
              <a:rPr lang="ru-RU" sz="2900" b="1" i="1" dirty="0">
                <a:solidFill>
                  <a:srgbClr val="002060"/>
                </a:solidFill>
              </a:rPr>
            </a:br>
            <a:r>
              <a:rPr lang="ru-RU" sz="2900" b="1" i="1" dirty="0">
                <a:solidFill>
                  <a:srgbClr val="002060"/>
                </a:solidFill>
              </a:rPr>
              <a:t>кандидат психологических наук</a:t>
            </a:r>
            <a:br>
              <a:rPr lang="ru-RU" sz="2900" b="1" i="1" dirty="0">
                <a:solidFill>
                  <a:srgbClr val="002060"/>
                </a:solidFill>
              </a:rPr>
            </a:br>
            <a:r>
              <a:rPr lang="ru-RU" sz="2900" b="1" i="1" dirty="0">
                <a:solidFill>
                  <a:srgbClr val="002060"/>
                </a:solidFill>
              </a:rPr>
              <a:t>Руководитель Центра экстренной психологической помощи </a:t>
            </a:r>
            <a:br>
              <a:rPr lang="ru-RU" sz="2900" b="1" i="1" dirty="0">
                <a:solidFill>
                  <a:srgbClr val="002060"/>
                </a:solidFill>
              </a:rPr>
            </a:br>
            <a:r>
              <a:rPr lang="ru-RU" sz="2900" b="1" i="1" dirty="0">
                <a:solidFill>
                  <a:srgbClr val="002060"/>
                </a:solidFill>
              </a:rPr>
              <a:t>МГППУ</a:t>
            </a:r>
            <a:br>
              <a:rPr lang="ru-RU" dirty="0"/>
            </a:br>
            <a:endParaRPr lang="ru-RU" dirty="0"/>
          </a:p>
          <a:p>
            <a:pPr marL="0" indent="457200" algn="just">
              <a:buNone/>
            </a:pP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25731579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/>
            <a:r>
              <a:rPr lang="ru-RU" sz="1200" b="1" dirty="0">
                <a:solidFill>
                  <a:srgbClr val="002060"/>
                </a:solidFill>
              </a:rPr>
              <a:t>«Организация индивидуальной работы с учащимися </a:t>
            </a:r>
            <a:br>
              <a:rPr lang="ru-RU" sz="1200" b="1" dirty="0">
                <a:solidFill>
                  <a:srgbClr val="002060"/>
                </a:solidFill>
              </a:rPr>
            </a:br>
            <a:r>
              <a:rPr lang="ru-RU" sz="1200" b="1" dirty="0">
                <a:solidFill>
                  <a:srgbClr val="002060"/>
                </a:solidFill>
              </a:rPr>
              <a:t>по профилактике риска суицидального поведения: </a:t>
            </a:r>
            <a:br>
              <a:rPr lang="ru-RU" sz="1200" b="1" dirty="0">
                <a:solidFill>
                  <a:srgbClr val="002060"/>
                </a:solidFill>
              </a:rPr>
            </a:br>
            <a:r>
              <a:rPr lang="ru-RU" sz="1200" b="1" dirty="0">
                <a:solidFill>
                  <a:srgbClr val="002060"/>
                </a:solidFill>
              </a:rPr>
              <a:t>компетенции педагогов и </a:t>
            </a:r>
            <a:br>
              <a:rPr lang="ru-RU" sz="1200" b="1" dirty="0">
                <a:solidFill>
                  <a:srgbClr val="002060"/>
                </a:solidFill>
              </a:rPr>
            </a:br>
            <a:r>
              <a:rPr lang="ru-RU" sz="1200" b="1" dirty="0">
                <a:solidFill>
                  <a:srgbClr val="002060"/>
                </a:solidFill>
              </a:rPr>
              <a:t>специалистов общеобразовательных организаций» </a:t>
            </a: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52274"/>
            <a:ext cx="2131346" cy="1068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5478176"/>
            <a:ext cx="2859087" cy="785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53" t="-196" r="1283" b="196"/>
          <a:stretch/>
        </p:blipFill>
        <p:spPr bwMode="auto">
          <a:xfrm>
            <a:off x="682644" y="1412776"/>
            <a:ext cx="5248373" cy="42858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4537938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/>
            <a:r>
              <a:rPr lang="ru-RU" sz="1200" b="1" dirty="0">
                <a:solidFill>
                  <a:srgbClr val="002060"/>
                </a:solidFill>
              </a:rPr>
              <a:t>«Организация индивидуальной работы с учащимися </a:t>
            </a:r>
            <a:br>
              <a:rPr lang="ru-RU" sz="1200" b="1" dirty="0">
                <a:solidFill>
                  <a:srgbClr val="002060"/>
                </a:solidFill>
              </a:rPr>
            </a:br>
            <a:r>
              <a:rPr lang="ru-RU" sz="1200" b="1" dirty="0">
                <a:solidFill>
                  <a:srgbClr val="002060"/>
                </a:solidFill>
              </a:rPr>
              <a:t>по профилактике риска суицидального поведения: </a:t>
            </a:r>
            <a:br>
              <a:rPr lang="ru-RU" sz="1200" b="1" dirty="0">
                <a:solidFill>
                  <a:srgbClr val="002060"/>
                </a:solidFill>
              </a:rPr>
            </a:br>
            <a:r>
              <a:rPr lang="ru-RU" sz="1200" b="1" dirty="0">
                <a:solidFill>
                  <a:srgbClr val="002060"/>
                </a:solidFill>
              </a:rPr>
              <a:t>компетенции педагогов и </a:t>
            </a:r>
            <a:br>
              <a:rPr lang="ru-RU" sz="1200" b="1" dirty="0">
                <a:solidFill>
                  <a:srgbClr val="002060"/>
                </a:solidFill>
              </a:rPr>
            </a:br>
            <a:r>
              <a:rPr lang="ru-RU" sz="1200" b="1" dirty="0">
                <a:solidFill>
                  <a:srgbClr val="002060"/>
                </a:solidFill>
              </a:rPr>
              <a:t>специалистов общеобразовательных организаций» </a:t>
            </a: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52274"/>
            <a:ext cx="2131346" cy="1068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5478176"/>
            <a:ext cx="2859087" cy="785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492896"/>
            <a:ext cx="8229600" cy="10674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6602760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/>
            <a:r>
              <a:rPr lang="ru-RU" sz="1200" b="1" dirty="0">
                <a:solidFill>
                  <a:srgbClr val="002060"/>
                </a:solidFill>
              </a:rPr>
              <a:t>«Организация индивидуальной работы с учащимися </a:t>
            </a:r>
            <a:br>
              <a:rPr lang="ru-RU" sz="1200" b="1" dirty="0">
                <a:solidFill>
                  <a:srgbClr val="002060"/>
                </a:solidFill>
              </a:rPr>
            </a:br>
            <a:r>
              <a:rPr lang="ru-RU" sz="1200" b="1" dirty="0">
                <a:solidFill>
                  <a:srgbClr val="002060"/>
                </a:solidFill>
              </a:rPr>
              <a:t>по профилактике риска суицидального поведения: </a:t>
            </a:r>
            <a:br>
              <a:rPr lang="ru-RU" sz="1200" b="1" dirty="0">
                <a:solidFill>
                  <a:srgbClr val="002060"/>
                </a:solidFill>
              </a:rPr>
            </a:br>
            <a:r>
              <a:rPr lang="ru-RU" sz="1200" b="1" dirty="0">
                <a:solidFill>
                  <a:srgbClr val="002060"/>
                </a:solidFill>
              </a:rPr>
              <a:t>компетенции педагогов и </a:t>
            </a:r>
            <a:br>
              <a:rPr lang="ru-RU" sz="1200" b="1" dirty="0">
                <a:solidFill>
                  <a:srgbClr val="002060"/>
                </a:solidFill>
              </a:rPr>
            </a:br>
            <a:r>
              <a:rPr lang="ru-RU" sz="1200" b="1" dirty="0">
                <a:solidFill>
                  <a:srgbClr val="002060"/>
                </a:solidFill>
              </a:rPr>
              <a:t>специалистов общеобразовательных организаций» </a:t>
            </a: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52274"/>
            <a:ext cx="2131346" cy="1068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75190" y="5661248"/>
            <a:ext cx="2859024" cy="786384"/>
          </a:xfrm>
          <a:prstGeom prst="rect">
            <a:avLst/>
          </a:prstGeom>
        </p:spPr>
      </p:pic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2031175"/>
            <a:ext cx="1396105" cy="20697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67544" y="3861047"/>
            <a:ext cx="424847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</a:pPr>
            <a:endParaRPr lang="ru-RU" sz="1200" b="1" dirty="0">
              <a:solidFill>
                <a:srgbClr val="002060"/>
              </a:solidFill>
              <a:latin typeface="+mj-lt"/>
              <a:ea typeface="+mj-ea"/>
              <a:cs typeface="+mj-cs"/>
            </a:endParaRPr>
          </a:p>
          <a:p>
            <a:pPr>
              <a:spcBef>
                <a:spcPct val="0"/>
              </a:spcBef>
            </a:pPr>
            <a:endParaRPr lang="ru-RU" sz="1200" b="1" dirty="0">
              <a:solidFill>
                <a:srgbClr val="002060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123728" y="1772816"/>
            <a:ext cx="6840760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solidFill>
                  <a:srgbClr val="002060"/>
                </a:solidFill>
              </a:rPr>
              <a:t>суицидальное поведение </a:t>
            </a:r>
            <a:br>
              <a:rPr lang="ru-RU" sz="3200" b="1" dirty="0">
                <a:solidFill>
                  <a:srgbClr val="002060"/>
                </a:solidFill>
              </a:rPr>
            </a:br>
            <a:r>
              <a:rPr lang="ru-RU" sz="3200" b="1" dirty="0">
                <a:solidFill>
                  <a:srgbClr val="002060"/>
                </a:solidFill>
              </a:rPr>
              <a:t>есть следствие социально-психологической </a:t>
            </a:r>
            <a:r>
              <a:rPr lang="ru-RU" sz="3200" b="1" dirty="0" err="1">
                <a:solidFill>
                  <a:srgbClr val="002060"/>
                </a:solidFill>
              </a:rPr>
              <a:t>дезадаптации</a:t>
            </a:r>
            <a:r>
              <a:rPr lang="ru-RU" sz="3200" b="1" dirty="0">
                <a:solidFill>
                  <a:srgbClr val="002060"/>
                </a:solidFill>
              </a:rPr>
              <a:t> личности в условиях переживаемого </a:t>
            </a:r>
            <a:r>
              <a:rPr lang="ru-RU" sz="3200" b="1" dirty="0" err="1">
                <a:solidFill>
                  <a:srgbClr val="002060"/>
                </a:solidFill>
              </a:rPr>
              <a:t>микросоциального</a:t>
            </a:r>
            <a:r>
              <a:rPr lang="ru-RU" sz="3200" b="1" dirty="0">
                <a:solidFill>
                  <a:srgbClr val="002060"/>
                </a:solidFill>
              </a:rPr>
              <a:t> конфликта</a:t>
            </a:r>
            <a:br>
              <a:rPr lang="ru-RU" sz="3200" b="1" dirty="0">
                <a:solidFill>
                  <a:srgbClr val="002060"/>
                </a:solidFill>
              </a:rPr>
            </a:br>
            <a:endParaRPr lang="ru-RU" sz="3200" b="1" dirty="0">
              <a:solidFill>
                <a:srgbClr val="002060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539552" y="5238636"/>
            <a:ext cx="4572000" cy="1015663"/>
          </a:xfrm>
          <a:prstGeom prst="rect">
            <a:avLst/>
          </a:prstGeom>
        </p:spPr>
        <p:txBody>
          <a:bodyPr>
            <a:spAutoFit/>
          </a:bodyPr>
          <a:lstStyle/>
          <a:p>
            <a:pPr lvl="0">
              <a:spcBef>
                <a:spcPct val="0"/>
              </a:spcBef>
            </a:pPr>
            <a:r>
              <a:rPr lang="ru-RU" sz="1200" b="1" dirty="0">
                <a:solidFill>
                  <a:srgbClr val="002060"/>
                </a:solidFill>
              </a:rPr>
              <a:t>Айна Григорьевна </a:t>
            </a:r>
            <a:r>
              <a:rPr lang="ru-RU" sz="1200" b="1" dirty="0" err="1">
                <a:solidFill>
                  <a:srgbClr val="002060"/>
                </a:solidFill>
              </a:rPr>
              <a:t>Амбрумова</a:t>
            </a:r>
            <a:r>
              <a:rPr lang="ru-RU" sz="1200" b="1" dirty="0">
                <a:solidFill>
                  <a:srgbClr val="002060"/>
                </a:solidFill>
              </a:rPr>
              <a:t> (1913-1994) профессор, Заслуженный деятель науки РФ, доктор медицинских наук, </a:t>
            </a:r>
          </a:p>
          <a:p>
            <a:pPr lvl="0">
              <a:spcBef>
                <a:spcPct val="0"/>
              </a:spcBef>
            </a:pPr>
            <a:r>
              <a:rPr lang="ru-RU" sz="1200" b="1" dirty="0">
                <a:solidFill>
                  <a:srgbClr val="002060"/>
                </a:solidFill>
              </a:rPr>
              <a:t>Заведующий  отделением </a:t>
            </a:r>
            <a:r>
              <a:rPr lang="ru-RU" sz="1200" b="1" dirty="0" err="1">
                <a:solidFill>
                  <a:srgbClr val="002060"/>
                </a:solidFill>
              </a:rPr>
              <a:t>суицидологии</a:t>
            </a:r>
            <a:r>
              <a:rPr lang="ru-RU" sz="1200" b="1" dirty="0">
                <a:solidFill>
                  <a:srgbClr val="002060"/>
                </a:solidFill>
              </a:rPr>
              <a:t> Московского НИИ психиатрии МЗ РСФСР, </a:t>
            </a:r>
          </a:p>
          <a:p>
            <a:pPr lvl="0">
              <a:spcBef>
                <a:spcPct val="0"/>
              </a:spcBef>
            </a:pPr>
            <a:r>
              <a:rPr lang="ru-RU" sz="1200" b="1" dirty="0">
                <a:solidFill>
                  <a:srgbClr val="002060"/>
                </a:solidFill>
              </a:rPr>
              <a:t>руководитель Всесоюзного </a:t>
            </a:r>
            <a:r>
              <a:rPr lang="ru-RU" sz="1200" b="1" dirty="0" err="1">
                <a:solidFill>
                  <a:srgbClr val="002060"/>
                </a:solidFill>
              </a:rPr>
              <a:t>суицидологического</a:t>
            </a:r>
            <a:r>
              <a:rPr lang="ru-RU" sz="1200" b="1" dirty="0">
                <a:solidFill>
                  <a:srgbClr val="002060"/>
                </a:solidFill>
              </a:rPr>
              <a:t> центра</a:t>
            </a:r>
          </a:p>
        </p:txBody>
      </p:sp>
    </p:spTree>
    <p:extLst>
      <p:ext uri="{BB962C8B-B14F-4D97-AF65-F5344CB8AC3E}">
        <p14:creationId xmlns:p14="http://schemas.microsoft.com/office/powerpoint/2010/main" val="195351495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/>
            <a:r>
              <a:rPr lang="ru-RU" sz="1200" b="1" dirty="0">
                <a:solidFill>
                  <a:srgbClr val="002060"/>
                </a:solidFill>
              </a:rPr>
              <a:t>«Организация индивидуальной работы с учащимися </a:t>
            </a:r>
            <a:br>
              <a:rPr lang="ru-RU" sz="1200" b="1" dirty="0">
                <a:solidFill>
                  <a:srgbClr val="002060"/>
                </a:solidFill>
              </a:rPr>
            </a:br>
            <a:r>
              <a:rPr lang="ru-RU" sz="1200" b="1" dirty="0">
                <a:solidFill>
                  <a:srgbClr val="002060"/>
                </a:solidFill>
              </a:rPr>
              <a:t>по профилактике риска суицидального поведения: </a:t>
            </a:r>
            <a:br>
              <a:rPr lang="ru-RU" sz="1200" b="1" dirty="0">
                <a:solidFill>
                  <a:srgbClr val="002060"/>
                </a:solidFill>
              </a:rPr>
            </a:br>
            <a:r>
              <a:rPr lang="ru-RU" sz="1200" b="1" dirty="0">
                <a:solidFill>
                  <a:srgbClr val="002060"/>
                </a:solidFill>
              </a:rPr>
              <a:t>компетенции педагогов и </a:t>
            </a:r>
            <a:br>
              <a:rPr lang="ru-RU" sz="1200" b="1" dirty="0">
                <a:solidFill>
                  <a:srgbClr val="002060"/>
                </a:solidFill>
              </a:rPr>
            </a:br>
            <a:r>
              <a:rPr lang="ru-RU" sz="1200" b="1" dirty="0">
                <a:solidFill>
                  <a:srgbClr val="002060"/>
                </a:solidFill>
              </a:rPr>
              <a:t>специалистов общеобразовательных организаций» </a:t>
            </a: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52274"/>
            <a:ext cx="2131346" cy="1068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75190" y="5661248"/>
            <a:ext cx="2859024" cy="786384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467544" y="3861047"/>
            <a:ext cx="424847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</a:pPr>
            <a:endParaRPr lang="ru-RU" sz="1200" b="1" dirty="0">
              <a:solidFill>
                <a:srgbClr val="002060"/>
              </a:solidFill>
              <a:latin typeface="+mj-lt"/>
              <a:ea typeface="+mj-ea"/>
              <a:cs typeface="+mj-cs"/>
            </a:endParaRPr>
          </a:p>
          <a:p>
            <a:pPr>
              <a:spcBef>
                <a:spcPct val="0"/>
              </a:spcBef>
            </a:pPr>
            <a:endParaRPr lang="ru-RU" sz="1200" b="1" dirty="0">
              <a:solidFill>
                <a:srgbClr val="002060"/>
              </a:solidFill>
              <a:latin typeface="+mj-lt"/>
              <a:ea typeface="+mj-ea"/>
              <a:cs typeface="+mj-cs"/>
            </a:endParaRPr>
          </a:p>
        </p:txBody>
      </p:sp>
      <p:pic>
        <p:nvPicPr>
          <p:cNvPr id="3076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1663" y="1320386"/>
            <a:ext cx="7648705" cy="4153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755576" y="5592775"/>
            <a:ext cx="4572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1600" b="1" i="1" dirty="0">
                <a:solidFill>
                  <a:srgbClr val="002060"/>
                </a:solidFill>
              </a:rPr>
              <a:t>Соотношение (взаимосвязь) </a:t>
            </a:r>
          </a:p>
          <a:p>
            <a:pPr algn="ctr"/>
            <a:r>
              <a:rPr lang="ru-RU" sz="1600" b="1" i="1" dirty="0">
                <a:solidFill>
                  <a:srgbClr val="002060"/>
                </a:solidFill>
              </a:rPr>
              <a:t>внутренних и внешних форм суицидального поведения </a:t>
            </a:r>
          </a:p>
        </p:txBody>
      </p:sp>
    </p:spTree>
    <p:extLst>
      <p:ext uri="{BB962C8B-B14F-4D97-AF65-F5344CB8AC3E}">
        <p14:creationId xmlns:p14="http://schemas.microsoft.com/office/powerpoint/2010/main" val="47111226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/>
            <a:r>
              <a:rPr lang="ru-RU" sz="1200" b="1" dirty="0">
                <a:solidFill>
                  <a:srgbClr val="002060"/>
                </a:solidFill>
              </a:rPr>
              <a:t>«Организация индивидуальной работы с учащимися </a:t>
            </a:r>
            <a:br>
              <a:rPr lang="ru-RU" sz="1200" b="1" dirty="0">
                <a:solidFill>
                  <a:srgbClr val="002060"/>
                </a:solidFill>
              </a:rPr>
            </a:br>
            <a:r>
              <a:rPr lang="ru-RU" sz="1200" b="1" dirty="0">
                <a:solidFill>
                  <a:srgbClr val="002060"/>
                </a:solidFill>
              </a:rPr>
              <a:t>по профилактике риска суицидального поведения: </a:t>
            </a:r>
            <a:br>
              <a:rPr lang="ru-RU" sz="1200" b="1" dirty="0">
                <a:solidFill>
                  <a:srgbClr val="002060"/>
                </a:solidFill>
              </a:rPr>
            </a:br>
            <a:r>
              <a:rPr lang="ru-RU" sz="1200" b="1" dirty="0">
                <a:solidFill>
                  <a:srgbClr val="002060"/>
                </a:solidFill>
              </a:rPr>
              <a:t>компетенции педагогов и </a:t>
            </a:r>
            <a:br>
              <a:rPr lang="ru-RU" sz="1200" b="1" dirty="0">
                <a:solidFill>
                  <a:srgbClr val="002060"/>
                </a:solidFill>
              </a:rPr>
            </a:br>
            <a:r>
              <a:rPr lang="ru-RU" sz="1200" b="1" dirty="0">
                <a:solidFill>
                  <a:srgbClr val="002060"/>
                </a:solidFill>
              </a:rPr>
              <a:t>специалистов общеобразовательных организаций» </a:t>
            </a: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52274"/>
            <a:ext cx="2131346" cy="1068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75190" y="5661248"/>
            <a:ext cx="2859024" cy="786384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467544" y="3861047"/>
            <a:ext cx="424847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</a:pPr>
            <a:endParaRPr lang="ru-RU" sz="1200" b="1" dirty="0">
              <a:solidFill>
                <a:srgbClr val="002060"/>
              </a:solidFill>
              <a:latin typeface="+mj-lt"/>
              <a:ea typeface="+mj-ea"/>
              <a:cs typeface="+mj-cs"/>
            </a:endParaRPr>
          </a:p>
          <a:p>
            <a:pPr>
              <a:spcBef>
                <a:spcPct val="0"/>
              </a:spcBef>
            </a:pPr>
            <a:endParaRPr lang="ru-RU" sz="1200" b="1" dirty="0">
              <a:solidFill>
                <a:srgbClr val="002060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7" name="Объект 6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spcBef>
                <a:spcPts val="0"/>
              </a:spcBef>
              <a:buNone/>
            </a:pPr>
            <a:r>
              <a:rPr lang="ru-RU" sz="2400" b="1" dirty="0">
                <a:solidFill>
                  <a:srgbClr val="002060"/>
                </a:solidFill>
              </a:rPr>
              <a:t>Суицидальное поведение – </a:t>
            </a:r>
          </a:p>
          <a:p>
            <a:pPr marL="0" indent="0" algn="ctr">
              <a:spcBef>
                <a:spcPts val="0"/>
              </a:spcBef>
              <a:buNone/>
            </a:pPr>
            <a:r>
              <a:rPr lang="ru-RU" sz="2400" b="1" dirty="0" err="1">
                <a:solidFill>
                  <a:srgbClr val="002060"/>
                </a:solidFill>
              </a:rPr>
              <a:t>аутоагрессивное</a:t>
            </a:r>
            <a:r>
              <a:rPr lang="ru-RU" sz="2400" b="1" dirty="0">
                <a:solidFill>
                  <a:srgbClr val="002060"/>
                </a:solidFill>
              </a:rPr>
              <a:t> поведение, проявляющееся в виде фантазий, мыслей, представлений или действий, направленных на самоповреждение или самоуничтожение и, по крайней мере, в минимальной степени мотивируемых явным или скрытым намерением смерти.</a:t>
            </a:r>
          </a:p>
          <a:p>
            <a:pPr marL="0" indent="0" algn="ctr">
              <a:spcBef>
                <a:spcPts val="0"/>
              </a:spcBef>
              <a:buNone/>
            </a:pPr>
            <a:endParaRPr lang="ru-RU" sz="2400" b="1" dirty="0">
              <a:solidFill>
                <a:srgbClr val="002060"/>
              </a:solidFill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4091879"/>
            <a:ext cx="3341370" cy="2362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042583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/>
            <a:r>
              <a:rPr lang="ru-RU" sz="1200" b="1" dirty="0">
                <a:solidFill>
                  <a:srgbClr val="002060"/>
                </a:solidFill>
              </a:rPr>
              <a:t>«Организация индивидуальной работы с учащимися </a:t>
            </a:r>
            <a:br>
              <a:rPr lang="ru-RU" sz="1200" b="1" dirty="0">
                <a:solidFill>
                  <a:srgbClr val="002060"/>
                </a:solidFill>
              </a:rPr>
            </a:br>
            <a:r>
              <a:rPr lang="ru-RU" sz="1200" b="1" dirty="0">
                <a:solidFill>
                  <a:srgbClr val="002060"/>
                </a:solidFill>
              </a:rPr>
              <a:t>по профилактике риска суицидального поведения: </a:t>
            </a:r>
            <a:br>
              <a:rPr lang="ru-RU" sz="1200" b="1" dirty="0">
                <a:solidFill>
                  <a:srgbClr val="002060"/>
                </a:solidFill>
              </a:rPr>
            </a:br>
            <a:r>
              <a:rPr lang="ru-RU" sz="1200" b="1" dirty="0">
                <a:solidFill>
                  <a:srgbClr val="002060"/>
                </a:solidFill>
              </a:rPr>
              <a:t>компетенции педагогов и </a:t>
            </a:r>
            <a:br>
              <a:rPr lang="ru-RU" sz="1200" b="1" dirty="0">
                <a:solidFill>
                  <a:srgbClr val="002060"/>
                </a:solidFill>
              </a:rPr>
            </a:br>
            <a:r>
              <a:rPr lang="ru-RU" sz="1200" b="1" dirty="0">
                <a:solidFill>
                  <a:srgbClr val="002060"/>
                </a:solidFill>
              </a:rPr>
              <a:t>специалистов общеобразовательных организаций» </a:t>
            </a: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52274"/>
            <a:ext cx="2131346" cy="1068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75190" y="5661248"/>
            <a:ext cx="2859024" cy="786384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467544" y="3861047"/>
            <a:ext cx="424847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</a:pPr>
            <a:endParaRPr lang="ru-RU" sz="1200" b="1" dirty="0">
              <a:solidFill>
                <a:srgbClr val="002060"/>
              </a:solidFill>
              <a:latin typeface="+mj-lt"/>
              <a:ea typeface="+mj-ea"/>
              <a:cs typeface="+mj-cs"/>
            </a:endParaRPr>
          </a:p>
          <a:p>
            <a:pPr>
              <a:spcBef>
                <a:spcPct val="0"/>
              </a:spcBef>
            </a:pPr>
            <a:endParaRPr lang="ru-RU" sz="1200" b="1" dirty="0">
              <a:solidFill>
                <a:srgbClr val="002060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7" name="Объект 6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spcBef>
                <a:spcPts val="0"/>
              </a:spcBef>
              <a:buNone/>
            </a:pPr>
            <a:r>
              <a:rPr lang="ru-RU" sz="2400" b="1" dirty="0">
                <a:solidFill>
                  <a:srgbClr val="002060"/>
                </a:solidFill>
              </a:rPr>
              <a:t>Суицидальный риск – </a:t>
            </a:r>
          </a:p>
          <a:p>
            <a:pPr marL="0" indent="0" algn="ctr">
              <a:spcBef>
                <a:spcPts val="0"/>
              </a:spcBef>
              <a:buNone/>
            </a:pPr>
            <a:r>
              <a:rPr lang="ru-RU" sz="2400" b="1" dirty="0">
                <a:solidFill>
                  <a:srgbClr val="002060"/>
                </a:solidFill>
              </a:rPr>
              <a:t>степень выраженности суицидального риска </a:t>
            </a:r>
          </a:p>
          <a:p>
            <a:pPr marL="0" indent="0" algn="ctr">
              <a:spcBef>
                <a:spcPts val="0"/>
              </a:spcBef>
              <a:buNone/>
            </a:pPr>
            <a:r>
              <a:rPr lang="ru-RU" sz="2400" b="1" dirty="0">
                <a:solidFill>
                  <a:srgbClr val="002060"/>
                </a:solidFill>
              </a:rPr>
              <a:t>(вероятность осуществления суицида) </a:t>
            </a:r>
          </a:p>
          <a:p>
            <a:pPr marL="0" indent="0" algn="ctr">
              <a:spcBef>
                <a:spcPts val="0"/>
              </a:spcBef>
              <a:buNone/>
            </a:pPr>
            <a:endParaRPr lang="ru-RU" sz="2400" b="1" dirty="0">
              <a:solidFill>
                <a:srgbClr val="002060"/>
              </a:solidFill>
            </a:endParaRPr>
          </a:p>
          <a:p>
            <a:pPr marL="0" indent="0" algn="ctr">
              <a:spcBef>
                <a:spcPts val="0"/>
              </a:spcBef>
              <a:buNone/>
            </a:pPr>
            <a:endParaRPr lang="ru-RU" sz="2400" b="1" dirty="0">
              <a:solidFill>
                <a:srgbClr val="002060"/>
              </a:solidFill>
            </a:endParaRPr>
          </a:p>
          <a:p>
            <a:pPr marL="0" indent="0" algn="ctr">
              <a:buNone/>
            </a:pPr>
            <a:endParaRPr lang="ru-RU" sz="2400" b="1" dirty="0">
              <a:solidFill>
                <a:srgbClr val="002060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3161257"/>
            <a:ext cx="3810000" cy="2857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1325028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1386</TotalTime>
  <Words>2211</Words>
  <Application>Microsoft Macintosh PowerPoint</Application>
  <PresentationFormat>Экран (4:3)</PresentationFormat>
  <Paragraphs>261</Paragraphs>
  <Slides>56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56</vt:i4>
      </vt:variant>
    </vt:vector>
  </HeadingPairs>
  <TitlesOfParts>
    <vt:vector size="60" baseType="lpstr">
      <vt:lpstr>Arial</vt:lpstr>
      <vt:lpstr>Calibri</vt:lpstr>
      <vt:lpstr>Verdana</vt:lpstr>
      <vt:lpstr>Тема Office</vt:lpstr>
      <vt:lpstr>       </vt:lpstr>
      <vt:lpstr>«Организация индивидуальной работы с учащимися  по профилактике риска суицидального поведения:  компетенции педагогов и  специалистов общеобразовательных организаций» </vt:lpstr>
      <vt:lpstr>«Организация индивидуальной работы с учащимися  по профилактике риска суицидального поведения:  компетенции педагогов и  специалистов общеобразовательных организаций» </vt:lpstr>
      <vt:lpstr>«Организация индивидуальной работы с учащимися  по профилактике риска суицидального поведения:  компетенции педагогов и  специалистов общеобразовательных организаций» </vt:lpstr>
      <vt:lpstr>«Организация индивидуальной работы с учащимися  по профилактике риска суицидального поведения:  компетенции педагогов и  специалистов общеобразовательных организаций» </vt:lpstr>
      <vt:lpstr>«Организация индивидуальной работы с учащимися  по профилактике риска суицидального поведения:  компетенции педагогов и  специалистов общеобразовательных организаций» </vt:lpstr>
      <vt:lpstr>«Организация индивидуальной работы с учащимися  по профилактике риска суицидального поведения:  компетенции педагогов и  специалистов общеобразовательных организаций» </vt:lpstr>
      <vt:lpstr>«Организация индивидуальной работы с учащимися  по профилактике риска суицидального поведения:  компетенции педагогов и  специалистов общеобразовательных организаций» </vt:lpstr>
      <vt:lpstr>«Организация индивидуальной работы с учащимися  по профилактике риска суицидального поведения:  компетенции педагогов и  специалистов общеобразовательных организаций» </vt:lpstr>
      <vt:lpstr>«Организация индивидуальной работы с учащимися  по профилактике риска суицидального поведения:  компетенции педагогов и  специалистов общеобразовательных организаций» </vt:lpstr>
      <vt:lpstr>«Организация индивидуальной работы с учащимися  по профилактике риска суицидального поведения:  компетенции педагогов и  специалистов общеобразовательных организаций» </vt:lpstr>
      <vt:lpstr>«Организация индивидуальной работы с учащимися  по профилактике риска суицидального поведения:  компетенции педагогов и  специалистов общеобразовательных организаций» </vt:lpstr>
      <vt:lpstr>«Организация индивидуальной работы с учащимися  по профилактике риска суицидального поведения:  компетенции педагогов и  специалистов общеобразовательных организаций» </vt:lpstr>
      <vt:lpstr>«Организация индивидуальной работы с учащимися  по профилактике риска суицидального поведения:  компетенции педагогов и  специалистов общеобразовательных организаций» </vt:lpstr>
      <vt:lpstr>«Организация индивидуальной работы с учащимися  по профилактике риска суицидального поведения:  компетенции педагогов и  специалистов общеобразовательных организаций» </vt:lpstr>
      <vt:lpstr>«Организация индивидуальной работы с учащимися  по профилактике риска суицидального поведения:  компетенции педагогов и  специалистов общеобразовательных организаций» </vt:lpstr>
      <vt:lpstr>Презентация PowerPoint</vt:lpstr>
      <vt:lpstr>«Организация индивидуальной работы с учащимися  по профилактике риска суицидального поведения:  компетенции педагогов и  специалистов общеобразовательных организаций» </vt:lpstr>
      <vt:lpstr>«Организация индивидуальной работы с учащимися  по профилактике риска суицидального поведения:  компетенции педагогов и  специалистов общеобразовательных организаций» </vt:lpstr>
      <vt:lpstr>«Организация индивидуальной работы с учащимися  по профилактике риска суицидального поведения:  компетенции педагогов и  специалистов общеобразовательных организаций» </vt:lpstr>
      <vt:lpstr>«Организация индивидуальной работы с учащимися  по профилактике риска суицидального поведения:  компетенции педагогов и  специалистов общеобразовательных организаций» </vt:lpstr>
      <vt:lpstr>«Организация индивидуальной работы с учащимися  по профилактике риска суицидального поведения:  компетенции педагогов и  специалистов общеобразовательных организаций» </vt:lpstr>
      <vt:lpstr>«Организация индивидуальной работы с учащимися  по профилактике риска суицидального поведения:  компетенции педагогов и  специалистов общеобразовательных организаций» </vt:lpstr>
      <vt:lpstr>«Организация индивидуальной работы с учащимися  по профилактике риска суицидального поведения:  компетенции педагогов и  специалистов общеобразовательных организаций» </vt:lpstr>
      <vt:lpstr>«Организация индивидуальной работы с учащимися  по профилактике риска суицидального поведения:  компетенции педагогов и  специалистов общеобразовательных организаций» </vt:lpstr>
      <vt:lpstr>«Организация индивидуальной работы с учащимися  по профилактике риска суицидального поведения:  компетенции педагогов и  специалистов общеобразовательных организаций» </vt:lpstr>
      <vt:lpstr>«Организация индивидуальной работы с учащимися  по профилактике риска суицидального поведения:  компетенции педагогов и  специалистов общеобразовательных организаций» </vt:lpstr>
      <vt:lpstr>«Организация индивидуальной работы с учащимися  по профилактике риска суицидального поведения:  компетенции педагогов и  специалистов общеобразовательных организаций» </vt:lpstr>
      <vt:lpstr>«Организация индивидуальной работы с учащимися  по профилактике риска суицидального поведения:  компетенции педагогов и  специалистов общеобразовательных организаций» </vt:lpstr>
      <vt:lpstr>«Организация индивидуальной работы с учащимися  по профилактике риска суицидального поведения:  компетенции педагогов и  специалистов общеобразовательных организаций» </vt:lpstr>
      <vt:lpstr>«Организация индивидуальной работы с учащимися  по профилактике риска суицидального поведения:  компетенции педагогов и  специалистов общеобразовательных организаций» </vt:lpstr>
      <vt:lpstr>«Организация индивидуальной работы с учащимися  по профилактике риска суицидального поведения:  компетенции педагогов и  специалистов общеобразовательных организаций» </vt:lpstr>
      <vt:lpstr>«Организация индивидуальной работы с учащимися  по профилактике риска суицидального поведения:  компетенции педагогов и  специалистов общеобразовательных организаций» </vt:lpstr>
      <vt:lpstr>«Организация индивидуальной работы с учащимися  по профилактике риска суицидального поведения:  компетенции педагогов и  специалистов общеобразовательных организаций» </vt:lpstr>
      <vt:lpstr>«Организация индивидуальной работы с учащимися  по профилактике риска суицидального поведения:  компетенции педагогов и  специалистов общеобразовательных организаций» </vt:lpstr>
      <vt:lpstr>«Организация индивидуальной работы с учащимися  по профилактике риска суицидального поведения:  компетенции педагогов и  специалистов общеобразовательных организаций» </vt:lpstr>
      <vt:lpstr>«Организация индивидуальной работы с учащимися  по профилактике риска суицидального поведения:  компетенции педагогов и  специалистов общеобразовательных организаций» </vt:lpstr>
      <vt:lpstr>«Организация индивидуальной работы с учащимися  по профилактике риска суицидального поведения:  компетенции педагогов и  специалистов общеобразовательных организаций» </vt:lpstr>
      <vt:lpstr>«Организация индивидуальной работы с учащимися  по профилактике риска суицидального поведения:  компетенции педагогов и  специалистов общеобразовательных организаций» </vt:lpstr>
      <vt:lpstr>«Организация индивидуальной работы с учащимися  по профилактике риска суицидального поведения:  компетенции педагогов и  специалистов общеобразовательных организаций» </vt:lpstr>
      <vt:lpstr>«Организация индивидуальной работы с учащимися  по профилактике риска суицидального поведения:  компетенции педагогов и  специалистов общеобразовательных организаций» </vt:lpstr>
      <vt:lpstr>«Организация индивидуальной работы с учащимися  по профилактике риска суицидального поведения:  компетенции педагогов и  специалистов общеобразовательных организаций» </vt:lpstr>
      <vt:lpstr>«Организация индивидуальной работы с учащимися  по профилактике риска суицидального поведения:  компетенции педагогов и  специалистов общеобразовательных организаций» </vt:lpstr>
      <vt:lpstr>«Организация индивидуальной работы с учащимися  по профилактике риска суицидального поведения:  компетенции педагогов и  специалистов общеобразовательных организаций» </vt:lpstr>
      <vt:lpstr>«Организация индивидуальной работы с учащимися  по профилактике риска суицидального поведения:  компетенции педагогов и  специалистов общеобразовательных организаций» </vt:lpstr>
      <vt:lpstr>«Организация индивидуальной работы с учащимися  по профилактике риска суицидального поведения:  компетенции педагогов и  специалистов общеобразовательных организаций» </vt:lpstr>
      <vt:lpstr>«Организация индивидуальной работы с учащимися  по профилактике риска суицидального поведения:  компетенции педагогов и  специалистов общеобразовательных организаций» </vt:lpstr>
      <vt:lpstr>«Организация индивидуальной работы с учащимися  по профилактике риска суицидального поведения:  компетенции педагогов и  специалистов общеобразовательных организаций» </vt:lpstr>
      <vt:lpstr>«Организация индивидуальной работы с учащимися  по профилактике риска суицидального поведения:  компетенции педагогов и  специалистов общеобразовательных организаций» </vt:lpstr>
      <vt:lpstr>«Организация индивидуальной работы с учащимися  по профилактике риска суицидального поведения:  компетенции педагогов и  специалистов общеобразовательных организаций» </vt:lpstr>
      <vt:lpstr>«Организация индивидуальной работы с учащимися  по профилактике риска суицидального поведения:  компетенции педагогов и  специалистов общеобразовательных организаций» </vt:lpstr>
      <vt:lpstr>«Организация индивидуальной работы с учащимися  по профилактике риска суицидального поведения:  компетенции педагогов и  специалистов общеобразовательных организаций» </vt:lpstr>
      <vt:lpstr>«Организация индивидуальной работы с учащимися  по профилактике риска суицидального поведения:  компетенции педагогов и  специалистов общеобразовательных организаций» </vt:lpstr>
      <vt:lpstr>«Организация индивидуальной работы с учащимися  по профилактике риска суицидального поведения:  компетенции педагогов и  специалистов общеобразовательных организаций» </vt:lpstr>
      <vt:lpstr>«Организация индивидуальной работы с учащимися  по профилактике риска суицидального поведения:  компетенции педагогов и  специалистов общеобразовательных организаций» </vt:lpstr>
      <vt:lpstr>«Организация индивидуальной работы с учащимися  по профилактике риска суицидального поведения:  компетенции педагогов и  специалистов общеобразовательных организаций»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   Профессиональное сообщество "Преемственность в образовании"     </dc:title>
  <dc:creator>user</dc:creator>
  <cp:lastModifiedBy>Александра Макаркина</cp:lastModifiedBy>
  <cp:revision>235</cp:revision>
  <dcterms:created xsi:type="dcterms:W3CDTF">2016-09-27T14:18:35Z</dcterms:created>
  <dcterms:modified xsi:type="dcterms:W3CDTF">2019-10-28T07:28:32Z</dcterms:modified>
</cp:coreProperties>
</file>