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60" r:id="rId5"/>
    <p:sldId id="261" r:id="rId6"/>
    <p:sldId id="262" r:id="rId7"/>
    <p:sldId id="296" r:id="rId8"/>
    <p:sldId id="263" r:id="rId9"/>
    <p:sldId id="264" r:id="rId10"/>
    <p:sldId id="265" r:id="rId11"/>
    <p:sldId id="268" r:id="rId12"/>
    <p:sldId id="267" r:id="rId13"/>
    <p:sldId id="266" r:id="rId14"/>
    <p:sldId id="269" r:id="rId15"/>
    <p:sldId id="270" r:id="rId16"/>
    <p:sldId id="28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93" r:id="rId25"/>
    <p:sldId id="294" r:id="rId26"/>
    <p:sldId id="279" r:id="rId27"/>
    <p:sldId id="291" r:id="rId28"/>
    <p:sldId id="281" r:id="rId29"/>
    <p:sldId id="283" r:id="rId30"/>
    <p:sldId id="284" r:id="rId31"/>
    <p:sldId id="285" r:id="rId32"/>
    <p:sldId id="286" r:id="rId33"/>
    <p:sldId id="287" r:id="rId34"/>
    <p:sldId id="295" r:id="rId35"/>
    <p:sldId id="288" r:id="rId36"/>
    <p:sldId id="292" r:id="rId37"/>
    <p:sldId id="289" r:id="rId38"/>
    <p:sldId id="280" r:id="rId39"/>
    <p:sldId id="290" r:id="rId40"/>
    <p:sldId id="259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1646" autoAdjust="0"/>
  </p:normalViewPr>
  <p:slideViewPr>
    <p:cSldViewPr snapToGrid="0">
      <p:cViewPr varScale="1">
        <p:scale>
          <a:sx n="78" d="100"/>
          <a:sy n="78" d="100"/>
        </p:scale>
        <p:origin x="758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8191A-C090-48EA-A1D2-3309AEB86EDB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7A0E3-FB1F-42EE-A9E7-98147B2A3B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73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7A0E3-FB1F-42EE-A9E7-98147B2A3BE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95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5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1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9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4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015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11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68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32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44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4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2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8168-134F-45AC-B7EC-4600452FBED4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7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89109"/>
            <a:ext cx="10363200" cy="23876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для финансовых боев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2280" y="2602797"/>
            <a:ext cx="9144000" cy="1655762"/>
          </a:xfrm>
        </p:spPr>
        <p:txBody>
          <a:bodyPr/>
          <a:lstStyle/>
          <a:p>
            <a:pPr algn="r"/>
            <a:r>
              <a:rPr lang="ru-RU" dirty="0" smtClean="0"/>
              <a:t>Подготовлено командой</a:t>
            </a:r>
          </a:p>
          <a:p>
            <a:pPr algn="r"/>
            <a:r>
              <a:rPr lang="ru-RU" dirty="0" smtClean="0"/>
              <a:t> Павловского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06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162" y="650156"/>
            <a:ext cx="9841583" cy="59035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В семье трое детей: Саше 2 года, Дмитрию 6 лет, Кате 14 лет.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Всем им предстоит учиться в ВУЗе с 18 лет.  Родители задумались о том, чтобы накопить деньги на учебу  детей заранее. И прикинули, что каждому ребенку на обучение понадобится  по 1 000 000 руб.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 родителей уже имеется капитал в размере 800 000 руб. Они планируют разместить эти деньги на вкладе под 10% годовых с ежегодной капитализацией % и пополнять его раз в год на 120 000 руб.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 какой срок удастся родителям накопить необходимый капитал, если в разные годы они вынуждены будут забирать с вклада по 1 млн. руб. на учебу каждому из детей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Ответ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обоснуйте расчетами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18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5576" y="4261709"/>
            <a:ext cx="7773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случае, если Вами получены доходы в виде процентов по вкладам (остаткам на счетах) свыше суммы необлагаемого дохода, то с этой суммы необходимо будет заплатить налог на доходы физических лиц в размере 13%.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Необлагаемая сумма дохода не рассчитывалась, поскольку не указана ставка ЦБ.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1246" y="273377"/>
            <a:ext cx="9203348" cy="590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7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0625" y="461913"/>
            <a:ext cx="10266575" cy="58093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Доходы в семье 800 000 руб. в год. Расходы 500 000 руб. В планах семьи купить автомобиль стоимостью 38 000 долларов США. Глава семейства решает начать инвестировать  свободные денежные средства  в долларах под 6% годовых, чтобы накопить на автомобиль быстрее. Рассчитайте через сколько лет удастся накопить требуемую сумму денег, если  стоимость доллара 74 руб., а отчисления на инвестиции глава семейства будет осуществлять один раз в год.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 учитываются налоговые вычеты, инфляция и изменения в курсе доллара, поскольку ничего из этого не указано.</a:t>
            </a: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38000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74 = 2812000 руб. нужно накопить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год: 300000 + 18000 + 300000 = 618000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 год: 618000 + 37080 + 300000 = 955080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год: 955080 + 57304 + 300000 = 1312384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 год: 1312384 + 78743 + 300000 = 1691127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 год: 1691127 + 101467 + 300000 = 2092594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 год: 2092594 + 125555 + 300000 = 2518149 руб.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 конце 6 года они смогут накопить (7 лет)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36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0913" y="111015"/>
            <a:ext cx="10417103" cy="585645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Мария, решила сменить место работы. Ей поступило предложение, увеличивающее ее заработную плату на 30 000 р. по сравнению с текущей. Такое предложение ей нравится, так как сейчас Марии тяжело, денег катастрофически не хватает. Девушка в раздумьях: соглашаться, или нет.  Мария решила, что если  свободных денег будет оставаться больше, чем сейчас, то она готова согласиться на новую работу, тем более она предполагает возможность профессионального роста.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Новый офис находится на другом конце города и Марии придется добираться туда около 1,5 часов, увеличив затраты на проезд вдвое. Потребуется помощь няни, которая смогла бы отводить и забирать дочь из садика. В среднем это около 7000 руб. в месяц. Обедать дома Марии теперь тоже не удастся. В среднем обед в кафе возле нового офиса будет обходиться ей в 300 руб. в день. Помогите Марии принять решение, зная, что: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Доход Марии сегодня 70 000 руб. в месяц.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Расходы составляют: 25 000 руб. на питание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ЖКУ: 6000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проезд: 8000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Ипотека: 17000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Детский сад дочери: 12000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старой работе: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70000 – 8000 – 6000 – 12000 – 17000 – 25000 = 70000 – 68000 = 2000 остаток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новой работе: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70000 + 30000 – 8000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 – 6000 – 12000 – 7000 – 17000 – 25000 – 300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31 = 100000 – 92300 = 7700 остаток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Марине выгоднее устроиться на новую работу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749" y="28971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Тема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«Сбережения семьи. Услуги банковских организаций.»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466" y="1665370"/>
            <a:ext cx="934274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Вкладчик положил в банк некоторую сумму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денег под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13% в год. Через год он получил прибыль в 26 000 рублей.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Найдите величину вклада.</a:t>
            </a:r>
          </a:p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Расчет для простых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процентов: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ежегодной капитализации: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Пусть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х-величина вклада, тогда  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26000 – 13%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х – 100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х·0,13=26000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х=200000</a:t>
            </a:r>
          </a:p>
          <a:p>
            <a:pPr marL="0" indent="0">
              <a:buNone/>
            </a:pPr>
            <a:r>
              <a:rPr lang="ru-RU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200000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5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8668" y="660377"/>
            <a:ext cx="10515600" cy="60048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Банк предлагает Ивану Никифоровичу 2 вклада: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 На 3 года под 10 % годовых и с возможностью потом пролонгировать договор на 2 года под 6% годовых.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2. Та же схема, но через 3 года вклад закрывается и открывается новый на 2 года под 6% годовых.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обоих вариантах начисляться будут простые проценты.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Помогите Ивану Никифоровичу выбрать наиболее выгодный вклад.  Ответ обоснуйте расчетами. 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5999" y="3332121"/>
            <a:ext cx="80588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варианты имеют различия только в случае, если начисляемые проценты простые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второй вариант более выгодный.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88373"/>
            <a:ext cx="10515600" cy="467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6297" y="580985"/>
            <a:ext cx="8801209" cy="61019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Зинаида Васильевна, открыла в банке вклад под 10% годовых. На него начислен процентный платеж в сумме 1000 руб. Но вот сколько денег она положила в банк – забыла. Помогите Зинаиде Васильевне найдите величину вклада, если он был открыт на  10 лет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10 лет по 10% = 100% (простые проценты)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То есть, процентный платеж равен величине вклада – 1000руб.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2. При сложных процентах сумма вклада составит около 627 руб., 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1000 руб.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0213" y="3666373"/>
            <a:ext cx="242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T= 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               )^n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2979" y="3569095"/>
            <a:ext cx="1154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 + 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100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2908570" y="3900794"/>
            <a:ext cx="350195" cy="97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651114" y="3715009"/>
            <a:ext cx="3586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где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сумма вклада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сумма вклада с процентами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ставка процентная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количество лет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6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527244" y="234700"/>
                <a:ext cx="9980578" cy="6448202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ru-RU" sz="23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4.  </a:t>
                </a: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Екатерина – студентка, которая слышала о необходимости формирования собственного капитала с ранних лет. Она зарабатывает немного </a:t>
                </a:r>
                <a:r>
                  <a:rPr lang="ru-RU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фрилансом</a:t>
                </a: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и решила, что будет копить свой будущий капитал на вкладе в банке с капитализацией процентов.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Обратилась в банк, чтобы открыть вклад и не может  выбрать какое же предложение выгоднее. Помогите Екатерина сделать правильный выбор, если известно, что начальный капитал Екатерины 1 000 000 руб. Процентная ставка в клада 12% годовых. Пополнение вклада не предполагается. Максимальный срок вклада 3 года.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1. Вклад с капитализацией процентов 1 раз в год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2. Вклад с капитализацией процентов 2 раза в год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3. Вклад с капитализацией процентов 4 раза в год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4. Вклад с капитализацией процентов ежемесячно.</a:t>
                </a:r>
              </a:p>
              <a:p>
                <a:pPr marL="0" indent="0">
                  <a:buNone/>
                </a:pPr>
                <a:r>
                  <a:rPr lang="ru-RU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Ответ обоснуйте расчетами</a:t>
                </a:r>
                <a:r>
                  <a:rPr lang="ru-RU" sz="23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sz="24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Решение</a:t>
                </a:r>
                <a:r>
                  <a:rPr lang="ru-RU" sz="24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Начальный капитал: 1.000.000 рублей.</a:t>
                </a:r>
              </a:p>
              <a:p>
                <a:pPr marL="0" indent="0">
                  <a:buNone/>
                </a:pP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Процентная ставка: 12% годовых.</a:t>
                </a:r>
              </a:p>
              <a:p>
                <a:pPr marL="0" indent="0">
                  <a:buNone/>
                </a:pP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Максимальный срок: 3 года. </a:t>
                </a:r>
              </a:p>
              <a:p>
                <a:pPr marL="457200" indent="-457200">
                  <a:buAutoNum type="arabicParenR"/>
                </a:pP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Вклад с капитализацией 1 раз в год:</a:t>
                </a:r>
              </a:p>
              <a:p>
                <a:pPr marL="0" indent="0">
                  <a:buNone/>
                </a:pPr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 = 1 000 000 </a:t>
                </a:r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r>
                  <a:rPr lang="ru-RU" sz="24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1 404 928,87…</a:t>
                </a:r>
              </a:p>
              <a:p>
                <a:pPr marL="0" indent="0">
                  <a:buNone/>
                </a:pP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2) Вклад с капитализацией 2 раза в год:</a:t>
                </a:r>
              </a:p>
              <a:p>
                <a:pPr marL="0" indent="0">
                  <a:buNone/>
                </a:pPr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 = 1 000 000 </a:t>
                </a: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ru-RU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r>
                  <a:rPr lang="ru-RU" sz="25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r>
                  <a:rPr lang="ru-RU" sz="25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 1 418 519,11…</a:t>
                </a:r>
              </a:p>
              <a:p>
                <a:pPr marL="0" indent="0">
                  <a:buNone/>
                </a:pP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3) Вклад с капитализацией процентов 4 раза в год:</a:t>
                </a:r>
              </a:p>
              <a:p>
                <a:pPr marL="0" indent="0">
                  <a:buNone/>
                </a:pP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 = 1 000 000 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5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ru-RU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  <m:r>
                          <a:rPr lang="ru-RU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ru-RU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r>
                  <a:rPr lang="en-US" sz="25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1 425 760</a:t>
                </a: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,88…</a:t>
                </a:r>
              </a:p>
              <a:p>
                <a:pPr marL="0" indent="0">
                  <a:buNone/>
                </a:pP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4) Вклад с ежемесячной капитализацией:</a:t>
                </a:r>
              </a:p>
              <a:p>
                <a:pPr marL="0" indent="0">
                  <a:buNone/>
                </a:pPr>
                <a:r>
                  <a:rPr lang="en-US" sz="2500" dirty="0">
                    <a:latin typeface="Arial" panose="020B0604020202020204" pitchFamily="34" charset="0"/>
                    <a:cs typeface="Arial" panose="020B0604020202020204" pitchFamily="34" charset="0"/>
                  </a:rPr>
                  <a:t>S = 1 000 000 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en-US" sz="2500" dirty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5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5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ru-RU" sz="25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  <m:r>
                          <a:rPr lang="ru-RU" sz="25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r>
                  <a:rPr lang="en-US" sz="25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36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500" dirty="0"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1 430 768</a:t>
                </a: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,78…</a:t>
                </a:r>
              </a:p>
              <a:p>
                <a:pPr marL="0" indent="0">
                  <a:buNone/>
                </a:pPr>
                <a:r>
                  <a:rPr lang="ru-RU" sz="25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Ответ: </a:t>
                </a:r>
                <a:r>
                  <a:rPr lang="ru-RU" sz="25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математические вычисления показали, что 4 вариант ( вклад с капитализацией процентов ежемесячно ) наиболее выгоден. </a:t>
                </a:r>
                <a:endParaRPr lang="ru-RU" sz="25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25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7244" y="234700"/>
                <a:ext cx="9980578" cy="6448202"/>
              </a:xfrm>
              <a:blipFill rotWithShape="0">
                <a:blip r:embed="rId3"/>
                <a:stretch>
                  <a:fillRect l="-183" t="-9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92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4079" y="397664"/>
            <a:ext cx="10224755" cy="59447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Вкладчик разместил в банке 2 000 000 руб. под 10% годовых. Проценты простые. Срок начисления процентов 1 раз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 Рассчитайте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налога заплатит вкладчик с полученной прибыли, если ключевая ставка Банка России на 01 января года, за который начислены проценты по вкладу = 4,25%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2.000.000 рублей -&gt; 10% годовых.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2.000.000 - 100 %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x - 10 %, тогда: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x = 200.000 - общий накопленный процентный доход.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3) 200.000 - 42.500 = 157.500 рублей - доход за вычетом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суммы, которая не облагается налогом 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157.500 - 100%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x - 13%, тогда: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x = 20.475 рублей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20.475 рублей</a:t>
            </a:r>
          </a:p>
          <a:p>
            <a:pPr marL="0" indent="0">
              <a:buNone/>
            </a:pP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124" y="302146"/>
            <a:ext cx="10428051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1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«Личные (семейные) финансы. Финансовое планирование»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8990" y="1491540"/>
            <a:ext cx="9653834" cy="49797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Семья состоит из пяти членов семьи: папа, мама, семилетняя Даша, четырнадцатилетний Максим и бабушка 72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Папа- предприниматель и имеет доход 150 000 руб. в месяц.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Мама – домохозяйка, не имеет дохода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Даша  и Максим учатся в школе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Бабушка получает пенсию в размере 17 155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 общий семейный бюджет семьи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Определите, какой уровень дохода приходится на каждого члена семьи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расчетами. </a:t>
            </a:r>
          </a:p>
          <a:p>
            <a:pPr marL="0" indent="0">
              <a:buNone/>
            </a:pP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150000(доход папы)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17155(пенсия бабушки)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= 167155 руб.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общий семейный бюджет</a:t>
            </a:r>
          </a:p>
          <a:p>
            <a:pPr marL="0" lv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167155 : 5 = 33431 руб. – уровень дохода на каждого члена семьи, является средним.</a:t>
            </a:r>
          </a:p>
          <a:p>
            <a:pPr marL="0" indent="0">
              <a:buNone/>
            </a:pP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167155 руб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., 33431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руб., средний уровень дохода на каждого члена семьи.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87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8476" y="466961"/>
            <a:ext cx="9795235" cy="60797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 Ивана открыто 3 счета в разных банках.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на сумму 1 850 000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на сумму  800 000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на сумму 15 000 долларов США.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у всех трех банков отзовут лицензию, какую сумму денег Иван сможет получить, если известно, что на день страхового случая курс доллара США = 74 руб.?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Максимальная сумма компенсаций для физических лиц и индивидуальных предпринимателей — 1,4 млн рублей, значит: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1. с первого счёта Иван получит 1,4млн рублей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2. со второго счёта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800 000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3.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1)15000·74=1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110 000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рублей на 3 счете у Ивана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Значит Иван получит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1 110 000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рублей 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1 400 000+800000+1 110 000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= 3 310 000 рублей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3 310 000 рублей сможет получить Иван, если у всех трёх банков отзовут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лицензию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5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3834" y="352937"/>
            <a:ext cx="9444338" cy="62424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Марков Иван Дмитриевич  посчитал, что до пенсии ему осталось 25 лет. И задумался о накоплениях. Помимо зарплаты он ежегодно получает премию по итогам года в размере 50 000 руб. Плюс имеет подработки, которые приносят ему дополнительный доход около 20 000 в месяц.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он будет все это время отчислять премию и доход от подработки в инструменты под 10% годовых со сложными %, начисляемыми раз в год,  какой капитал у Ивана Дмитриевича скопится? Если Иван Дмитриевич после выхода на пенсию будет снимать по 70000 руб. в месяц, на какое время хватит ему скопленного капитала?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290.000 рублей - первоначальная сумма.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290.000 рублей - 100%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х рублей - 10%, тогда: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x = 29.000 рублей.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20.000·12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= 240.000 рублей в год за подработку.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3) 240.000 + 50.000 = 290.000 рублей = ежегодное пополнение вклада.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4) S = S0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P:100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)^n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S = 290.000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10:100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)^25 = 31.662.711 рублей - получившиеся сумма за 25 лет.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5) Снимая 70.000 рублей каждый месяц делаем вывод, что: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31.662.711:70000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~ 452 месяца.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6) 452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месяца:12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~ 38 лет.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Маркову Ивану Дмитриевичу хватит капитала почти на 38 лет с учётом того, что каждый месяц он будет снимать по 70.000 рублей.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5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8834" y="718075"/>
            <a:ext cx="976695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Мария, желая накопить 3 000 000 р на будущее обучение сыну, заключила договор накопительного страхования жизни сроком на 10 лет. Ежегодно Мария оплачивает страховую премию в размере 300 000 руб. и получает ежегодно налоговый вычет.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налоговых вычетов Мария получает ежегодно?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1)Цель: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3 000 000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руб. по договору страхования жизни сроком на 10 лет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Оплата за год: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300 000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Налоговый вычет составляет 13% в год =&gt;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300000 : 100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13 = 39000 руб. получает Мария в год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39000 руб.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2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1629" y="424942"/>
            <a:ext cx="9861223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Алексей запланировал сменить  свой автомобиль через три года. У него есть автомобиль, но он уже старенький и стоит около 400 000 р. Новый авто стоит  1 600 000 р.  Алексей решил ежемесячно отчислять 20% от своей зарплаты на счет, приносящий 10 % годовых с ежемесячной капитализацией вкладов. Зарплата у Алексея 130 000 руб. в месяц после вычета налогов.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Сможет ли Алексей накопить на  новый автомобиль?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Предложите схему накопления, которая поможет достичь Алексею цели. Свой ответ обоснуйте расчетами.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того, чтобы решить данную задачу, нашей командой была составлена задача на языке программирования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Pascal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которая поможет ответить на вопрос, сможет ли он накопить на новый автомобиль, а также упростит создание новой схемы накопления, которая поможет Алексею приобрести новый автомобиль.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2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63600" b="33549"/>
          <a:stretch/>
        </p:blipFill>
        <p:spPr>
          <a:xfrm>
            <a:off x="3132406" y="310368"/>
            <a:ext cx="5547360" cy="56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2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55" t="19" r="71723" b="21174"/>
          <a:stretch/>
        </p:blipFill>
        <p:spPr>
          <a:xfrm>
            <a:off x="1772529" y="126610"/>
            <a:ext cx="4332850" cy="6541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72000" b="21077"/>
          <a:stretch/>
        </p:blipFill>
        <p:spPr>
          <a:xfrm>
            <a:off x="6578991" y="126610"/>
            <a:ext cx="4267200" cy="654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6736" y="345615"/>
            <a:ext cx="9870649" cy="5649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Папа решил сделать подарок семье на следующий новый год и купить телевизор стоимостью 80 000 р. Для этого он  хочет вложить  75 000 рублей на банковский  вклад сроком на 1 год без пополнения.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размещения денежных средств он рассматривает предложения 3-х банков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20304"/>
              </p:ext>
            </p:extLst>
          </p:nvPr>
        </p:nvGraphicFramePr>
        <p:xfrm>
          <a:off x="889826" y="1850963"/>
          <a:ext cx="10652292" cy="1752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30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446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процентов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Ставка процента по вкладу, % годовых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начисления процентов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Капитализация предусмотрена или нет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/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Ежеквартально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конце срока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74462" y="3659204"/>
            <a:ext cx="91062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каком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банке папа сможет получить сумму, равную стоимости телевизора.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92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281758" y="1318939"/>
                <a:ext cx="9106293" cy="3710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Решение:</a:t>
                </a: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1) Сумма, которую папа сможет получить, если положит деньги на первый банковский вклад:</a:t>
                </a: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75000 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0,055</m:t>
                        </m:r>
                      </m:num>
                      <m:den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r>
                  <a:rPr lang="ru-RU" sz="20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79270 рублей.</a:t>
                </a: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2) Второй вклад принесёт: </a:t>
                </a: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75000 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· 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0,0065</m:t>
                        </m:r>
                      </m:num>
                      <m:den>
                        <m:r>
                          <a:rPr lang="ru-RU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ru-RU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ru-RU" sz="20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80034 рублей.</a:t>
                </a: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3) Третий вклад принесёт: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7500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·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·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5,50</m:t>
                          </m:r>
                        </m:num>
                        <m:den>
                          <m:r>
                            <a:rPr lang="ru-RU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den>
                      </m:f>
                      <m:r>
                        <a:rPr lang="ru-RU" sz="20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=4125 рублей −проценты по вкладу.</m:t>
                      </m:r>
                    </m:oMath>
                  </m:oMathPara>
                </a14:m>
                <a:endParaRPr lang="ru-RU" sz="2000" b="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4) 4125 + 75000 = 79125 рублей</a:t>
                </a:r>
              </a:p>
              <a:p>
                <a:r>
                  <a:rPr lang="ru-RU" sz="20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Ответ:</a:t>
                </a:r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предложение второго банка самое выгодное.</a:t>
                </a:r>
                <a:endParaRPr lang="ru-RU" sz="2000" u="sng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758" y="1318939"/>
                <a:ext cx="9106293" cy="3710631"/>
              </a:xfrm>
              <a:prstGeom prst="rect">
                <a:avLst/>
              </a:prstGeom>
              <a:blipFill rotWithShape="0">
                <a:blip r:embed="rId2"/>
                <a:stretch>
                  <a:fillRect l="-669" t="-657" r="-268" b="-19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28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562" y="374855"/>
            <a:ext cx="10515600" cy="9383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Тема 3. </a:t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«Кредитование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 Услуги кредитных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организаций».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5336" y="1391055"/>
            <a:ext cx="9912485" cy="47761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января 2015 года Александр Сергеевич взял в банке 1,1 млн. рублей в кредит. Схема выплаты кредита следующая – 1-го числа каждого следующего месяца банк начисляет 1% на оставшуюся сумму долга (то есть увеличивает долг на 1%), затем Александр Сергеевич переводит в банк платёж. На какое минимальное количество месяцев Александр Сергеевич может взять кредит, чтобы ежемесячные выплаты были не более 275 тыс. рублей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Каждый месяц долг увеличивается на: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1 100 000 · 0,01 = 11 000 рублей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месяц: 1 100 000+11 000-275 000 = 836 000 рублей-останется выплатить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 месяц: 836 000+11 000-275 000 = 572 000 рублей-останется выплатить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месяц: 572 000 + 11 000-275 000= 308 000 рублей останется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 месяц: 308 000 + 11 000 -275 000 = 44 000 рублей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конце пятого месяца Александр Сергеевич рассчитается с долгом, делая ежемесячные выплаты не более 275 тыс. рублей.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2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75122" y="2042809"/>
            <a:ext cx="3754877" cy="14299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0435" y="894945"/>
            <a:ext cx="9768190" cy="607978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декабря 2014 года Дмитрий взял в банке 4 290 000 рублей в кредит под 14,5 годовых. Схема выплаты кредита следующая – 31 декабря следующего года банк начисляет проценты на оставшуюся сумму долга (то есть увеличивает долг на 14,5%), затем Дмитрий переводит в банк х рублей. Какой должна быть сумма х, чтобы Дмитрий выплатил долг двумя равными платежами (то есть за два года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marL="0" indent="0">
              <a:lnSpc>
                <a:spcPct val="50000"/>
              </a:lnSpc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50000"/>
              </a:lnSpc>
              <a:buNone/>
            </a:pP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Пусть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р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100) = 1 +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14,5:100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= 1,145 = n,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тогда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p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100 ) =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 год. 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долг после выплаты в первый год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 год.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Т.к.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остаток после первого года, тогда: 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сумма после зачисления процентов во второй год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Sn^2 -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- x остаток после второго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Составим уравнение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Sn^2 -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nx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- x = 0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Sn^2 =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nx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+ x 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Sn^2 = x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n + 1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Подставим значения в выражение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4290000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1,145^2 = x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+ 1,145 )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4290000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1,311025 = 2,145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 = 4290000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1,311026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2,145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 = 5624297,25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2,145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 = 2622050 руб. - сумма выплат в год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2622050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pPr marL="0" indent="0">
              <a:buNone/>
            </a:pP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746459" y="2021440"/>
            <a:ext cx="38975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 = 4290000 руб. - сумма кредита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p = 14,5 % годовых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- сумма выплаты в год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 · ( 1 + p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100 ) формула расчёта суммы с процентами</a:t>
            </a:r>
          </a:p>
        </p:txBody>
      </p:sp>
    </p:spTree>
    <p:extLst>
      <p:ext uri="{BB962C8B-B14F-4D97-AF65-F5344CB8AC3E}">
        <p14:creationId xmlns:p14="http://schemas.microsoft.com/office/powerpoint/2010/main" val="418039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1711" y="427216"/>
            <a:ext cx="9690755" cy="596716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Николай – студент ВУЗа и подрабатывает в компании, организующей доставку грузов.  Получает стипендию в размере 6 000 руб., и заработную плату в размере 18 000 руб. Родители стараются помогать Николаю и отправлять ежемесячно еще по 10 000 руб. Но получается не всегда.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Ежемесячные расходы Николая составляют: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Аренда комнаты в общежитии – 8000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Расходы на питание – 5000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Оплата сотовой связи и интернета 1000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Затраты на дорогу в ВУЗ и обратно – 6000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Определите, является ли бюджет Николая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профицитным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Свой ответ обоснуйте.</a:t>
            </a: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1)8000+5000+1000+6000=20000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(рублей)- ежемесячные расходы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2)18000+6000+10000=34000(рублей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)- бюджет Николая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3)34000-20000-14000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(рублей)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–остаются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так как у родителей не всегда получается отправлять деньги, то его бюджет без участия родителей составляет: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1)18000+6000=24000(рублей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2)24000-20000=4000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(рублей)- остаются ответ: независимо от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того,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получается у родителей отправлять деньги или нет, бюджет Николая является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профицитным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бюджет Николая является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профицитным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так как при основных расходах остаются деньги.</a:t>
            </a:r>
          </a:p>
        </p:txBody>
      </p:sp>
    </p:spTree>
    <p:extLst>
      <p:ext uri="{BB962C8B-B14F-4D97-AF65-F5344CB8AC3E}">
        <p14:creationId xmlns:p14="http://schemas.microsoft.com/office/powerpoint/2010/main" val="20827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974" y="486384"/>
            <a:ext cx="10060022" cy="5904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Максим хочет взять кредит 1,5 млн рублей. Погашение кредита происходит раз в год равными суммами ( кроме, может быть, последней) после начисления процентов. Ставка процента 10% годовых. На какое минимальное количество лет может Максим взять кредит, чтобы ежегодные выплаты были не более 350 тысяч рублей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Процента ставка:  </a:t>
            </a:r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+1=1,1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год: 1 500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000·1,1-350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000=1 300 000 рублей -останется выплатить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 год: 1 300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000·1,1-350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000= 1 080 000 рублей - останется выплатить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год: 1 080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000·1,1-350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000= 838 000 рублей- останется выплатить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 год: 838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000·1,1-350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000= 571 800 рублей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 год: 571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800·1,1-350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000= 278 980 рублей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 год: 278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980·1,1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= 306 878 рублей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конце 6 года Максим сможет рассчитается с кредитом, делая ежемесячный платёж 350 тысяч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5057" y="2641220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5703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8047" y="564205"/>
            <a:ext cx="10515600" cy="58267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Борис взял в банке 1 млн. рублей в кредит. Схема выплаты кредита следующая: 31 декабря каждого следующего года банк начисляет проценты на оставшуюся сумму долга ( то есть увеличивает долг на определенное количество процентов), затем Борис переводит очередной транш. Борис выплатил кредит за два транша, переводя в первый раз 560 тыс. рублей, во второй – 661,1 тыс. рублей. Под какой процент банк выдал кредит Борису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Возьмем за х количество процентов, которые нам необходимо найти.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(1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000(1+0,01х) - сумма всех выплат с учетом процентов. (кредит и проценты)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2. 560 000(1+0,01х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– сумма выплат в первый раз с учетом процентов.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 (1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000 000 (1+0,01х)-560 000)(1+0,01х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 = 661 100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(1 000 000 (1+0,01х)-560 000)(1+0,01х)-661 100=0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(1 000 000+10 000х-560 000)(1+0,01х)-661 100=0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(440 000+10 000х)(1+0,01х)-661 100=0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440 000 + 10 000х + 4400х + 100х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^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2-661 100=0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^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2+144х-2211=0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Решаем уравнение и получаем: х=13,9941858499748..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14%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7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6685" y="359923"/>
            <a:ext cx="9657945" cy="62354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Сергей взял в банке некоторую сумму в кредит под 12% годовых. Схема выплаты кредита следующая: 31 декабря каждого следующего года банк начисляет проценты на оставшуюся сумму долга ( то есть увеличивает долг на 12%), затем Сергей переводит в банк 3512320 рублей. Какую сумму взял Сергей в банке, если он выплатил долг тремя равными платежами ( то есть за три года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х- сумма, которую взял Сергей 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х +</a:t>
            </a:r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·12    =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х(1+0,12)= 1,12х- должен будет через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100</a:t>
            </a: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год: 1,12х- 3 512 230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 год: (1,12х- 3 512 230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)·1,12-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3 512 230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год: ((1,12х- 3 512 230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)·1,12-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3 512 230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)·1,12-3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512 230=0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Раскрываем скобки: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1,12^3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х-1,12^2·3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512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320-1,12·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3 512 320 - 3 512 320 =0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1,12^3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1,12^2·3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512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320-1,12·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3 512 320 - 3 512 320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х=8 436 000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Ответ: 8 436 000 рублей взял в банке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33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8864" y="311285"/>
            <a:ext cx="10515600" cy="58267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Алексей взял в банке 9 282000рублей в кредит по 10% годовых. Схема выплат кредита следующая: 31 декабря каждого следующего года банк начисляет проценты на оставшуюся сумму долга (то есть увеличивает долг на 10%), затем Алексей переводит в банк Х рублей. Какой должна быть сумма Х, чтобы Алексей выплатил долг четырьмя равными платежами ( то есть за четыре года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= 9282000 руб. - сумма кредита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p = 10% годовых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 - сумма выплаты в год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p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100 ) формула расчёта суммы с процентами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Пусть ( 1 + р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100) = n, тогда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( 1 + p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100 ) =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год.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долг после выплаты в первый год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 год.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Т.к.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остаток после первого года, тогда: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 S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- x 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n сумма после зачисления процентов во второй год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Sn^2 -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- x остаток после второго 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1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1239" y="252919"/>
            <a:ext cx="10515600" cy="601159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год.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 Sn^2 -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x 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n увеличение долга в третий год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Sn^3 - xn^2 -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x остаток после третьего года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 год.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 Sn^3 - xn^2 -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x 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Увеличение долга в 4 год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Sn^4 - xn^3 - xn^2 -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x сумма долга в 4 год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Составим уравнение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Sn^4 - xn^3 - xn^2 -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x = 0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Sn^4 = xn^3 + xn^2 +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+ x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Sn^4 = x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 n^3 + n^2 + n + 1)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= Sn^4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n^3 + n^2 + n + 1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Подставим значения в выражение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= 9282000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1,1^4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1,1^3 + 1,1^2 + 1,1 + 1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= 9282000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1,4641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1,331 + 1,21 + 1,1 + 1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= 13589776,2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4,641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x = 2928200 руб. - сумма выплат в год </a:t>
            </a: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2928200 руб.</a:t>
            </a:r>
          </a:p>
        </p:txBody>
      </p:sp>
    </p:spTree>
    <p:extLst>
      <p:ext uri="{BB962C8B-B14F-4D97-AF65-F5344CB8AC3E}">
        <p14:creationId xmlns:p14="http://schemas.microsoft.com/office/powerpoint/2010/main" val="4260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9136" y="447473"/>
            <a:ext cx="10515600" cy="58267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 выдал кредит в сумме 500 тыс. руб. на три квартала по простой ставке процентов, которая в первом квартале составила 15% годовых, а в каждом последующем увеличивалась на 1 процентный пункт.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Требуется определить: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погашаемую сумму;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сумму процентов за пользование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кредитом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Погашаемая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сумма - это непосредственно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сумма кредита с учётом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процентов.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Ее рассчитаем внизу с процентами: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1. Кредит выдан на 3 квартала. 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в течении каждого квартала будут совершаться одинаковые выплаты, то каждый месяц по:  500 000 руб. : 3 = 166 666,67 руб. (примерно, без учёта процентов)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2.  Выплаты по ежеквартальной оплате совершаются 4 раза в год, а значит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Процент по первому кварталу - 15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166 666,66666666 - 100%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 - 115 %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х=  191 666,66666665 руб. 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8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0230" y="1554480"/>
            <a:ext cx="865251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Проценты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второму кварталу ( на 1 % годовых больше, чем первый) - 16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166 666,66666666 - 100%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 - 116 %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=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193 333,33333332 руб.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Проценты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третьему кварталу (на 1% больше, чем второй) - 17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166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666,66666666 - 100%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 - 117 %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=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194 999,99999999 руб.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Сумма выплаченного кредита с процентами = 191 666,66666665 +193 333,33333332 + 194 999,99999999 = 579 999,99999996 ( примерно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 – погашаемая сумма кредита,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где сумма процентов = 79 999,99999996</a:t>
            </a:r>
          </a:p>
          <a:p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а)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579 999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б) 79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999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19914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0196"/>
            <a:ext cx="10515600" cy="58267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 выдал долгосрочный кредит в размере 5 млн. руб. на пять лет по годовой ставке сложных процентов 20% годовых. Кредит должен быть погашен единовременным платежом с процентами в конце срока. Требуется определить: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погашаемую сумму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сумму полученных процентов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Погашаемая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сумма - это непосредственно сумма кредита с учётом процентов.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Ее рассчитаем внизу с процентами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Б) рассчитаем проценты по кредиту и итоговую сумму выплат: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год: 20% от 5млн. = 1 000 000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год: 20% от 6млн. = 1 200 000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 год: 20% от 7 200 000 = 1 440 000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 год: 20% от 8 640 000 = 1 728 000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 год: 20% от 10 368 000 = 2 073 600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Итог: сумма полученных процентов = 7 441 000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Погашенная сумма = 12 441 000 руб.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Погашенная сумма = 12 441 000 руб.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Б)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Сумма полученных процентов = 7 441 000 руб.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2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6545" y="846305"/>
            <a:ext cx="8900808" cy="4562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Заемщик берет ссуду на сумму 100 тыс. руб. сроком на шесть месяцев. Через шесть месяцев заемщик возмещает 102 тыс. руб., т.е. ссуду — 100 тыс. руб. и проценты — 2 тыс. руб. 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Требуется определить годовую ставку по ссуде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месяцев=180 дней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процентная ставка=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2000·100·365   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=4%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100000·180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4% - годовая ставка по ссуде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350212" y="4494178"/>
            <a:ext cx="2198452" cy="1945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50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115" y="369651"/>
            <a:ext cx="10515600" cy="58267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10.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Игнатий решил приобрести дачу, чтобы летом уезжать за город и отдыхать там. Для этого он взял ипотеку в размере 1 000 000Р. Внес первоначальный взнос 500 000р. Ипотека была одобрена банком под 9% годовых, но при этом Игнатий уплатил страховку в размере 60 000 руб. из кредита (банк удержал при выдаче кредита).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Определите сумму основного долга и размер ежемесячного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аннуитетного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платежа.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расчетами.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Решение: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1 000 000 - 500 000 - 60 000 = 440 000 - банк выдал Игнатию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440 000 - 100%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 - 9%, тогда: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x = 39 600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– сумма процентов за 1 год, тогда: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сумма задолженности на 1 год = 479 600, то есть в месяц примерно по 40 000 руб.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Сумма основного долга – 440 000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ежемесячного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аннуитетного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платежа примерно равен 40 000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</a:p>
          <a:p>
            <a:pPr marL="0" indent="0">
              <a:buNone/>
            </a:pP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37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186" y="239681"/>
            <a:ext cx="9945278" cy="637251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Семья Петровых проживает в ХМАО и собирается посетить Геленджик летом. В семье 5 человек: папа, мама, сын 14 лет, сын 9 лет и дочь 2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Билеты на самолет прямым сообщением отсутствуют. Семье надо будет сделать пересадку в Москве (Пересадка 6 часов).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 билет на взрослого стоит 11 658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(в один конец)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Детский (от 2 до 12 лет) 5 600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(в один конец)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Младенец летит бесплатно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этом семье придется провести 6 часов в Москве. Они вынуждены будут потратить около 5 000 на питание в аэропорту.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Альтернативный вариант: ехать на автомобиле, который имеется у семьи.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Расстояние от Сургута до Геленджика – 3 800 км.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Авто потребляет 12 литров бензина на 100 км. (цена бензина  49,50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р:литр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Семье ехать 4 суток.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Придется потратить на кемпинг 2 000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сут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Придется потратиться на питание 2 500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сут.на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семью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Рассчитайте наиболее выгодный вариант поездки для данной семьи. Свой ответ обоснуйте расчетами. </a:t>
            </a: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 algn="r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1.5600·2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+ 11568 </a:t>
            </a:r>
            <a:r>
              <a:rPr lang="ru-RU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·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 + 5000 = 51174 руб. – всего потратят при путешествии на самолете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2.10000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+ 8000 +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38·12·49,5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= 40572 руб. – всего потратят при путешествии на автомобиле</a:t>
            </a: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наиболее выгодным вариантом будет поездка на автомобиле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97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054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1790"/>
            <a:ext cx="10515600" cy="505517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2" action="ppaction://hlinksldjump"/>
              </a:rPr>
              <a:t>Тема </a:t>
            </a:r>
            <a:r>
              <a:rPr lang="ru-RU" dirty="0" smtClean="0">
                <a:hlinkClick r:id="rId2" action="ppaction://hlinksldjump"/>
              </a:rPr>
              <a:t>1.«Личные </a:t>
            </a:r>
            <a:r>
              <a:rPr lang="ru-RU" dirty="0">
                <a:hlinkClick r:id="rId2" action="ppaction://hlinksldjump"/>
              </a:rPr>
              <a:t>(семейные) финансы. Финансовое планирование</a:t>
            </a:r>
            <a:r>
              <a:rPr lang="ru-RU" dirty="0" smtClean="0">
                <a:hlinkClick r:id="rId2" action="ppaction://hlinksldjump"/>
              </a:rPr>
              <a:t>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3" action="ppaction://hlinksldjump"/>
              </a:rPr>
              <a:t>Тема </a:t>
            </a:r>
            <a:r>
              <a:rPr lang="ru-RU" dirty="0" smtClean="0">
                <a:hlinkClick r:id="rId3" action="ppaction://hlinksldjump"/>
              </a:rPr>
              <a:t>2.«Сбережения </a:t>
            </a:r>
            <a:r>
              <a:rPr lang="ru-RU" dirty="0">
                <a:hlinkClick r:id="rId3" action="ppaction://hlinksldjump"/>
              </a:rPr>
              <a:t>семьи. Услуги банковских организаций</a:t>
            </a:r>
            <a:r>
              <a:rPr lang="ru-RU" dirty="0" smtClean="0">
                <a:hlinkClick r:id="rId3" action="ppaction://hlinksldjump"/>
              </a:rPr>
              <a:t>.»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4" action="ppaction://hlinksldjump"/>
              </a:rPr>
              <a:t>Тема 3. </a:t>
            </a:r>
            <a:r>
              <a:rPr lang="ru-RU" dirty="0" smtClean="0">
                <a:hlinkClick r:id="rId4" action="ppaction://hlinksldjump"/>
              </a:rPr>
              <a:t>«</a:t>
            </a:r>
            <a:r>
              <a:rPr lang="ru-RU" dirty="0">
                <a:hlinkClick r:id="rId4" action="ppaction://hlinksldjump"/>
              </a:rPr>
              <a:t>Кредитование. Услуги кредитных организаций».</a:t>
            </a:r>
            <a:r>
              <a:rPr lang="ru-RU" dirty="0">
                <a:hlinkClick r:id="rId4" action="ppaction://hlinksldjump"/>
              </a:rPr>
              <a:t/>
            </a:r>
            <a:br>
              <a:rPr lang="ru-RU" dirty="0">
                <a:hlinkClick r:id="rId4" action="ppaction://hlinksldjump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28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2132" y="420897"/>
            <a:ext cx="10515600" cy="5649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Елене 22 года. Она – молодой специалист и зарабатывает 600 000 руб. в год. Работает официально и является налоговым резидентом РФ.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прошлом году Елена приобрела квартиру стоимостью 3 600 000 рублей в ипотеку.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Заплатила за прошлый год по кредиту 50 000 руб., а проценты по кредиту в размере 100 000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налогового вычета получит Елена в текущем году.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Сумма, которая подвергается налоговому вычету – уплаченные проценты (100 000 руб.)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13% от 100 000 = (100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000:100)·13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= 13 000 руб.</a:t>
            </a: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13 000 рублей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93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693" y="493002"/>
            <a:ext cx="9894651" cy="59077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Семья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Пермяковых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решает, что пора начать инвестировать денежные средства для формирования пенсии.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Исходят из того, что им хотелось бы иметь +2000 долларов пассивного дохода в месяц.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капитал им необходимо собрать через 25 лет, если деньги будут находиться на счетах с доходностью 10% годовых, а размер инфляции в среднем за 25 лет предполагается равным 4% в год?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 </a:t>
            </a:r>
          </a:p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2000$ - пассивный доход в месяц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25 лет - срок вклада под 10% годовых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4% -инфляция в год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S = 2000 • 12 = 24000$ нужно вкладывать в год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Формула нахождения суммы с процентами в год: S • ( 1 + 10 : 100 ) = 1,1 • S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Формула нахождения процентов в год вместе с инфляцией происходит по формуле: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1,1 • S - 1,1 • 0,04 •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76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978" y="204281"/>
            <a:ext cx="9602821" cy="633270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Подставим и рассчитаем накопление суммы за 25 лет: 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год.26400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- 1056 = 25344$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год.27878,4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- 1115,136 = 26763$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год.29439,5904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- 1177,58362 = 28262,0068$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год.31088,2075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- 1243,5283 = 29844,6792$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год.32829,1471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- 1313,16588 = 31515,9812$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год.34667,5793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- 1386,70317 = 33280,8761$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год.36608,9637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- 1464,35855 = 35144,6052$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год.38659,0657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- 1546,36263 = 37112,7031$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год.40823,9734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- 1632,95894 = 39191,0145$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год.43110,1159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- 1724,40464 = 41385,7113$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год.97543,6627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- 3901,74651 = 93641,9162$ - накопят в конце 25 года </a:t>
            </a:r>
          </a:p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93641,9162$</a:t>
            </a: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222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6358" y="394523"/>
            <a:ext cx="9983771" cy="556422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В семье Ивановых встал вопрос: какой размер финансовой подушки безопасности надо им создать, чтобы быть уверенными, что если она потребуется, то этого капитала хватит на 6 месяцев.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Рассчитайте и обоснуйте свой ответ, если известно, что: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За ЖКУ семья платить 6 500 руб. ежемесячно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По договору страхования жизни папы, заключенному на 10 лет, семья платить ежеквартальный взнос 20 000 руб.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На питание в семье уходит 20 000 руб. ежемесячно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На образование двоих детей по 3000 руб. в месяц на каждого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Обслуживание автомобиля обходится в среднем в 5000 руб. в месяц.</a:t>
            </a:r>
          </a:p>
          <a:p>
            <a:pPr marL="0" indent="0">
              <a:buNone/>
            </a:pPr>
            <a:r>
              <a:rPr lang="ru-RU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1.6500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6 + 20000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2 + 20000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6 + 6000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6 + 5000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6 = 39000 + 40000 + 12000 + 36000 + 30000 = 265000 руб. – размер финансовой подушки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(расходы семьи на 6 месяцев)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265000 руб.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7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4032" y="466828"/>
            <a:ext cx="9476045" cy="586587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7.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Илья – предприниматель. Любит свою работу и верит, что рано или поздно его бизнес «выстрелит». У Ильи есть супруга (не работает) и дочь 9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Ежемесячные затраты семьи равны 45 000 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Ежемесячная зарплата Ильи – 65 000 руб.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Илья не рассчитал свои силы в бизнесе, занял у друга 25 000 руб. и взял товара на 75 000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Илье поступил заказ, выполнение которого ему принесет 100 000 в течение 6 месяцев.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Илье распределить свои доходы так, чтобы рассчитаться по долгам и в течение какого срока он сможет это сделать?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</a:t>
            </a: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65000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45000 = 20000 руб. – остаток с зарплаты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Остаток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зарплаты составляет 20000 руб., следовательно, в течение 2 месяцев он сможет полностью вернуть долг в 25000 руб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без дохода от бизнеса.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2 месяца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4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base.com-906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306</Template>
  <TotalTime>1334</TotalTime>
  <Words>4997</Words>
  <Application>Microsoft Office PowerPoint</Application>
  <PresentationFormat>Широкоэкранный</PresentationFormat>
  <Paragraphs>460</Paragraphs>
  <Slides>40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Arial</vt:lpstr>
      <vt:lpstr>Calibri</vt:lpstr>
      <vt:lpstr>Calibri Light</vt:lpstr>
      <vt:lpstr>Cambria Math</vt:lpstr>
      <vt:lpstr>Courier New</vt:lpstr>
      <vt:lpstr>Times New Roman</vt:lpstr>
      <vt:lpstr>powerpointbase.com-906</vt:lpstr>
      <vt:lpstr>Задачи для финансовых боев</vt:lpstr>
      <vt:lpstr> Тема 1 «Личные (семейные) финансы. Финансовое планирование»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2  «Сбережения семьи. Услуги банковских организаций.»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3.  «Кредитование. Услуги кредитных организаций».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Содержание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для финансовых боев</dc:title>
  <dc:creator>Пользователь Windows</dc:creator>
  <cp:lastModifiedBy>Пользователь Windows</cp:lastModifiedBy>
  <cp:revision>66</cp:revision>
  <dcterms:created xsi:type="dcterms:W3CDTF">2021-05-25T08:09:06Z</dcterms:created>
  <dcterms:modified xsi:type="dcterms:W3CDTF">2021-06-01T00:10:24Z</dcterms:modified>
</cp:coreProperties>
</file>