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6" r:id="rId12"/>
    <p:sldId id="269" r:id="rId13"/>
    <p:sldId id="270" r:id="rId14"/>
    <p:sldId id="271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1" r:id="rId23"/>
    <p:sldId id="284" r:id="rId24"/>
    <p:sldId id="285" r:id="rId25"/>
    <p:sldId id="286" r:id="rId26"/>
    <p:sldId id="287" r:id="rId27"/>
    <p:sldId id="288" r:id="rId28"/>
    <p:sldId id="289" r:id="rId29"/>
    <p:sldId id="280" r:id="rId30"/>
    <p:sldId id="290" r:id="rId31"/>
    <p:sldId id="259" r:id="rId3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8" autoAdjust="0"/>
    <p:restoredTop sz="91646" autoAdjust="0"/>
  </p:normalViewPr>
  <p:slideViewPr>
    <p:cSldViewPr snapToGrid="0">
      <p:cViewPr varScale="1">
        <p:scale>
          <a:sx n="63" d="100"/>
          <a:sy n="63" d="100"/>
        </p:scale>
        <p:origin x="92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98191A-C090-48EA-A1D2-3309AEB86ED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47A0E3-FB1F-42EE-A9E7-98147B2A3B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90733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7A0E3-FB1F-42EE-A9E7-98147B2A3BEB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0953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18168-134F-45AC-B7EC-4600452FBED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FCBD2-FA9B-4ACA-AD3E-E60170F88E95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551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18168-134F-45AC-B7EC-4600452FBED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FCBD2-FA9B-4ACA-AD3E-E60170F88E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2519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18168-134F-45AC-B7EC-4600452FBED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FCBD2-FA9B-4ACA-AD3E-E60170F88E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9593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18168-134F-45AC-B7EC-4600452FBED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FCBD2-FA9B-4ACA-AD3E-E60170F88E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946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18168-134F-45AC-B7EC-4600452FBED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FCBD2-FA9B-4ACA-AD3E-E60170F88E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2015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18168-134F-45AC-B7EC-4600452FBED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FCBD2-FA9B-4ACA-AD3E-E60170F88E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7611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18168-134F-45AC-B7EC-4600452FBED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FCBD2-FA9B-4ACA-AD3E-E60170F88E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968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18168-134F-45AC-B7EC-4600452FBED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FCBD2-FA9B-4ACA-AD3E-E60170F88E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5328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18168-134F-45AC-B7EC-4600452FBED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FCBD2-FA9B-4ACA-AD3E-E60170F88E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442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18168-134F-45AC-B7EC-4600452FBED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FCBD2-FA9B-4ACA-AD3E-E60170F88E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6741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18168-134F-45AC-B7EC-4600452FBED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FCBD2-FA9B-4ACA-AD3E-E60170F88E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422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8168-134F-45AC-B7EC-4600452FBED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8FCBD2-FA9B-4ACA-AD3E-E60170F88E95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174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189109"/>
            <a:ext cx="10363200" cy="2387600"/>
          </a:xfrm>
        </p:spPr>
        <p:txBody>
          <a:bodyPr>
            <a:normAutofit/>
          </a:bodyPr>
          <a:lstStyle/>
          <a:p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Задачи для финансовых боев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52280" y="2602797"/>
            <a:ext cx="9144000" cy="1655762"/>
          </a:xfrm>
        </p:spPr>
        <p:txBody>
          <a:bodyPr/>
          <a:lstStyle/>
          <a:p>
            <a:pPr algn="r"/>
            <a:r>
              <a:rPr lang="ru-RU" dirty="0" smtClean="0"/>
              <a:t>Подготовлено командой</a:t>
            </a:r>
          </a:p>
          <a:p>
            <a:pPr algn="r"/>
            <a:r>
              <a:rPr lang="ru-RU" dirty="0" smtClean="0"/>
              <a:t> Павловского района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0066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20625" y="461913"/>
            <a:ext cx="10266575" cy="58093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9.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Доходы в семье 800 000 руб. в год. Расходы 500 000 руб. В планах семьи купить автомобиль стоимостью 38 000 долларов США. Глава семейства решает начать инвестировать  свободные денежные средства  в долларах под 6% годовых, чтобы накопить на автомобиль быстрее. Рассчитайте через сколько лет удастся накопить требуемую сумму денег, если  стоимость доллара 74 руб., а отчисления на инвестиции глава семейства будет осуществлять один раз в год.</a:t>
            </a: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1360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40913" y="111015"/>
            <a:ext cx="10417103" cy="5856452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10.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Мария, решила сменить место работы. Ей поступило предложение, увеличивающее ее заработную плату на 30 000 р. по сравнению с текущей. Такое предложение ей нравится, так как сейчас Марии тяжело, денег катастрофически не хватает. Девушка в раздумьях: соглашаться, или нет.  Мария решила, что если  свободных денег будет оставаться больше, чем сейчас, то она готова согласиться на новую работу, тем более она предполагает возможность профессионального роста.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Новый офис находится на другом конце города и Марии придется добираться туда около 1,5 часов, увеличив затраты на проезд вдвое. Потребуется помощь няни, которая смогла бы отводить и забирать дочь из садика. В среднем это около 7000 руб. в месяц. Обедать дома Марии теперь тоже не удастся. В среднем обед в кафе возле нового офиса будет обходиться ей в 300 руб. в день. Помогите Марии принять решение, зная, что: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Доход Марии сегодня 70 000 руб. в месяц.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Расходы составляют: 25 000 руб. на питание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ЖКУ: 6000 руб.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На проезд: 8000 руб.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Ипотека: 17000 руб.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Детский сад дочери: 12000 руб.</a:t>
            </a:r>
          </a:p>
          <a:p>
            <a:pPr marL="0" indent="0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524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0749" y="289713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Тема 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«Сбережения семьи. Услуги банковских организаций.»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05466" y="1665370"/>
            <a:ext cx="934274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u="sng" dirty="0"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Вкладчик положил в банк некоторую сумму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денег под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13% в год. Через год он получил прибыль в 26 000 рублей.</a:t>
            </a:r>
          </a:p>
          <a:p>
            <a:pPr marL="0" indent="0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Найдите величину вклада.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558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78668" y="660377"/>
            <a:ext cx="10515600" cy="60048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u="sng" dirty="0"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Банк предлагает Ивану Никифоровичу 2 вклада: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1. На 3 года под 10 % годовых и с возможностью потом пролонгировать договор на 2 года под 6% годовых.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2. Та же схема, но через 3 года вклад закрывается и открывается новый на 2 года под 6% годовых. 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В обоих вариантах начисляться будут простые проценты.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Помогите Ивану Никифоровичу выбрать наиболее выгодный вклад.  Ответ обоснуйте расчетами. </a:t>
            </a:r>
          </a:p>
          <a:p>
            <a:pPr marL="0" indent="0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808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46297" y="580985"/>
            <a:ext cx="8801209" cy="61019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Зинаида Васильевна, открыла в банке вклад под 10% годовых. На него начислен процентный платеж в сумме 1000 руб. Но вот сколько денег она положила в банк – забыла. Помогите Зинаиде Васильевне найдите величину вклада, если он был открыт на  10 лет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ru-RU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16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7244" y="234700"/>
            <a:ext cx="9980578" cy="64482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3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4.  </a:t>
            </a:r>
            <a:r>
              <a:rPr lang="ru-RU" sz="2300" dirty="0">
                <a:latin typeface="Arial" panose="020B0604020202020204" pitchFamily="34" charset="0"/>
                <a:cs typeface="Arial" panose="020B0604020202020204" pitchFamily="34" charset="0"/>
              </a:rPr>
              <a:t>Екатерина – студентка, которая слышала о необходимости формирования собственного капитала с ранних лет. Она зарабатывает немного </a:t>
            </a:r>
            <a:r>
              <a:rPr lang="ru-RU" sz="2300" dirty="0" err="1">
                <a:latin typeface="Arial" panose="020B0604020202020204" pitchFamily="34" charset="0"/>
                <a:cs typeface="Arial" panose="020B0604020202020204" pitchFamily="34" charset="0"/>
              </a:rPr>
              <a:t>фрилансом</a:t>
            </a:r>
            <a:r>
              <a:rPr lang="ru-RU" sz="2300" dirty="0">
                <a:latin typeface="Arial" panose="020B0604020202020204" pitchFamily="34" charset="0"/>
                <a:cs typeface="Arial" panose="020B0604020202020204" pitchFamily="34" charset="0"/>
              </a:rPr>
              <a:t> и решила, что будет копить свой будущий капитал на вкладе в банке с капитализацией процентов.</a:t>
            </a:r>
          </a:p>
          <a:p>
            <a:pPr marL="0" indent="0">
              <a:buNone/>
            </a:pPr>
            <a:r>
              <a:rPr lang="ru-RU" sz="2300" dirty="0">
                <a:latin typeface="Arial" panose="020B0604020202020204" pitchFamily="34" charset="0"/>
                <a:cs typeface="Arial" panose="020B0604020202020204" pitchFamily="34" charset="0"/>
              </a:rPr>
              <a:t>Обратилась в банк, чтобы открыть вклад и не может  выбрать какое же предложение выгоднее. Помогите Екатерина сделать правильный выбор, если известно, что начальный капитал Екатерины 1 000 000 руб. Процентная ставка в клада 12% годовых. Пополнение вклада не предполагается. Максимальный срок вклада 3 года.</a:t>
            </a:r>
          </a:p>
          <a:p>
            <a:pPr marL="0" indent="0">
              <a:buNone/>
            </a:pPr>
            <a:r>
              <a:rPr lang="ru-RU" sz="2300" dirty="0">
                <a:latin typeface="Arial" panose="020B0604020202020204" pitchFamily="34" charset="0"/>
                <a:cs typeface="Arial" panose="020B0604020202020204" pitchFamily="34" charset="0"/>
              </a:rPr>
              <a:t>1. Вклад с капитализацией процентов 1 раз в год</a:t>
            </a:r>
          </a:p>
          <a:p>
            <a:pPr marL="0" indent="0">
              <a:buNone/>
            </a:pPr>
            <a:r>
              <a:rPr lang="ru-RU" sz="2300" dirty="0">
                <a:latin typeface="Arial" panose="020B0604020202020204" pitchFamily="34" charset="0"/>
                <a:cs typeface="Arial" panose="020B0604020202020204" pitchFamily="34" charset="0"/>
              </a:rPr>
              <a:t>2. Вклад с капитализацией процентов 2 раза в год</a:t>
            </a:r>
          </a:p>
          <a:p>
            <a:pPr marL="0" indent="0">
              <a:buNone/>
            </a:pPr>
            <a:r>
              <a:rPr lang="ru-RU" sz="2300" dirty="0">
                <a:latin typeface="Arial" panose="020B0604020202020204" pitchFamily="34" charset="0"/>
                <a:cs typeface="Arial" panose="020B0604020202020204" pitchFamily="34" charset="0"/>
              </a:rPr>
              <a:t>3. Вклад с капитализацией процентов 4 раза в год</a:t>
            </a:r>
          </a:p>
          <a:p>
            <a:pPr marL="0" indent="0">
              <a:buNone/>
            </a:pPr>
            <a:r>
              <a:rPr lang="ru-RU" sz="2300" dirty="0">
                <a:latin typeface="Arial" panose="020B0604020202020204" pitchFamily="34" charset="0"/>
                <a:cs typeface="Arial" panose="020B0604020202020204" pitchFamily="34" charset="0"/>
              </a:rPr>
              <a:t>4. Вклад с капитализацией процентов ежемесячно.</a:t>
            </a:r>
          </a:p>
          <a:p>
            <a:pPr marL="0" indent="0">
              <a:buNone/>
            </a:pPr>
            <a:r>
              <a:rPr lang="ru-RU" sz="2300" dirty="0">
                <a:latin typeface="Arial" panose="020B0604020202020204" pitchFamily="34" charset="0"/>
                <a:cs typeface="Arial" panose="020B0604020202020204" pitchFamily="34" charset="0"/>
              </a:rPr>
              <a:t>Ответ обоснуйте расчетами</a:t>
            </a:r>
            <a:r>
              <a:rPr lang="ru-RU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endParaRPr lang="ru-RU" sz="2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92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04079" y="397664"/>
            <a:ext cx="10224755" cy="594477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5.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Вкладчик разместил в банке 2 000 000 руб. под 10% годовых. Проценты простые. Срок начисления процентов 1 раз в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год. Рассчитайте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какой размер налога заплатит вкладчик с полученной прибыли, если ключевая ставка Банка России на 01 января года, за который начислены проценты по вкладу = 4,25% 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Ответ обоснуйте расчетами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endParaRPr lang="ru-RU" sz="20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9692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38476" y="466961"/>
            <a:ext cx="9795235" cy="60797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6.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У Ивана открыто 3 счета в разных банках.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1. на сумму 1 850 000 руб.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2. на сумму  800 000 руб.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3. на сумму 15 000 долларов США.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Если у всех трех банков отзовут лицензию, какую сумму денег Иван сможет получить, если известно, что на день страхового случая курс доллара США = 74 руб.? 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Ответ обоснуйте расчетами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лицензию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185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3834" y="352937"/>
            <a:ext cx="9444338" cy="62424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7.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Марков Иван Дмитриевич  посчитал, что до пенсии ему осталось 25 лет. И задумался о накоплениях. Помимо зарплаты он ежегодно получает премию по итогам года в размере 50 000 руб. Плюс имеет подработки, которые приносят ему дополнительный доход около 20 000 в месяц. 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Если он будет все это время отчислять премию и доход от подработки в инструменты под 10% годовых со сложными %, начисляемыми раз в год,  какой капитал у Ивана Дмитриевича скопится? Если Иван Дмитриевич после выхода на пенсию будет снимать по 70000 руб. в месяц, на какое время хватит ему скопленного капитала?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1501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58834" y="718075"/>
            <a:ext cx="9766954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8.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Мария, желая накопить 3 000 000 р на будущее обучение сыну, заключила договор накопительного страхования жизни сроком на 10 лет. Ежегодно Мария оплачивает страховую премию в размере 300 000 руб. и получает ежегодно налоговый вычет.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Какой размер налоговых вычетов Мария получает ежегодно?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822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7124" y="302146"/>
            <a:ext cx="10428051" cy="1325563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Тема 1</a:t>
            </a:r>
            <a:b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«Личные (семейные) финансы. Финансовое планирование»</a:t>
            </a:r>
            <a:b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78990" y="1491540"/>
            <a:ext cx="9653834" cy="4979759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u="sng" dirty="0"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Семья состоит из пяти членов семьи: папа, мама, семилетняя Даша, четырнадцатилетний Максим и бабушка 72 лет.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Папа- предприниматель и имеет доход 150 000 руб. в месяц.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Мама – домохозяйка, не имеет дохода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Даша  и Максим учатся в школе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Бабушка получает пенсию в размере 17 155 руб.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Определите общий семейный бюджет семьи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Определите, какой уровень дохода приходится на каждого члена семьи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Свой ответ обоснуйте расчетами.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87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1629" y="424942"/>
            <a:ext cx="9861223" cy="4351338"/>
          </a:xfrm>
        </p:spPr>
        <p:txBody>
          <a:bodyPr/>
          <a:lstStyle/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9.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Алексей запланировал сменить  свой автомобиль через три года. У него есть автомобиль, но он уже старенький и стоит около 400 000 р. Новый авто стоит  1 600 000 р.  Алексей решил ежемесячно отчислять 20% от своей зарплаты на счет, приносящий 10 % годовых с ежемесячной капитализацией вкладов. Зарплата у Алексея 130 000 руб. в месяц после вычета налогов. 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Сможет ли Алексей накопить на  новый автомобиль?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Предложите схему накопления, которая поможет достичь Алексею цели. Свой ответ обоснуйте расчетами. </a:t>
            </a:r>
          </a:p>
          <a:p>
            <a:pPr marL="0" indent="0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025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6736" y="345615"/>
            <a:ext cx="9870649" cy="56498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10.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Папа решил сделать подарок семье на следующий новый год и купить телевизор стоимостью 80 000 р. Для этого он  хочет вложить  75 000 рублей на банковский  вклад сроком на 1 год без пополнения.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Для размещения денежных средств он рассматривает предложения 3-х банков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						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8020304"/>
              </p:ext>
            </p:extLst>
          </p:nvPr>
        </p:nvGraphicFramePr>
        <p:xfrm>
          <a:off x="889826" y="1850963"/>
          <a:ext cx="10652292" cy="17526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6630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30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630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630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84462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Банк</a:t>
                      </a:r>
                      <a:r>
                        <a:rPr lang="ru-RU" sz="1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процентов</a:t>
                      </a:r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Ставка процента по вкладу, % годовых</a:t>
                      </a:r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Периодичность начисления процентов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Капитализация предусмотрена или нет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dirty="0"/>
                    </a:p>
                  </a:txBody>
                  <a:tcPr>
                    <a:lnT w="381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5,55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Ежемесячно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6,55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Ежеквартально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5,50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конце срока	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274462" y="3659204"/>
            <a:ext cx="910629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 каком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банке папа сможет получить сумму, равную стоимости телевизора.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Свой ответ обоснуйте расчетами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9592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9562" y="374855"/>
            <a:ext cx="10515600" cy="93837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Тема 3. </a:t>
            </a:r>
            <a:b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«Кредитование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. Услуги кредитных 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организаций».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95336" y="1391055"/>
            <a:ext cx="9912485" cy="47761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1 января 2015 года Александр Сергеевич взял в банке 1,1 млн. рублей в кредит. Схема выплаты кредита следующая – 1-го числа каждого следующего месяца банк начисляет 1% на оставшуюся сумму долга (то есть увеличивает долг на 1%), затем Александр Сергеевич переводит в банк платёж. На какое минимальное количество месяцев Александр Сергеевич может взять кредит, чтобы ежемесячные выплаты были не более 275 тыс. рублей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3225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43974" y="486384"/>
            <a:ext cx="10060022" cy="59046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Максим хочет взять кредит 1,5 млн рублей. Погашение кредита происходит раз в год равными суммами ( кроме, может быть, последней) после начисления процентов. Ставка процента 10% годовых. На какое минимальное количество лет может Максим взять кредит, чтобы ежегодные выплаты были не более 350 тысяч рублей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037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58047" y="564205"/>
            <a:ext cx="10515600" cy="58267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31 декабря 2014 года Борис взял в банке 1 млн. рублей в кредит. Схема выплаты кредита следующая: 31 декабря каждого следующего года банк начисляет проценты на оставшуюся сумму долга ( то есть увеличивает долг на определенное количество процентов), затем Борис переводит очередной транш. Борис выплатил кредит за два транша, переводя в первый раз 560 тыс. рублей, во второй – 661,1 тыс. рублей. Под какой процент банк выдал кредит Борису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671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06685" y="359923"/>
            <a:ext cx="9657945" cy="62354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5.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31 декабря 2014 года Сергей взял в банке некоторую сумму в кредит под 12% годовых. Схема выплаты кредита следующая: 31 декабря каждого следующего года банк начисляет проценты на оставшуюся сумму долга ( то есть увеличивает долг на 12%), затем Сергей переводит в банк 3512320 рублей. Какую сумму взял Сергей в банке, если он выплатил долг тремя равными платежами ( то есть за три года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)?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1337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8864" y="311285"/>
            <a:ext cx="10515600" cy="58267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6.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31 декабря 2014 года Алексей взял в банке 9 282000рублей в кредит по 10% годовых. Схема выплат кредита следующая: 31 декабря каждого следующего года банк начисляет проценты на оставшуюся сумму долга (то есть увеличивает долг на 10%), затем Алексей переводит в банк Х рублей. Какой должна быть сумма Х, чтобы Алексей выплатил долг четырьмя равными платежами ( то есть за четыре года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)?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3131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19136" y="447473"/>
            <a:ext cx="10515600" cy="58267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7.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Банк выдал кредит в сумме 500 тыс. руб. на три квартала по простой ставке процентов, которая в первом квартале составила 15% годовых, а в каждом последующем увеличивалась на 1 процентный пункт. 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Требуется определить: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1) погашаемую сумму;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2) сумму процентов за пользование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кредитом</a:t>
            </a:r>
          </a:p>
          <a:p>
            <a:pPr marL="0" indent="0">
              <a:buNone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7819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50196"/>
            <a:ext cx="10515600" cy="58267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8.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Банк выдал долгосрочный кредит в размере 5 млн. руб. на пять лет по годовой ставке сложных процентов 20% годовых. Кредит должен быть погашен единовременным платежом с процентами в конце срока. Требуется определить: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1) погашаемую сумму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2) сумму полученных процентов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620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66545" y="846305"/>
            <a:ext cx="8900808" cy="45622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u="sng" dirty="0">
                <a:latin typeface="Arial" panose="020B0604020202020204" pitchFamily="34" charset="0"/>
                <a:cs typeface="Arial" panose="020B0604020202020204" pitchFamily="34" charset="0"/>
              </a:rPr>
              <a:t>9.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Заемщик берет ссуду на сумму 100 тыс. руб. сроком на шесть месяцев. Через шесть месяцев заемщик возмещает 102 тыс. руб., т.е. ссуду — 100 тыс. руб. и проценты — 2 тыс. руб. </a:t>
            </a:r>
          </a:p>
          <a:p>
            <a:pPr marL="0" indent="0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Требуется определить годовую ставку по ссуде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5350212" y="4494178"/>
            <a:ext cx="2198452" cy="19456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2501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21711" y="427216"/>
            <a:ext cx="9690755" cy="59671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u="sng" dirty="0"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Николай – студент ВУЗа и подрабатывает в компании, организующей доставку грузов.  Получает стипендию в размере 6 000 руб., и заработную плату в размере 18 000 руб. Родители стараются помогать Николаю и отправлять ежемесячно еще по 10 000 руб. Но получается не всегда.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Ежемесячные расходы Николая составляют: 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Аренда комнаты в общежитии – 8000 руб.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Расходы на питание – 5000 руб.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Оплата сотовой связи и интернета 1000 руб.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Затраты на дорогу в ВУЗ и обратно – 6000 руб.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Определите, является ли бюджет Николая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профицитным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Свой ответ обоснуйте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77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84115" y="369651"/>
            <a:ext cx="10515600" cy="58267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10.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Игнатий решил приобрести дачу, чтобы летом уезжать за город и отдыхать там. Для этого он взял ипотеку в размере 1 000 000Р. Внес первоначальный взнос 500 000р. Ипотека была одобрена банком под 9% годовых, но при этом Игнатий уплатил страховку в размере 60 000 руб. из кредита (банк удержал при выдаче кредита).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Определите сумму основного долга и размер ежемесячного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аннуитетного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платежа. 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Свой ответ обоснуйте расчетами.</a:t>
            </a:r>
          </a:p>
          <a:p>
            <a:pPr marL="0" indent="0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7378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054" y="0"/>
            <a:ext cx="10515600" cy="1325563"/>
          </a:xfrm>
        </p:spPr>
        <p:txBody>
          <a:bodyPr/>
          <a:lstStyle/>
          <a:p>
            <a:pPr algn="ctr"/>
            <a:r>
              <a:rPr lang="ru-RU" dirty="0" smtClean="0"/>
              <a:t>Содержание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121790"/>
            <a:ext cx="10515600" cy="5055173"/>
          </a:xfrm>
        </p:spPr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ru-RU" dirty="0">
                <a:hlinkClick r:id="rId2" action="ppaction://hlinksldjump"/>
              </a:rPr>
              <a:t>Тема </a:t>
            </a:r>
            <a:r>
              <a:rPr lang="ru-RU" dirty="0" smtClean="0">
                <a:hlinkClick r:id="rId2" action="ppaction://hlinksldjump"/>
              </a:rPr>
              <a:t>1.«Личные </a:t>
            </a:r>
            <a:r>
              <a:rPr lang="ru-RU" dirty="0">
                <a:hlinkClick r:id="rId2" action="ppaction://hlinksldjump"/>
              </a:rPr>
              <a:t>(семейные) финансы. Финансовое планирование</a:t>
            </a:r>
            <a:r>
              <a:rPr lang="ru-RU" dirty="0" smtClean="0">
                <a:hlinkClick r:id="rId2" action="ppaction://hlinksldjump"/>
              </a:rPr>
              <a:t>»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dirty="0">
                <a:hlinkClick r:id="rId3" action="ppaction://hlinksldjump"/>
              </a:rPr>
              <a:t>Тема </a:t>
            </a:r>
            <a:r>
              <a:rPr lang="ru-RU" dirty="0" smtClean="0">
                <a:hlinkClick r:id="rId3" action="ppaction://hlinksldjump"/>
              </a:rPr>
              <a:t>2.«Сбережения </a:t>
            </a:r>
            <a:r>
              <a:rPr lang="ru-RU" dirty="0">
                <a:hlinkClick r:id="rId3" action="ppaction://hlinksldjump"/>
              </a:rPr>
              <a:t>семьи. Услуги банковских организаций</a:t>
            </a:r>
            <a:r>
              <a:rPr lang="ru-RU" dirty="0" smtClean="0">
                <a:hlinkClick r:id="rId3" action="ppaction://hlinksldjump"/>
              </a:rPr>
              <a:t>.»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dirty="0">
                <a:hlinkClick r:id="rId4" action="ppaction://hlinksldjump"/>
              </a:rPr>
              <a:t>Тема 3. </a:t>
            </a:r>
            <a:r>
              <a:rPr lang="ru-RU" dirty="0" smtClean="0">
                <a:hlinkClick r:id="rId4" action="ppaction://hlinksldjump"/>
              </a:rPr>
              <a:t>«</a:t>
            </a:r>
            <a:r>
              <a:rPr lang="ru-RU" dirty="0">
                <a:hlinkClick r:id="rId4" action="ppaction://hlinksldjump"/>
              </a:rPr>
              <a:t>Кредитование. Услуги кредитных организаций».</a:t>
            </a:r>
            <a:br>
              <a:rPr lang="ru-RU" dirty="0">
                <a:hlinkClick r:id="rId4" action="ppaction://hlinksldjump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5289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48186" y="239681"/>
            <a:ext cx="9945278" cy="6372519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u="sng" dirty="0"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Семья Петровых проживает в ХМАО и собирается посетить Геленджик летом. В семье 5 человек: папа, мама, сын 14 лет, сын 9 лет и дочь 2 лет.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Билеты на самолет прямым сообщением отсутствуют. Семье надо будет сделать пересадку в Москве (Пересадка 6 часов).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 билет на взрослого стоит 11 658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руб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(в один конец)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Детский (от 2 до 12 лет) 5 600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руб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(в один конец)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Младенец летит бесплатно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При этом семье придется провести 6 часов в Москве. Они вынуждены будут потратить около 5 000 на питание в аэропорту.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Альтернативный вариант: ехать на автомобиле, который имеется у семьи.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Расстояние от Сургута до Геленджика – 3 800 км.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Авто потребляет 12 литров бензина на 100 км. (цена бензина  49,50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р:литр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Семье ехать 4 суток.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Придется потратить на кемпинг 2 000 в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сут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Придется потратиться на питание 2 500 в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сут.на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семью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Рассчитайте наиболее выгодный вариант поездки для данной семьи. Свой ответ обоснуйте расчетами. </a:t>
            </a:r>
          </a:p>
        </p:txBody>
      </p:sp>
    </p:spTree>
    <p:extLst>
      <p:ext uri="{BB962C8B-B14F-4D97-AF65-F5344CB8AC3E}">
        <p14:creationId xmlns:p14="http://schemas.microsoft.com/office/powerpoint/2010/main" val="3055975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12132" y="420897"/>
            <a:ext cx="10515600" cy="56490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Елене 22 года. Она – молодой специалист и зарабатывает 600 000 руб. в год. Работает официально и является налоговым резидентом РФ. 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 прошлом году Елена приобрела квартиру стоимостью 3 600 000 рублей в ипотеку.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Заплатила за прошлый год по кредиту 50 000 руб., а проценты по кредиту в размере 100 000 руб.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Какой размер налогового вычета получит Елена в текущем году. 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Ответ обоснуйте расчетами. 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7934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9693" y="493002"/>
            <a:ext cx="9894651" cy="59077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5.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Семья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Пермяковых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решает, что пора начать инвестировать денежные средства для формирования пенсии.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Исходят из того, что им хотелось бы иметь +2000 долларов пассивного дохода в месяц.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Какой капитал им необходимо собрать через 25 лет, если деньги будут находиться на счетах с доходностью 10% годовых, а размер инфляции в среднем за 25 лет предполагается равным 4% в год?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Ответ обоснуйте расчетами. </a:t>
            </a:r>
          </a:p>
        </p:txBody>
      </p:sp>
    </p:spTree>
    <p:extLst>
      <p:ext uri="{BB962C8B-B14F-4D97-AF65-F5344CB8AC3E}">
        <p14:creationId xmlns:p14="http://schemas.microsoft.com/office/powerpoint/2010/main" val="177576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6358" y="394523"/>
            <a:ext cx="9983771" cy="55642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b="1" u="sng" dirty="0">
                <a:latin typeface="Arial" panose="020B0604020202020204" pitchFamily="34" charset="0"/>
                <a:cs typeface="Arial" panose="020B0604020202020204" pitchFamily="34" charset="0"/>
              </a:rPr>
              <a:t>6.</a:t>
            </a: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 В семье Ивановых встал вопрос: какой размер финансовой подушки безопасности надо им создать, чтобы быть уверенными, что если она потребуется, то этого капитала хватит на 6 месяцев.</a:t>
            </a:r>
          </a:p>
          <a:p>
            <a:pPr marL="0" indent="0">
              <a:buNone/>
            </a:pP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 Рассчитайте и обоснуйте свой ответ, если известно, что:</a:t>
            </a:r>
          </a:p>
          <a:p>
            <a:pPr marL="0" indent="0">
              <a:buNone/>
            </a:pP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За ЖКУ семья платить 6 500 руб. ежемесячно</a:t>
            </a:r>
          </a:p>
          <a:p>
            <a:pPr marL="0" indent="0">
              <a:buNone/>
            </a:pP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По договору страхования жизни папы, заключенному на 10 лет, семья платить ежеквартальный взнос 20 000 руб.</a:t>
            </a:r>
          </a:p>
          <a:p>
            <a:pPr marL="0" indent="0">
              <a:buNone/>
            </a:pP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На питание в семье уходит 20 000 руб. ежемесячно</a:t>
            </a:r>
          </a:p>
          <a:p>
            <a:pPr marL="0" indent="0">
              <a:buNone/>
            </a:pP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На образование двоих детей по 3000 руб. в месяц на каждого</a:t>
            </a:r>
          </a:p>
          <a:p>
            <a:pPr marL="0" indent="0">
              <a:buNone/>
            </a:pP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Обслуживание автомобиля обходится в среднем в 5000 руб. в месяц.</a:t>
            </a:r>
          </a:p>
          <a:p>
            <a:pPr marL="0" indent="0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774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94032" y="466828"/>
            <a:ext cx="9476045" cy="586587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u="sng" dirty="0">
                <a:latin typeface="Arial" panose="020B0604020202020204" pitchFamily="34" charset="0"/>
                <a:cs typeface="Arial" panose="020B0604020202020204" pitchFamily="34" charset="0"/>
              </a:rPr>
              <a:t>7.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Илья – предприниматель. Любит свою работу и верит, что рано или поздно его бизнес «выстрелит». У Ильи есть супруга (не работает) и дочь 9 лет.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Ежемесячные затраты семьи равны 45 000  руб.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Ежемесячная зарплата Ильи – 65 000 руб. 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Илья не рассчитал свои силы в бизнесе, занял у друга 25 000 руб. и взял товара на 75 000 руб.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Илье поступил заказ, выполнение которого ему принесет 100 000 в течение 6 месяцев. 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Как Илье распределить свои доходы так, чтобы рассчитаться по долгам и в течение какого срока он сможет это сделать? 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Ответ обоснуйте расчетами.</a:t>
            </a:r>
          </a:p>
          <a:p>
            <a:pPr marL="0" indent="0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040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47162" y="650156"/>
            <a:ext cx="9841583" cy="59035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u="sng" dirty="0">
                <a:latin typeface="Arial" panose="020B0604020202020204" pitchFamily="34" charset="0"/>
                <a:cs typeface="Arial" panose="020B0604020202020204" pitchFamily="34" charset="0"/>
              </a:rPr>
              <a:t>8.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В семье трое детей: Саше 2 года, Дмитрию 6 лет, Кате 14 лет.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Всем им предстоит учиться в ВУЗе с 18 лет.  Родители задумались о том, чтобы накопить деньги на учебу  детей заранее. И прикинули, что каждому ребенку на обучение понадобится  по 1 000 000 руб. 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У родителей уже имеется капитал в размере 800 000 руб. Они планируют разместить эти деньги на вкладе под 10% годовых с ежегодной капитализацией % и пополнять его раз в год на 120 000 руб. 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За какой срок удастся родителям накопить необходимый капитал, если в разные годы они вынуждены будут забирать с вклада по 1 млн. руб. на учебу каждому из детей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Ответ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обоснуйте расчетами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6280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base.com-906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306</Template>
  <TotalTime>1398</TotalTime>
  <Words>2575</Words>
  <Application>Microsoft Office PowerPoint</Application>
  <PresentationFormat>Широкоэкранный</PresentationFormat>
  <Paragraphs>154</Paragraphs>
  <Slides>31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7" baseType="lpstr">
      <vt:lpstr>Arial</vt:lpstr>
      <vt:lpstr>Calibri</vt:lpstr>
      <vt:lpstr>Calibri Light</vt:lpstr>
      <vt:lpstr>Courier New</vt:lpstr>
      <vt:lpstr>Times New Roman</vt:lpstr>
      <vt:lpstr>powerpointbase.com-906</vt:lpstr>
      <vt:lpstr>Задачи для финансовых боев</vt:lpstr>
      <vt:lpstr> Тема 1 «Личные (семейные) финансы. Финансовое планирование»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Тема 2  «Сбережения семьи. Услуги банковских организаций.»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Тема 3.  «Кредитование. Услуги кредитных организаций».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Содержание 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Задачи для финансовых боев</dc:title>
  <dc:creator>Пользователь Windows</dc:creator>
  <cp:lastModifiedBy>Пользователь</cp:lastModifiedBy>
  <cp:revision>69</cp:revision>
  <dcterms:created xsi:type="dcterms:W3CDTF">2021-05-25T08:09:06Z</dcterms:created>
  <dcterms:modified xsi:type="dcterms:W3CDTF">2022-11-01T10:20:37Z</dcterms:modified>
</cp:coreProperties>
</file>