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0" r:id="rId6"/>
    <p:sldId id="259" r:id="rId7"/>
    <p:sldId id="279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3" r:id="rId17"/>
    <p:sldId id="270" r:id="rId18"/>
    <p:sldId id="271" r:id="rId19"/>
    <p:sldId id="272" r:id="rId20"/>
    <p:sldId id="287" r:id="rId21"/>
    <p:sldId id="288" r:id="rId22"/>
    <p:sldId id="274" r:id="rId23"/>
    <p:sldId id="280" r:id="rId24"/>
    <p:sldId id="281" r:id="rId25"/>
    <p:sldId id="282" r:id="rId26"/>
    <p:sldId id="283" r:id="rId27"/>
    <p:sldId id="284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483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324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245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291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123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407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29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950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709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611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911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995B6-2F66-4507-9E74-1F9EEE55E1D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9167D-9D57-47ED-9E54-FE39400F0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041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Пунктуация в ССП и простом предложении с однородными членами</a:t>
            </a:r>
            <a:r>
              <a:rPr lang="ru-RU" sz="4800" b="1" dirty="0" smtClean="0">
                <a:solidFill>
                  <a:srgbClr val="C00000"/>
                </a:solidFill>
                <a:effectLst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effectLst/>
              </a:rPr>
            </a:b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Задание 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644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3. </a:t>
            </a:r>
            <a:r>
              <a:rPr lang="ru-RU" sz="3600" b="1" dirty="0"/>
              <a:t>Если два однородных члена соединяются повторяющимися союзами, но образуют устойчивое сочетание: </a:t>
            </a:r>
            <a:r>
              <a:rPr lang="ru-RU" sz="3600" b="1" dirty="0">
                <a:solidFill>
                  <a:srgbClr val="7030A0"/>
                </a:solidFill>
              </a:rPr>
              <a:t>И ДЕНЬ И НОЧЬ, И СМЕХ И ГРЕХ, НИ ДА НИ НЕТ, НИ ДВА НИ ПОЛТОРА, НИ ВЗАД НИ ВПЕРЕД</a:t>
            </a:r>
            <a:r>
              <a:rPr lang="ru-RU" sz="3600" b="1" dirty="0"/>
              <a:t> и другие.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Нас разбудили ни свет ни заря</a:t>
            </a:r>
            <a:r>
              <a:rPr lang="ru-RU" sz="3600" b="1" i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Желаем ни пуха ни пера!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4679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СЛОЖНОСОЧИНЁННОЕ ПРЕДЛОЖЕНИЕ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34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СОЧИНИТЕЛЬНЫЕ СОЮЗЫ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2491581"/>
          <a:ext cx="8229600" cy="27432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</a:rPr>
                        <a:t>Соединительные союзы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Противительные союзы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Разделительные союзы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И ЭТО И ТО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НЕ ТО, А ЭТО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ИЛИ ТО, ИЛИ ЭТО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И, НИ… НИ,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ТАКЖЕ, ТОЖЕ,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НЕ ТОЛЬКО … НО И,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КАК… ТАК И,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ДА (=И)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НО,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А,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ЗАТО,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ОДНАКО,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ДА(=НО)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ИЛИ,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ИЛИ… ИЛИ,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ЛИБО,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ЛИБО … ЛИБО,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ТО… ТО,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НЕ ТО… НЕ ТО,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ТО ЛИ … ТО ЛИ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09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/>
              <a:t>Простые </a:t>
            </a:r>
            <a:r>
              <a:rPr lang="ru-RU" sz="3600" b="1" dirty="0"/>
              <a:t>предложения, входящие в состав сложносочинённого предложения (ССП), отделяются друг от друга запятыми</a:t>
            </a:r>
            <a:r>
              <a:rPr lang="ru-RU" sz="3600" b="1" dirty="0" smtClean="0"/>
              <a:t>.</a:t>
            </a:r>
          </a:p>
          <a:p>
            <a:pPr marL="0" indent="0">
              <a:buNone/>
            </a:pPr>
            <a:r>
              <a:rPr lang="ru-RU" sz="3600" dirty="0"/>
              <a:t> </a:t>
            </a:r>
            <a:r>
              <a:rPr lang="ru-RU" sz="3600" b="1" i="1" dirty="0">
                <a:solidFill>
                  <a:srgbClr val="002060"/>
                </a:solidFill>
              </a:rPr>
              <a:t>Окна во всех корпусах были ярко освещены</a:t>
            </a:r>
            <a:r>
              <a:rPr lang="ru-RU" sz="3600" i="1" dirty="0"/>
              <a:t>, </a:t>
            </a:r>
            <a:r>
              <a:rPr lang="ru-RU" sz="3600" b="1" i="1" dirty="0">
                <a:solidFill>
                  <a:srgbClr val="C00000"/>
                </a:solidFill>
              </a:rPr>
              <a:t>и</a:t>
            </a:r>
            <a:r>
              <a:rPr lang="ru-RU" sz="3600" i="1" dirty="0"/>
              <a:t> </a:t>
            </a:r>
            <a:r>
              <a:rPr lang="ru-RU" sz="3600" b="1" i="1" dirty="0">
                <a:solidFill>
                  <a:srgbClr val="0070C0"/>
                </a:solidFill>
              </a:rPr>
              <a:t>оттого на громадном дворе казалось очень </a:t>
            </a:r>
            <a:r>
              <a:rPr lang="ru-RU" sz="3600" b="1" i="1" dirty="0" smtClean="0">
                <a:solidFill>
                  <a:srgbClr val="0070C0"/>
                </a:solidFill>
              </a:rPr>
              <a:t>темно</a:t>
            </a:r>
            <a:r>
              <a:rPr lang="ru-RU" sz="3600" dirty="0" smtClean="0"/>
              <a:t>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На </a:t>
            </a:r>
            <a:r>
              <a:rPr lang="ru-RU" sz="3600" b="1" i="1" dirty="0">
                <a:solidFill>
                  <a:srgbClr val="002060"/>
                </a:solidFill>
              </a:rPr>
              <a:t>улице жара</a:t>
            </a:r>
            <a:r>
              <a:rPr lang="ru-RU" sz="3600" i="1" dirty="0"/>
              <a:t>, </a:t>
            </a:r>
            <a:r>
              <a:rPr lang="ru-RU" sz="3600" b="1" i="1" dirty="0">
                <a:solidFill>
                  <a:srgbClr val="C00000"/>
                </a:solidFill>
              </a:rPr>
              <a:t>а</a:t>
            </a:r>
            <a:r>
              <a:rPr lang="ru-RU" sz="3600" i="1" dirty="0"/>
              <a:t> </a:t>
            </a:r>
            <a:r>
              <a:rPr lang="ru-RU" sz="3600" b="1" i="1" dirty="0">
                <a:solidFill>
                  <a:srgbClr val="00B0F0"/>
                </a:solidFill>
              </a:rPr>
              <a:t>цыплятам </a:t>
            </a:r>
            <a:r>
              <a:rPr lang="ru-RU" sz="3600" b="1" i="1" dirty="0" smtClean="0">
                <a:solidFill>
                  <a:srgbClr val="00B0F0"/>
                </a:solidFill>
              </a:rPr>
              <a:t>холодно</a:t>
            </a:r>
            <a:r>
              <a:rPr lang="ru-RU" sz="3600" b="1" dirty="0" smtClean="0">
                <a:solidFill>
                  <a:srgbClr val="00B0F0"/>
                </a:solidFill>
              </a:rPr>
              <a:t>.</a:t>
            </a:r>
            <a:endParaRPr lang="ru-RU" sz="3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9288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/>
              <a:t>1. Есть</a:t>
            </a:r>
            <a:r>
              <a:rPr lang="ru-RU" sz="4000" b="1" dirty="0"/>
              <a:t> </a:t>
            </a:r>
            <a:r>
              <a:rPr lang="ru-RU" sz="4000" b="1" dirty="0">
                <a:solidFill>
                  <a:srgbClr val="7030A0"/>
                </a:solidFill>
              </a:rPr>
              <a:t>общий второстепенный член:</a:t>
            </a:r>
          </a:p>
          <a:p>
            <a:pPr marL="0" indent="0" fontAlgn="base">
              <a:buNone/>
            </a:pPr>
            <a:r>
              <a:rPr lang="ru-RU" sz="4000" b="1" i="1" dirty="0">
                <a:solidFill>
                  <a:srgbClr val="00B050"/>
                </a:solidFill>
              </a:rPr>
              <a:t>Вскоре после восхода</a:t>
            </a:r>
            <a:r>
              <a:rPr lang="ru-RU" sz="4000" b="1" i="1" dirty="0">
                <a:solidFill>
                  <a:srgbClr val="002060"/>
                </a:solidFill>
              </a:rPr>
              <a:t> набежала туча и </a:t>
            </a:r>
            <a:r>
              <a:rPr lang="ru-RU" sz="4000" b="1" i="1" dirty="0">
                <a:solidFill>
                  <a:srgbClr val="00B0F0"/>
                </a:solidFill>
              </a:rPr>
              <a:t>брызнул короткий </a:t>
            </a:r>
            <a:r>
              <a:rPr lang="ru-RU" sz="4000" b="1" i="1" dirty="0" smtClean="0">
                <a:solidFill>
                  <a:srgbClr val="00B0F0"/>
                </a:solidFill>
              </a:rPr>
              <a:t>дождь</a:t>
            </a:r>
            <a:r>
              <a:rPr lang="ru-RU" sz="4000" b="1" dirty="0" smtClean="0">
                <a:solidFill>
                  <a:srgbClr val="002060"/>
                </a:solidFill>
              </a:rPr>
              <a:t>.</a:t>
            </a:r>
            <a:endParaRPr lang="ru-RU" sz="4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8203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/>
              <a:t>2.Есть</a:t>
            </a:r>
            <a:r>
              <a:rPr lang="ru-RU" sz="4000" b="1" dirty="0"/>
              <a:t> </a:t>
            </a:r>
            <a:r>
              <a:rPr lang="ru-RU" sz="4000" b="1" dirty="0">
                <a:solidFill>
                  <a:srgbClr val="7030A0"/>
                </a:solidFill>
              </a:rPr>
              <a:t>общее придаточное предложение</a:t>
            </a:r>
            <a:r>
              <a:rPr lang="ru-RU" sz="4000" dirty="0">
                <a:solidFill>
                  <a:srgbClr val="7030A0"/>
                </a:solidFill>
              </a:rPr>
              <a:t>:</a:t>
            </a:r>
          </a:p>
          <a:p>
            <a:pPr marL="0" indent="0" fontAlgn="base">
              <a:buNone/>
            </a:pPr>
            <a:r>
              <a:rPr lang="ru-RU" sz="4000" b="1" i="1" dirty="0">
                <a:solidFill>
                  <a:srgbClr val="002060"/>
                </a:solidFill>
              </a:rPr>
              <a:t>Уже совсем рассвело </a:t>
            </a:r>
            <a:r>
              <a:rPr lang="ru-RU" sz="4000" b="1" i="1" dirty="0">
                <a:solidFill>
                  <a:srgbClr val="C00000"/>
                </a:solidFill>
              </a:rPr>
              <a:t>и</a:t>
            </a:r>
            <a:r>
              <a:rPr lang="ru-RU" sz="4000" b="1" i="1" dirty="0"/>
              <a:t> </a:t>
            </a:r>
            <a:r>
              <a:rPr lang="ru-RU" sz="4000" b="1" i="1" dirty="0">
                <a:solidFill>
                  <a:srgbClr val="00B0F0"/>
                </a:solidFill>
              </a:rPr>
              <a:t>народ стал подниматься</a:t>
            </a:r>
            <a:r>
              <a:rPr lang="ru-RU" sz="4000" b="1" i="1" dirty="0"/>
              <a:t>, </a:t>
            </a:r>
            <a:r>
              <a:rPr lang="ru-RU" sz="4000" b="1" i="1" dirty="0">
                <a:solidFill>
                  <a:srgbClr val="00B050"/>
                </a:solidFill>
              </a:rPr>
              <a:t>когда я вернулся в свою </a:t>
            </a:r>
            <a:r>
              <a:rPr lang="ru-RU" sz="4000" b="1" i="1" dirty="0" smtClean="0">
                <a:solidFill>
                  <a:srgbClr val="00B050"/>
                </a:solidFill>
              </a:rPr>
              <a:t>комнату</a:t>
            </a:r>
            <a:r>
              <a:rPr lang="ru-RU" sz="4000" b="1" dirty="0" smtClean="0">
                <a:solidFill>
                  <a:srgbClr val="00B050"/>
                </a:solidFill>
              </a:rPr>
              <a:t>.</a:t>
            </a:r>
            <a:endParaRPr lang="ru-RU" sz="40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3751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/>
              <a:t>2.Есть</a:t>
            </a:r>
            <a:r>
              <a:rPr lang="ru-RU" sz="4400" b="1" dirty="0"/>
              <a:t> </a:t>
            </a:r>
            <a:r>
              <a:rPr lang="ru-RU" sz="4400" b="1" dirty="0">
                <a:solidFill>
                  <a:srgbClr val="7030A0"/>
                </a:solidFill>
              </a:rPr>
              <a:t>общее </a:t>
            </a:r>
            <a:r>
              <a:rPr lang="ru-RU" sz="4400" b="1" dirty="0" smtClean="0">
                <a:solidFill>
                  <a:srgbClr val="7030A0"/>
                </a:solidFill>
              </a:rPr>
              <a:t>вводное слово</a:t>
            </a:r>
            <a:r>
              <a:rPr lang="ru-RU" sz="4400" dirty="0" smtClean="0">
                <a:solidFill>
                  <a:srgbClr val="7030A0"/>
                </a:solidFill>
              </a:rPr>
              <a:t>:</a:t>
            </a:r>
            <a:endParaRPr lang="ru-RU" sz="4400" dirty="0">
              <a:solidFill>
                <a:srgbClr val="7030A0"/>
              </a:solidFill>
            </a:endParaRPr>
          </a:p>
          <a:p>
            <a:pPr marL="0" indent="0" fontAlgn="base">
              <a:buNone/>
            </a:pPr>
            <a:r>
              <a:rPr lang="ru-RU" sz="4400" b="1" i="1" dirty="0" smtClean="0">
                <a:solidFill>
                  <a:srgbClr val="7030A0"/>
                </a:solidFill>
              </a:rPr>
              <a:t>Кажется</a:t>
            </a:r>
            <a:r>
              <a:rPr lang="ru-RU" sz="4400" b="1" i="1" dirty="0" smtClean="0">
                <a:solidFill>
                  <a:srgbClr val="002060"/>
                </a:solidFill>
              </a:rPr>
              <a:t>, уже </a:t>
            </a:r>
            <a:r>
              <a:rPr lang="ru-RU" sz="4400" b="1" i="1" dirty="0">
                <a:solidFill>
                  <a:srgbClr val="002060"/>
                </a:solidFill>
              </a:rPr>
              <a:t>совсем рассвело </a:t>
            </a:r>
            <a:r>
              <a:rPr lang="ru-RU" sz="4400" b="1" i="1" dirty="0">
                <a:solidFill>
                  <a:srgbClr val="C00000"/>
                </a:solidFill>
              </a:rPr>
              <a:t>и</a:t>
            </a:r>
            <a:r>
              <a:rPr lang="ru-RU" sz="4400" b="1" i="1" dirty="0"/>
              <a:t> </a:t>
            </a:r>
            <a:r>
              <a:rPr lang="ru-RU" sz="4400" b="1" i="1" dirty="0">
                <a:solidFill>
                  <a:srgbClr val="00B0F0"/>
                </a:solidFill>
              </a:rPr>
              <a:t>народ стал </a:t>
            </a:r>
            <a:r>
              <a:rPr lang="ru-RU" sz="4400" b="1" i="1" dirty="0" smtClean="0">
                <a:solidFill>
                  <a:srgbClr val="00B0F0"/>
                </a:solidFill>
              </a:rPr>
              <a:t>подниматься</a:t>
            </a:r>
            <a:r>
              <a:rPr lang="ru-RU" sz="4000" b="1" i="1" dirty="0"/>
              <a:t>.</a:t>
            </a:r>
            <a:endParaRPr lang="ru-RU" sz="40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1590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 smtClean="0"/>
              <a:t>3. Вопросительные или восклицательные предложения.</a:t>
            </a:r>
          </a:p>
          <a:p>
            <a:pPr marL="0" indent="0">
              <a:buNone/>
            </a:pPr>
            <a:r>
              <a:rPr lang="ru-RU" sz="4000" b="1" i="1" dirty="0" smtClean="0">
                <a:solidFill>
                  <a:srgbClr val="002060"/>
                </a:solidFill>
              </a:rPr>
              <a:t>Вы </a:t>
            </a:r>
            <a:r>
              <a:rPr lang="ru-RU" sz="4000" b="1" i="1" dirty="0">
                <a:solidFill>
                  <a:srgbClr val="002060"/>
                </a:solidFill>
              </a:rPr>
              <a:t>придёте ко мне или я должен зайти к вам</a:t>
            </a:r>
            <a:r>
              <a:rPr lang="ru-RU" sz="4000" b="1" i="1" dirty="0" smtClean="0">
                <a:solidFill>
                  <a:srgbClr val="002060"/>
                </a:solidFill>
              </a:rPr>
              <a:t>?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Как он смешон и как глупы его выходки!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26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 smtClean="0"/>
              <a:t>3. Вопросительные или восклицательные предложения.</a:t>
            </a:r>
          </a:p>
          <a:p>
            <a:pPr marL="0" indent="0">
              <a:buNone/>
            </a:pPr>
            <a:r>
              <a:rPr lang="ru-RU" sz="4000" b="1" i="1" dirty="0" smtClean="0">
                <a:solidFill>
                  <a:srgbClr val="002060"/>
                </a:solidFill>
              </a:rPr>
              <a:t>Вы </a:t>
            </a:r>
            <a:r>
              <a:rPr lang="ru-RU" sz="4000" b="1" i="1" dirty="0">
                <a:solidFill>
                  <a:srgbClr val="002060"/>
                </a:solidFill>
              </a:rPr>
              <a:t>придёте ко мне или я должен зайти к вам</a:t>
            </a:r>
            <a:r>
              <a:rPr lang="ru-RU" sz="4000" b="1" i="1" dirty="0" smtClean="0">
                <a:solidFill>
                  <a:srgbClr val="002060"/>
                </a:solidFill>
              </a:rPr>
              <a:t>?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Как он смешон и как глупы его выходки!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06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 smtClean="0"/>
              <a:t>4</a:t>
            </a:r>
            <a:r>
              <a:rPr lang="ru-RU" sz="4400" b="1" i="1" dirty="0" smtClean="0"/>
              <a:t>. </a:t>
            </a:r>
            <a:r>
              <a:rPr lang="ru-RU" sz="4000" b="1" dirty="0" smtClean="0"/>
              <a:t>В </a:t>
            </a:r>
            <a:r>
              <a:rPr lang="ru-RU" sz="4000" b="1" dirty="0"/>
              <a:t>состав сложносочинённого предложения входят назывные (номинативные) предложения:</a:t>
            </a:r>
          </a:p>
          <a:p>
            <a:pPr marL="0" indent="0" fontAlgn="base">
              <a:buNone/>
            </a:pPr>
            <a:r>
              <a:rPr lang="ru-RU" sz="4000" b="1" i="1" dirty="0">
                <a:solidFill>
                  <a:srgbClr val="002060"/>
                </a:solidFill>
              </a:rPr>
              <a:t>Мороз и солнце...</a:t>
            </a:r>
            <a:endParaRPr lang="ru-RU" sz="4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27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СОЧИНИТЕЛЬНЫЕ СОЮЗЫ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2491581"/>
          <a:ext cx="8229600" cy="27432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</a:rPr>
                        <a:t>Соединительные союзы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Противительные союзы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Разделительные союзы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И ЭТО И ТО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НЕ ТО, А ЭТО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ИЛИ ТО, ИЛИ ЭТО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И, НИ… НИ,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ТАКЖЕ, ТОЖЕ,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НЕ ТОЛЬКО … НО И,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КАК… ТАК И,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ДА (=И)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НО,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А,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ЗАТО,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ОДНАКО,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ДА(=НО)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ИЛИ,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ИЛИ… ИЛИ,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ЛИБО,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ЛИБО … ЛИБО,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ТО… ТО,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НЕ ТО… НЕ ТО,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ТО ЛИ … ТО ЛИ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393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200" b="1" dirty="0">
                <a:solidFill>
                  <a:prstClr val="black"/>
                </a:solidFill>
              </a:rPr>
              <a:t>Расставьте знаки препинания. Укажите два предложения, в которых нужно поставить ОДНУ запятую. Запишите номера этих предложений.</a:t>
            </a:r>
            <a:br>
              <a:rPr lang="ru-RU" sz="2200" b="1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1. Макар был человеком прямолинейным и грубым но зато честным и порядочным.</a:t>
            </a:r>
          </a:p>
          <a:p>
            <a:pPr marL="0" indent="0">
              <a:buNone/>
            </a:pPr>
            <a:r>
              <a:rPr lang="ru-RU" sz="2400" dirty="0" smtClean="0"/>
              <a:t>2.В начале того года мы были полны надежд и вдохновения и нам все казалось достижимым.</a:t>
            </a:r>
          </a:p>
          <a:p>
            <a:pPr marL="0" indent="0">
              <a:buNone/>
            </a:pPr>
            <a:r>
              <a:rPr lang="ru-RU" sz="2400" dirty="0" smtClean="0"/>
              <a:t>3.Мы двигались по тайге медленно осторожно однако привалы делали редко.</a:t>
            </a:r>
          </a:p>
          <a:p>
            <a:pPr marL="0" indent="0">
              <a:buNone/>
            </a:pPr>
            <a:r>
              <a:rPr lang="ru-RU" sz="2400" dirty="0" smtClean="0"/>
              <a:t>4. Холод в ветхую избу проникал отовсюду: из-под пола с глубоким погребом и через полуразвалившуюся крышу и через сгнившие оконные рамы.</a:t>
            </a:r>
          </a:p>
          <a:p>
            <a:pPr marL="0" indent="0">
              <a:buNone/>
            </a:pPr>
            <a:r>
              <a:rPr lang="ru-RU" sz="2400" dirty="0" smtClean="0"/>
              <a:t>5. На зиму бабушка заготовила малиновое и вишневое варенье и яблочное повидло и насолила бочку огурцов и несколько ведер грибов.</a:t>
            </a:r>
          </a:p>
          <a:p>
            <a:pPr marL="0" indent="0"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15</a:t>
            </a:r>
            <a:endParaRPr lang="ru-RU" sz="3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79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>
                <a:solidFill>
                  <a:prstClr val="black"/>
                </a:solidFill>
              </a:rPr>
              <a:t>Расставьте знаки препинания. Укажите два предложения, в которых нужно поставить ОДНУ запятую. Запишите номера этих предложений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1. Она не то испугалась не то удивилась и поглядела на него большими глазами.</a:t>
            </a:r>
          </a:p>
          <a:p>
            <a:pPr marL="0" indent="0">
              <a:buNone/>
            </a:pPr>
            <a:r>
              <a:rPr lang="ru-RU" sz="2400" dirty="0" smtClean="0"/>
              <a:t>2. Сад не только постарел но и разросся вытянулся ветвями к небу и теперь был весь в цвету.</a:t>
            </a:r>
          </a:p>
          <a:p>
            <a:pPr marL="0" indent="0">
              <a:buNone/>
            </a:pPr>
            <a:r>
              <a:rPr lang="ru-RU" sz="2400" dirty="0" smtClean="0"/>
              <a:t>3. Дальше поднимались десятки всевозможных труб и правильными рядами горбились крыши отдельных корпусов.</a:t>
            </a:r>
          </a:p>
          <a:p>
            <a:pPr marL="0" indent="0">
              <a:buNone/>
            </a:pPr>
            <a:r>
              <a:rPr lang="ru-RU" sz="2600" dirty="0" smtClean="0"/>
              <a:t>4. Первые лучи солнца блеснули в небе и побежали по земле и небу злотые блики.</a:t>
            </a:r>
          </a:p>
          <a:p>
            <a:pPr marL="0" indent="0">
              <a:buNone/>
            </a:pPr>
            <a:r>
              <a:rPr lang="ru-RU" sz="2600" dirty="0" smtClean="0"/>
              <a:t>5. За ночь навалило много снегу деревья оделись в белое и воздух был необыкновенно прозрачен и нежен.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14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0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Расставьте знаки препинания. Укажите два предложения, в которых нужно поставить ОДНУ запятую. Запишите номера этих предложений.</a:t>
            </a:r>
          </a:p>
          <a:p>
            <a:pPr marL="0" indent="0">
              <a:buNone/>
            </a:pPr>
            <a:r>
              <a:rPr lang="ru-RU" b="1" dirty="0"/>
              <a:t> </a:t>
            </a:r>
          </a:p>
          <a:p>
            <a:pPr marL="0" indent="0">
              <a:buNone/>
            </a:pPr>
            <a:r>
              <a:rPr lang="ru-RU" b="1" dirty="0" smtClean="0"/>
              <a:t>1</a:t>
            </a:r>
            <a:r>
              <a:rPr lang="ru-RU" sz="3400" i="1" dirty="0" smtClean="0"/>
              <a:t>) </a:t>
            </a:r>
            <a:r>
              <a:rPr lang="ru-RU" sz="3400" i="1" dirty="0"/>
              <a:t>Кто умолял меня о встрече и тем самым склонил к предательству интересов фирмы?</a:t>
            </a:r>
          </a:p>
          <a:p>
            <a:pPr marL="0" indent="0">
              <a:buNone/>
            </a:pPr>
            <a:r>
              <a:rPr lang="ru-RU" sz="3400" i="1" dirty="0"/>
              <a:t>2) Сердце Курочкина скатилось под уклон «русских горок» и бешено забилось где-то в районе солнечного сплетения.</a:t>
            </a:r>
          </a:p>
          <a:p>
            <a:pPr marL="0" indent="0">
              <a:buNone/>
            </a:pPr>
            <a:r>
              <a:rPr lang="ru-RU" sz="3400" i="1" dirty="0"/>
              <a:t>3) Мальчишки и девчонки нашего класса а также их родители приняли участие в школьном спектакле.</a:t>
            </a:r>
          </a:p>
          <a:p>
            <a:pPr marL="0" indent="0">
              <a:buNone/>
            </a:pPr>
            <a:r>
              <a:rPr lang="ru-RU" sz="3400" i="1" dirty="0"/>
              <a:t>4) От домов во все стороны шли ряды деревьев или кустарников или цветов.</a:t>
            </a:r>
          </a:p>
          <a:p>
            <a:pPr marL="0" indent="0">
              <a:buNone/>
            </a:pPr>
            <a:r>
              <a:rPr lang="ru-RU" sz="3400" i="1" dirty="0"/>
              <a:t>5) В России континентальный климат и здесь особенно суровая зима.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3 5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Расставьте знаки препинания. Укажите два предложения, в которых нужно поставить ОДНУ запятую. Запишите номера этих предложений.</a:t>
            </a:r>
          </a:p>
          <a:p>
            <a:pPr marL="0" indent="0">
              <a:buNone/>
            </a:pPr>
            <a:r>
              <a:rPr lang="ru-RU" b="1" dirty="0"/>
              <a:t> </a:t>
            </a:r>
            <a:r>
              <a:rPr lang="ru-RU" i="1" dirty="0" smtClean="0"/>
              <a:t>1</a:t>
            </a:r>
            <a:r>
              <a:rPr lang="ru-RU" i="1" dirty="0"/>
              <a:t>) Плоды этого растения полезные и вкусные и обладают прекрасным ароматом.</a:t>
            </a:r>
          </a:p>
          <a:p>
            <a:pPr marL="0" indent="0">
              <a:buNone/>
            </a:pPr>
            <a:r>
              <a:rPr lang="ru-RU" i="1" dirty="0"/>
              <a:t>2) Стало нестерпимо душно и пришлось открыть все окна.</a:t>
            </a:r>
          </a:p>
          <a:p>
            <a:pPr marL="0" indent="0">
              <a:buNone/>
            </a:pPr>
            <a:r>
              <a:rPr lang="ru-RU" i="1" dirty="0"/>
              <a:t>3) Из окна были видны стволы вишен да кусочек аллеи.</a:t>
            </a:r>
          </a:p>
          <a:p>
            <a:pPr marL="0" indent="0">
              <a:buNone/>
            </a:pPr>
            <a:r>
              <a:rPr lang="ru-RU" i="1" dirty="0"/>
              <a:t>4) Изучение роста необычных кристаллов имеет и теоретическое и практическое и общенаучное значение.</a:t>
            </a:r>
          </a:p>
          <a:p>
            <a:pPr marL="0" indent="0">
              <a:buNone/>
            </a:pPr>
            <a:r>
              <a:rPr lang="ru-RU" i="1" dirty="0"/>
              <a:t>5) Древние испанские мастера при строительстве замков применяли либо каменную либо кирпичную кладку.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72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Расставьте знаки препинания. Укажите два предложения, в которых нужно поставить ОДНУ запятую. Запишите номера этих предложений.</a:t>
            </a:r>
          </a:p>
          <a:p>
            <a:pPr marL="0" indent="0">
              <a:buNone/>
            </a:pPr>
            <a:r>
              <a:rPr lang="ru-RU" b="1" dirty="0"/>
              <a:t> </a:t>
            </a:r>
            <a:r>
              <a:rPr lang="ru-RU" i="1" dirty="0" smtClean="0"/>
              <a:t>1</a:t>
            </a:r>
            <a:r>
              <a:rPr lang="ru-RU" i="1" dirty="0"/>
              <a:t>) Для развития личности полезны и искусство и наука и жизненный опыт.</a:t>
            </a:r>
          </a:p>
          <a:p>
            <a:pPr marL="0" indent="0">
              <a:buNone/>
            </a:pPr>
            <a:r>
              <a:rPr lang="ru-RU" i="1" dirty="0"/>
              <a:t>2) Грубое или даже нелюбезное поведение людей может испортить настроение окружающим.</a:t>
            </a:r>
          </a:p>
          <a:p>
            <a:pPr marL="0" indent="0">
              <a:buNone/>
            </a:pPr>
            <a:r>
              <a:rPr lang="ru-RU" i="1" dirty="0"/>
              <a:t>3) Память накапливает добрый опыт и традиции и постоянно противостоит уничтожающей силе времени.</a:t>
            </a:r>
          </a:p>
          <a:p>
            <a:pPr marL="0" indent="0">
              <a:buNone/>
            </a:pPr>
            <a:r>
              <a:rPr lang="ru-RU" i="1" dirty="0"/>
              <a:t>4) Хорошие манеры и правильно выработанное поведение принесут человеку как хорошее настроение так и уважение окружающих.</a:t>
            </a:r>
          </a:p>
          <a:p>
            <a:pPr marL="0" indent="0">
              <a:buNone/>
            </a:pPr>
            <a:r>
              <a:rPr lang="ru-RU" i="1" dirty="0"/>
              <a:t>5) Белый теплоход уверенно рассекал невысокие волны и только по лёгкому дрожанию корпуса пассажиры догадывались о начале морской качки.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4 5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41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1</a:t>
            </a:r>
            <a:r>
              <a:rPr lang="ru-RU" i="1" dirty="0"/>
              <a:t>) Пускай послужит он в армии да потянет лямку да понюхает пороху да будет солдат.</a:t>
            </a:r>
          </a:p>
          <a:p>
            <a:pPr marL="0" indent="0">
              <a:buNone/>
            </a:pPr>
            <a:r>
              <a:rPr lang="ru-RU" i="1" dirty="0"/>
              <a:t>2) Теперь уже деревья не заслоняли простора и позволяли видеть небо и даль.</a:t>
            </a:r>
          </a:p>
          <a:p>
            <a:pPr marL="0" indent="0">
              <a:buNone/>
            </a:pPr>
            <a:r>
              <a:rPr lang="ru-RU" i="1" dirty="0"/>
              <a:t>3) И старшие и мы сами страшно испугались и пришли в смятение.</a:t>
            </a:r>
          </a:p>
          <a:p>
            <a:pPr marL="0" indent="0">
              <a:buNone/>
            </a:pPr>
            <a:r>
              <a:rPr lang="ru-RU" i="1" dirty="0"/>
              <a:t>4) И в этот самый момент к эшафоту подъехал царский адъютант и остановил расстрел.</a:t>
            </a:r>
          </a:p>
          <a:p>
            <a:pPr marL="0" indent="0">
              <a:buNone/>
            </a:pPr>
            <a:r>
              <a:rPr lang="ru-RU" i="1" dirty="0"/>
              <a:t>5) Полыхали лесные пожары и в воздухе пахло гарью.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3 5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7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1)Подбор </a:t>
            </a:r>
            <a:r>
              <a:rPr lang="ru-RU" i="1" dirty="0"/>
              <a:t>различного по оттенкам и степени замутнённости естественного янтаря и добавка разных красителей в сочетании с особыми режимами давления позволяют получать различные по окраске и структуре украшения.</a:t>
            </a:r>
          </a:p>
          <a:p>
            <a:pPr marL="0" indent="0">
              <a:buNone/>
            </a:pPr>
            <a:r>
              <a:rPr lang="ru-RU" i="1" dirty="0"/>
              <a:t>2) В рукописях М. Горький не только делал пометки но и тщательно исправлял красным карандашом описки и расставлял пропущенные знаки препинания.</a:t>
            </a:r>
          </a:p>
          <a:p>
            <a:pPr marL="0" indent="0">
              <a:buNone/>
            </a:pPr>
            <a:r>
              <a:rPr lang="ru-RU" i="1" dirty="0"/>
              <a:t>3) А. С. Пушкин не боялся разговорных слов и выражений и смело вводил их в свои стихотворения.</a:t>
            </a:r>
          </a:p>
          <a:p>
            <a:pPr marL="0" indent="0">
              <a:buNone/>
            </a:pPr>
            <a:r>
              <a:rPr lang="ru-RU" i="1" dirty="0"/>
              <a:t>4) В жизни Софьи Андреевны переплелись радость и грусть счастье и разочарование приобретения и потери.</a:t>
            </a:r>
          </a:p>
          <a:p>
            <a:pPr marL="0" indent="0">
              <a:buNone/>
            </a:pPr>
            <a:r>
              <a:rPr lang="ru-RU" i="1" dirty="0"/>
              <a:t>5) На большей территории России континентальный климат и он обусловливает суровую зиму и жаркое лето.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40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1</a:t>
            </a:r>
            <a:r>
              <a:rPr lang="ru-RU" i="1" dirty="0"/>
              <a:t>) Мелкие поселения в Древней Руси называли иногда «</a:t>
            </a:r>
            <a:r>
              <a:rPr lang="ru-RU" i="1" dirty="0" err="1"/>
              <a:t>городцами</a:t>
            </a:r>
            <a:r>
              <a:rPr lang="ru-RU" i="1" dirty="0"/>
              <a:t>» да «городищами».</a:t>
            </a:r>
          </a:p>
          <a:p>
            <a:pPr marL="0" indent="0">
              <a:buNone/>
            </a:pPr>
            <a:r>
              <a:rPr lang="ru-RU" i="1" dirty="0"/>
              <a:t>2) Кувшинки плавали и справа и слева от лодки.</a:t>
            </a:r>
          </a:p>
          <a:p>
            <a:pPr marL="0" indent="0">
              <a:buNone/>
            </a:pPr>
            <a:r>
              <a:rPr lang="ru-RU" i="1" dirty="0"/>
              <a:t>3) Обломов был расстроен письмом старосты и предстоящим переездом на квартиру и утомлён трескотнёй </a:t>
            </a:r>
            <a:r>
              <a:rPr lang="ru-RU" i="1" dirty="0" err="1"/>
              <a:t>Тарантьева</a:t>
            </a:r>
            <a:r>
              <a:rPr lang="ru-RU" i="1" dirty="0"/>
              <a:t>.</a:t>
            </a:r>
          </a:p>
          <a:p>
            <a:pPr marL="0" indent="0">
              <a:buNone/>
            </a:pPr>
            <a:r>
              <a:rPr lang="ru-RU" i="1" dirty="0"/>
              <a:t>4) Россия соседствует со многими странами и имеет как сухопутные так и морские границы.</a:t>
            </a:r>
          </a:p>
          <a:p>
            <a:pPr marL="0" indent="0">
              <a:buNone/>
            </a:pPr>
            <a:r>
              <a:rPr lang="ru-RU" i="1" dirty="0"/>
              <a:t>5) Символисты и их последователи называли Ф. И. Тютчева своим предтечей и считали себя продолжателями </a:t>
            </a:r>
            <a:r>
              <a:rPr lang="ru-RU" i="1" dirty="0" err="1"/>
              <a:t>тютчевской</a:t>
            </a:r>
            <a:r>
              <a:rPr lang="ru-RU" i="1" dirty="0"/>
              <a:t> поэтической традиции.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2 4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/>
              <a:t>1</a:t>
            </a:r>
            <a:r>
              <a:rPr lang="ru-RU" sz="3000" i="1" dirty="0"/>
              <a:t>) Дед Митяй неотрывно смотрел в окно и то покряхтывал то ворчал что-то себе под нос.</a:t>
            </a:r>
          </a:p>
          <a:p>
            <a:pPr marL="0" indent="0">
              <a:buNone/>
            </a:pPr>
            <a:r>
              <a:rPr lang="ru-RU" sz="3000" i="1" dirty="0"/>
              <a:t>2) На новогоднем карнавале весело и задорно подмигивали красные и жёлтые синие и зелёные огоньки гирлянд.</a:t>
            </a:r>
          </a:p>
          <a:p>
            <a:pPr marL="0" indent="0">
              <a:buNone/>
            </a:pPr>
            <a:r>
              <a:rPr lang="ru-RU" sz="3000" i="1" dirty="0"/>
              <a:t>3) Вечерами бабушка топила печку и взрослые играли в умную карточную игру – преферанс.</a:t>
            </a:r>
          </a:p>
          <a:p>
            <a:pPr marL="0" indent="0">
              <a:buNone/>
            </a:pPr>
            <a:r>
              <a:rPr lang="ru-RU" sz="3000" i="1" dirty="0"/>
              <a:t>4) На столе лежали только книги да подшивки старых газет.</a:t>
            </a:r>
          </a:p>
          <a:p>
            <a:pPr marL="0" indent="0">
              <a:buNone/>
            </a:pPr>
            <a:r>
              <a:rPr lang="ru-RU" sz="3000" i="1" dirty="0"/>
              <a:t>5) Акулину в нашем доме любили не столько за умение готовить вкусные обеды сколько за добродушие тепло и ласковость.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588224" y="5758797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1 2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17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ПРОСТОЕ ПРЕДЛОЖЕНИЕ С ОДНОРОДНЫМИ ЧЛЕНАМИ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b="1" dirty="0" smtClean="0"/>
              <a:t>если </a:t>
            </a:r>
            <a:r>
              <a:rPr lang="ru-RU" b="1" dirty="0"/>
              <a:t>в предложении однородные члены связаны противительным союзом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Ягодка </a:t>
            </a:r>
            <a:r>
              <a:rPr lang="ru-RU" b="1" i="1" dirty="0">
                <a:solidFill>
                  <a:srgbClr val="002060"/>
                </a:solidFill>
              </a:rPr>
              <a:t>красна, </a:t>
            </a:r>
            <a:r>
              <a:rPr lang="ru-RU" b="1" i="1" dirty="0">
                <a:solidFill>
                  <a:srgbClr val="C00000"/>
                </a:solidFill>
              </a:rPr>
              <a:t>да</a:t>
            </a:r>
            <a:r>
              <a:rPr lang="ru-RU" b="1" i="1" dirty="0">
                <a:solidFill>
                  <a:srgbClr val="002060"/>
                </a:solidFill>
              </a:rPr>
              <a:t> на вкус горька. 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Задача </a:t>
            </a:r>
            <a:r>
              <a:rPr lang="ru-RU" b="1" i="1" dirty="0">
                <a:solidFill>
                  <a:srgbClr val="002060"/>
                </a:solidFill>
              </a:rPr>
              <a:t>трудная, </a:t>
            </a:r>
            <a:r>
              <a:rPr lang="ru-RU" b="1" i="1" dirty="0">
                <a:solidFill>
                  <a:srgbClr val="C00000"/>
                </a:solidFill>
              </a:rPr>
              <a:t>зато</a:t>
            </a:r>
            <a:r>
              <a:rPr lang="ru-RU" b="1" i="1" dirty="0">
                <a:solidFill>
                  <a:srgbClr val="002060"/>
                </a:solidFill>
              </a:rPr>
              <a:t> </a:t>
            </a:r>
            <a:r>
              <a:rPr lang="ru-RU" b="1" i="1" dirty="0" smtClean="0">
                <a:solidFill>
                  <a:srgbClr val="002060"/>
                </a:solidFill>
              </a:rPr>
              <a:t>интересная.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Он пришёл, </a:t>
            </a:r>
            <a:r>
              <a:rPr lang="ru-RU" b="1" i="1" dirty="0" smtClean="0">
                <a:solidFill>
                  <a:srgbClr val="C00000"/>
                </a:solidFill>
              </a:rPr>
              <a:t>однако</a:t>
            </a:r>
            <a:r>
              <a:rPr lang="ru-RU" b="1" i="1" dirty="0" smtClean="0">
                <a:solidFill>
                  <a:srgbClr val="002060"/>
                </a:solidFill>
              </a:rPr>
              <a:t> опоздал.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85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/>
              <a:t>2</a:t>
            </a:r>
            <a:r>
              <a:rPr lang="ru-RU" sz="3600" b="1" dirty="0"/>
              <a:t>) если однородные члены связаны повторяющимися союзами:</a:t>
            </a:r>
            <a:br>
              <a:rPr lang="ru-RU" sz="3600" b="1" dirty="0"/>
            </a:br>
            <a:r>
              <a:rPr lang="ru-RU" sz="3600" b="1" i="1" dirty="0">
                <a:solidFill>
                  <a:srgbClr val="002060"/>
                </a:solidFill>
              </a:rPr>
              <a:t>В лесу одному шумно, </a:t>
            </a:r>
            <a:r>
              <a:rPr lang="ru-RU" sz="3600" b="1" i="1" dirty="0">
                <a:solidFill>
                  <a:srgbClr val="C00000"/>
                </a:solidFill>
              </a:rPr>
              <a:t>и</a:t>
            </a:r>
            <a:r>
              <a:rPr lang="ru-RU" sz="3600" b="1" i="1" dirty="0">
                <a:solidFill>
                  <a:srgbClr val="002060"/>
                </a:solidFill>
              </a:rPr>
              <a:t> жутко, </a:t>
            </a:r>
            <a:r>
              <a:rPr lang="ru-RU" sz="3600" b="1" i="1" dirty="0">
                <a:solidFill>
                  <a:srgbClr val="C00000"/>
                </a:solidFill>
              </a:rPr>
              <a:t>и</a:t>
            </a:r>
            <a:r>
              <a:rPr lang="ru-RU" sz="3600" b="1" i="1" dirty="0">
                <a:solidFill>
                  <a:srgbClr val="002060"/>
                </a:solidFill>
              </a:rPr>
              <a:t> весело (Фет</a:t>
            </a:r>
            <a:r>
              <a:rPr lang="ru-RU" sz="3600" b="1" i="1" dirty="0" smtClean="0">
                <a:solidFill>
                  <a:srgbClr val="002060"/>
                </a:solidFill>
              </a:rPr>
              <a:t>).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Мы не встретили в лесу </a:t>
            </a:r>
            <a:r>
              <a:rPr lang="ru-RU" sz="3600" b="1" i="1" dirty="0" smtClean="0">
                <a:solidFill>
                  <a:srgbClr val="C00000"/>
                </a:solidFill>
              </a:rPr>
              <a:t>ни</a:t>
            </a:r>
            <a:r>
              <a:rPr lang="ru-RU" sz="3600" b="1" i="1" dirty="0" smtClean="0">
                <a:solidFill>
                  <a:srgbClr val="002060"/>
                </a:solidFill>
              </a:rPr>
              <a:t> охотников, </a:t>
            </a:r>
            <a:r>
              <a:rPr lang="ru-RU" sz="3600" b="1" i="1" dirty="0" smtClean="0">
                <a:solidFill>
                  <a:srgbClr val="C00000"/>
                </a:solidFill>
              </a:rPr>
              <a:t>ни</a:t>
            </a:r>
            <a:r>
              <a:rPr lang="ru-RU" sz="3600" b="1" i="1" dirty="0" smtClean="0">
                <a:solidFill>
                  <a:srgbClr val="002060"/>
                </a:solidFill>
              </a:rPr>
              <a:t> ягодников.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Мы посмотрели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дом,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сад,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огород.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Мы посмотрели дом,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сад,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огород.</a:t>
            </a:r>
          </a:p>
          <a:p>
            <a:pPr marL="0" indent="0">
              <a:buNone/>
            </a:pP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35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sz="3600" dirty="0"/>
              <a:t>) </a:t>
            </a:r>
            <a:r>
              <a:rPr lang="ru-RU" sz="3600" b="1" dirty="0"/>
              <a:t>если однородные члены соединены составными союзами:</a:t>
            </a:r>
            <a:br>
              <a:rPr lang="ru-RU" sz="3600" b="1" dirty="0"/>
            </a:br>
            <a:r>
              <a:rPr lang="ru-RU" sz="3600" b="1" i="1" dirty="0">
                <a:solidFill>
                  <a:srgbClr val="002060"/>
                </a:solidFill>
              </a:rPr>
              <a:t>Там будет праздник </a:t>
            </a:r>
            <a:r>
              <a:rPr lang="ru-RU" sz="3600" b="1" i="1" dirty="0">
                <a:solidFill>
                  <a:srgbClr val="C00000"/>
                </a:solidFill>
              </a:rPr>
              <a:t>не только </a:t>
            </a:r>
            <a:r>
              <a:rPr lang="ru-RU" sz="3600" b="1" i="1" dirty="0">
                <a:solidFill>
                  <a:srgbClr val="002060"/>
                </a:solidFill>
              </a:rPr>
              <a:t>сегодня, </a:t>
            </a:r>
            <a:r>
              <a:rPr lang="ru-RU" sz="3600" b="1" i="1" dirty="0">
                <a:solidFill>
                  <a:srgbClr val="C00000"/>
                </a:solidFill>
              </a:rPr>
              <a:t>но и</a:t>
            </a:r>
            <a:r>
              <a:rPr lang="ru-RU" sz="3600" b="1" i="1" dirty="0">
                <a:solidFill>
                  <a:srgbClr val="002060"/>
                </a:solidFill>
              </a:rPr>
              <a:t> завтра</a:t>
            </a:r>
            <a:r>
              <a:rPr lang="ru-RU" sz="3600" b="1" i="1" dirty="0" smtClean="0">
                <a:solidFill>
                  <a:srgbClr val="002060"/>
                </a:solidFill>
              </a:rPr>
              <a:t>.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На праздник пришли </a:t>
            </a:r>
            <a:r>
              <a:rPr lang="ru-RU" sz="3600" b="1" dirty="0" smtClean="0">
                <a:solidFill>
                  <a:srgbClr val="C00000"/>
                </a:solidFill>
              </a:rPr>
              <a:t>как</a:t>
            </a:r>
            <a:r>
              <a:rPr lang="ru-RU" sz="3600" b="1" dirty="0" smtClean="0">
                <a:solidFill>
                  <a:srgbClr val="002060"/>
                </a:solidFill>
              </a:rPr>
              <a:t> родители, </a:t>
            </a:r>
            <a:r>
              <a:rPr lang="ru-RU" sz="3600" b="1" dirty="0" smtClean="0">
                <a:solidFill>
                  <a:srgbClr val="C00000"/>
                </a:solidFill>
              </a:rPr>
              <a:t>так и</a:t>
            </a:r>
            <a:r>
              <a:rPr lang="ru-RU" sz="3600" b="1" dirty="0" smtClean="0">
                <a:solidFill>
                  <a:srgbClr val="002060"/>
                </a:solidFill>
              </a:rPr>
              <a:t> дети.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73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sz="3600" dirty="0" smtClean="0"/>
              <a:t>) </a:t>
            </a:r>
            <a:r>
              <a:rPr lang="ru-RU" sz="4000" b="1" dirty="0"/>
              <a:t>если однородные члены </a:t>
            </a:r>
            <a:r>
              <a:rPr lang="ru-RU" sz="4000" b="1" dirty="0" smtClean="0"/>
              <a:t>присоединены союзом </a:t>
            </a:r>
            <a:r>
              <a:rPr lang="ru-RU" sz="4000" b="1" dirty="0" smtClean="0">
                <a:solidFill>
                  <a:srgbClr val="7030A0"/>
                </a:solidFill>
              </a:rPr>
              <a:t>а также</a:t>
            </a:r>
            <a:r>
              <a:rPr lang="ru-RU" sz="4000" b="1" dirty="0" smtClean="0"/>
              <a:t>: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i="1" dirty="0" smtClean="0">
                <a:solidFill>
                  <a:srgbClr val="002060"/>
                </a:solidFill>
              </a:rPr>
              <a:t>Фёдор посетил Киев, Москву, </a:t>
            </a:r>
            <a:r>
              <a:rPr lang="ru-RU" sz="4000" b="1" i="1" dirty="0" smtClean="0">
                <a:solidFill>
                  <a:srgbClr val="C00000"/>
                </a:solidFill>
              </a:rPr>
              <a:t>а также </a:t>
            </a:r>
            <a:r>
              <a:rPr lang="ru-RU" sz="4000" b="1" i="1" dirty="0" smtClean="0">
                <a:solidFill>
                  <a:srgbClr val="002060"/>
                </a:solidFill>
              </a:rPr>
              <a:t>Минск.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138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1. Если однородные члены соединены одиночным соединительным или разделительным союзом, например: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002060"/>
                </a:solidFill>
              </a:rPr>
              <a:t>В садке плескались пескари </a:t>
            </a:r>
            <a:r>
              <a:rPr lang="ru-RU" b="1" i="1" dirty="0">
                <a:solidFill>
                  <a:srgbClr val="C00000"/>
                </a:solidFill>
              </a:rPr>
              <a:t>и</a:t>
            </a:r>
            <a:r>
              <a:rPr lang="ru-RU" b="1" i="1" dirty="0">
                <a:solidFill>
                  <a:srgbClr val="002060"/>
                </a:solidFill>
              </a:rPr>
              <a:t> окуни.</a:t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>В этом лесу на соснах вы можете заметить белку </a:t>
            </a:r>
            <a:r>
              <a:rPr lang="ru-RU" b="1" i="1" dirty="0">
                <a:solidFill>
                  <a:srgbClr val="C00000"/>
                </a:solidFill>
              </a:rPr>
              <a:t>или</a:t>
            </a:r>
            <a:r>
              <a:rPr lang="ru-RU" b="1" i="1" dirty="0">
                <a:solidFill>
                  <a:srgbClr val="002060"/>
                </a:solidFill>
              </a:rPr>
              <a:t> дятла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179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2. </a:t>
            </a:r>
            <a:r>
              <a:rPr lang="ru-RU" sz="3600" b="1" dirty="0"/>
              <a:t>Если союзы объединяют однородные члены в пары, например: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В его коллекции было много </a:t>
            </a:r>
            <a:r>
              <a:rPr lang="ru-RU" sz="3600" b="1" i="1" dirty="0">
                <a:solidFill>
                  <a:srgbClr val="7030A0"/>
                </a:solidFill>
              </a:rPr>
              <a:t>ножей</a:t>
            </a:r>
            <a:r>
              <a:rPr lang="ru-RU" sz="3600" b="1" i="1" dirty="0">
                <a:solidFill>
                  <a:srgbClr val="002060"/>
                </a:solidFill>
              </a:rPr>
              <a:t> </a:t>
            </a:r>
            <a:r>
              <a:rPr lang="ru-RU" sz="3600" b="1" i="1" dirty="0">
                <a:solidFill>
                  <a:srgbClr val="C00000"/>
                </a:solidFill>
              </a:rPr>
              <a:t>и</a:t>
            </a:r>
            <a:r>
              <a:rPr lang="ru-RU" sz="3600" b="1" i="1" dirty="0">
                <a:solidFill>
                  <a:srgbClr val="002060"/>
                </a:solidFill>
              </a:rPr>
              <a:t> </a:t>
            </a:r>
            <a:r>
              <a:rPr lang="ru-RU" sz="3600" b="1" i="1" dirty="0">
                <a:solidFill>
                  <a:srgbClr val="7030A0"/>
                </a:solidFill>
              </a:rPr>
              <a:t>кинжалов</a:t>
            </a:r>
            <a:r>
              <a:rPr lang="ru-RU" sz="3600" b="1" i="1" dirty="0">
                <a:solidFill>
                  <a:srgbClr val="002060"/>
                </a:solidFill>
              </a:rPr>
              <a:t>, </a:t>
            </a:r>
            <a:r>
              <a:rPr lang="ru-RU" sz="3600" b="1" i="1" dirty="0">
                <a:solidFill>
                  <a:srgbClr val="7030A0"/>
                </a:solidFill>
              </a:rPr>
              <a:t>пистолетов</a:t>
            </a:r>
            <a:r>
              <a:rPr lang="ru-RU" sz="3600" b="1" i="1" dirty="0">
                <a:solidFill>
                  <a:srgbClr val="002060"/>
                </a:solidFill>
              </a:rPr>
              <a:t> </a:t>
            </a:r>
            <a:endParaRPr lang="ru-RU" sz="3600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>
                <a:solidFill>
                  <a:srgbClr val="002060"/>
                </a:solidFill>
              </a:rPr>
              <a:t> </a:t>
            </a:r>
            <a:r>
              <a:rPr lang="ru-RU" sz="3600" b="1" i="1" dirty="0">
                <a:solidFill>
                  <a:srgbClr val="7030A0"/>
                </a:solidFill>
              </a:rPr>
              <a:t>ружей</a:t>
            </a:r>
            <a:r>
              <a:rPr lang="ru-RU" sz="3600" b="1" i="1" dirty="0">
                <a:solidFill>
                  <a:srgbClr val="002060"/>
                </a:solidFill>
              </a:rPr>
              <a:t>, украшенных драгоценными камнями.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5831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934</Words>
  <Application>Microsoft Office PowerPoint</Application>
  <PresentationFormat>Экран (4:3)</PresentationFormat>
  <Paragraphs>157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Arial</vt:lpstr>
      <vt:lpstr>Calibri</vt:lpstr>
      <vt:lpstr>Тема Office</vt:lpstr>
      <vt:lpstr>Пунктуация в ССП и простом предложении с однородными членами </vt:lpstr>
      <vt:lpstr>СОЧИНИТЕЛЬНЫЕ СОЮЗЫ</vt:lpstr>
      <vt:lpstr>ПРОСТОЕ ПРЕДЛОЖЕНИЕ С ОДНОРОДНЫМИ ЧЛЕНАМИ</vt:lpstr>
      <vt:lpstr>СТАВИТСЯ</vt:lpstr>
      <vt:lpstr>СТАВИТСЯ</vt:lpstr>
      <vt:lpstr>СТАВИТСЯ</vt:lpstr>
      <vt:lpstr>СТАВИТСЯ</vt:lpstr>
      <vt:lpstr>НЕ СТАВИТСЯ</vt:lpstr>
      <vt:lpstr>НЕ СТАВИТСЯ</vt:lpstr>
      <vt:lpstr>НЕ СТАВИТСЯ</vt:lpstr>
      <vt:lpstr>СЛОЖНОСОЧИНЁННОЕ ПРЕДЛОЖЕНИЕ</vt:lpstr>
      <vt:lpstr>СОЧИНИТЕЛЬНЫЕ СОЮЗЫ</vt:lpstr>
      <vt:lpstr>СТАВИТСЯ </vt:lpstr>
      <vt:lpstr>НЕ СТАВИТСЯ</vt:lpstr>
      <vt:lpstr>НЕ СТАВИТСЯ</vt:lpstr>
      <vt:lpstr>НЕ СТАВИТСЯ</vt:lpstr>
      <vt:lpstr>НЕ СТАВИТСЯ</vt:lpstr>
      <vt:lpstr>НЕ СТАВИТСЯ</vt:lpstr>
      <vt:lpstr>НЕ СТАВИТСЯ</vt:lpstr>
      <vt:lpstr>Расставьте знаки препинания. Укажите два предложения, в которых нужно поставить ОДНУ запятую. Запишите номера этих предложений. </vt:lpstr>
      <vt:lpstr>Расставьте знаки препинания. Укажите два предложения, в которых нужно поставить ОДНУ запятую. Запишите номера этих предложений</vt:lpstr>
      <vt:lpstr>РЕШАЕМ ЕГЭ</vt:lpstr>
      <vt:lpstr>РЕШАЕМ ЕГЭ</vt:lpstr>
      <vt:lpstr>РЕШАЕМ ЕГЭ</vt:lpstr>
      <vt:lpstr>РЕШАЕМ ЕГЭ</vt:lpstr>
      <vt:lpstr>РЕШАЕМ ЕГЭ</vt:lpstr>
      <vt:lpstr>РЕШАЕМ ЕГЭ</vt:lpstr>
      <vt:lpstr>РЕШАЕМ ЕГЭ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Пунктуация в ССП и простом предложении с однородными членами</dc:title>
  <dc:creator>Компьютер</dc:creator>
  <cp:lastModifiedBy>Admin</cp:lastModifiedBy>
  <cp:revision>12</cp:revision>
  <dcterms:created xsi:type="dcterms:W3CDTF">2020-04-24T10:19:14Z</dcterms:created>
  <dcterms:modified xsi:type="dcterms:W3CDTF">2021-03-25T18:24:49Z</dcterms:modified>
</cp:coreProperties>
</file>