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5"/>
  </p:notesMasterIdLst>
  <p:sldIdLst>
    <p:sldId id="338" r:id="rId2"/>
    <p:sldId id="277" r:id="rId3"/>
    <p:sldId id="355" r:id="rId4"/>
    <p:sldId id="309" r:id="rId5"/>
    <p:sldId id="303" r:id="rId6"/>
    <p:sldId id="312" r:id="rId7"/>
    <p:sldId id="304" r:id="rId8"/>
    <p:sldId id="313" r:id="rId9"/>
    <p:sldId id="310" r:id="rId10"/>
    <p:sldId id="284" r:id="rId11"/>
    <p:sldId id="289" r:id="rId12"/>
    <p:sldId id="290" r:id="rId13"/>
    <p:sldId id="291" r:id="rId14"/>
    <p:sldId id="349" r:id="rId15"/>
    <p:sldId id="350" r:id="rId16"/>
    <p:sldId id="351" r:id="rId17"/>
    <p:sldId id="342" r:id="rId18"/>
    <p:sldId id="318" r:id="rId19"/>
    <p:sldId id="343" r:id="rId20"/>
    <p:sldId id="344" r:id="rId21"/>
    <p:sldId id="321" r:id="rId22"/>
    <p:sldId id="319" r:id="rId23"/>
    <p:sldId id="322" r:id="rId24"/>
    <p:sldId id="346" r:id="rId25"/>
    <p:sldId id="325" r:id="rId26"/>
    <p:sldId id="324" r:id="rId27"/>
    <p:sldId id="326" r:id="rId28"/>
    <p:sldId id="327" r:id="rId29"/>
    <p:sldId id="352" r:id="rId30"/>
    <p:sldId id="328" r:id="rId31"/>
    <p:sldId id="332" r:id="rId32"/>
    <p:sldId id="333" r:id="rId33"/>
    <p:sldId id="331" r:id="rId34"/>
    <p:sldId id="334" r:id="rId35"/>
    <p:sldId id="329" r:id="rId36"/>
    <p:sldId id="335" r:id="rId37"/>
    <p:sldId id="336" r:id="rId38"/>
    <p:sldId id="339" r:id="rId39"/>
    <p:sldId id="340" r:id="rId40"/>
    <p:sldId id="341" r:id="rId41"/>
    <p:sldId id="353" r:id="rId42"/>
    <p:sldId id="320" r:id="rId43"/>
    <p:sldId id="354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AAA4C"/>
    <a:srgbClr val="7DD561"/>
    <a:srgbClr val="434A7D"/>
    <a:srgbClr val="1317AD"/>
    <a:srgbClr val="3803BD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6" autoAdjust="0"/>
    <p:restoredTop sz="99758" autoAdjust="0"/>
  </p:normalViewPr>
  <p:slideViewPr>
    <p:cSldViewPr>
      <p:cViewPr>
        <p:scale>
          <a:sx n="90" d="100"/>
          <a:sy n="90" d="100"/>
        </p:scale>
        <p:origin x="-84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937180-FDA7-4058-BCAA-4B287B01CCA5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87BC799-0837-43C5-8AA4-7F757406B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5890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Функция нейронов - восприятие и проведение нервных импульсов.</a:t>
            </a:r>
          </a:p>
          <a:p>
            <a:r>
              <a:rPr lang="ru-RU" smtClean="0"/>
              <a:t>Функция нейроглиев - опора, питание, защита нейронов. </a:t>
            </a: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B54BF8BE-59D8-4785-84AD-6982EB6D6447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Дендриты воспринимают и передают импульсы к телу клетки.</a:t>
            </a:r>
          </a:p>
          <a:p>
            <a:r>
              <a:rPr lang="ru-RU" smtClean="0"/>
              <a:t>Аксоны передают импульсы от тела клетки к другому нейрону или рабочему органу.</a:t>
            </a:r>
          </a:p>
          <a:p>
            <a:r>
              <a:rPr lang="ru-RU" smtClean="0"/>
              <a:t>Место контакта нейронов друг с другом или другими клетками, называется синапсом.</a:t>
            </a:r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6CB113C7-E55C-49CC-AD3F-B98A8DBCA84C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Чувствительные нейроны  передают нервный импульс от  рецепторов в спинной и головной мозг. Двигательные нейроны передают нервные импульсы от спинного и головного мозга к мышцам и внутренним органам. </a:t>
            </a:r>
          </a:p>
          <a:p>
            <a:r>
              <a:rPr lang="ru-RU" smtClean="0"/>
              <a:t>Вставочные нейроны осуществляют связь между чувствительными и исполнительными нейронами.</a:t>
            </a: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66D14A82-853F-4785-9BB4-BF2A3B307A49}" type="slidenum">
              <a:rPr lang="ru-RU" smtClean="0"/>
              <a:pPr eaLnBrk="1" hangingPunct="1"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Дендриты воспринимают и передают импульсы к телу клетки.</a:t>
            </a:r>
          </a:p>
          <a:p>
            <a:r>
              <a:rPr lang="ru-RU" smtClean="0"/>
              <a:t>Аксоны передают импульсы от тела клетки к другому нейрону или рабочему органу.</a:t>
            </a:r>
          </a:p>
          <a:p>
            <a:r>
              <a:rPr lang="ru-RU" smtClean="0"/>
              <a:t>Место контакта нейронов друг с другом или другими клетками, называется синапсом.</a:t>
            </a: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0A3170C1-6551-443A-860E-4B59DBCB28C3}" type="slidenum">
              <a:rPr lang="ru-RU" smtClean="0"/>
              <a:pPr eaLnBrk="1" hangingPunct="1"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E25266CB-C2E1-4AD4-9487-0ADAACBFA456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Схема рефлекторной дуги оборонительного рефлекса - сложная рефлекторная   дуга. </a:t>
            </a:r>
          </a:p>
          <a:p>
            <a:r>
              <a:rPr lang="ru-RU" smtClean="0"/>
              <a:t>Схема рефлекторной дуги коленного рефлекса - простая рефлекторная дуга. Отличие - отсутствие вставочного нейрона. </a:t>
            </a: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D0EC9BC3-0AB3-4C2B-8EE5-D07B674270C8}" type="slidenum">
              <a:rPr lang="ru-RU" smtClean="0"/>
              <a:pPr eaLnBrk="1" hangingPunct="1"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Схема рефлекторной дуги оборонительного рефлекса - сложная рефлекторная   дуга. </a:t>
            </a:r>
          </a:p>
          <a:p>
            <a:r>
              <a:rPr lang="ru-RU" smtClean="0"/>
              <a:t>Схема рефлекторной дуги коленного рефлекса - простая рефлекторная дуга. Отличие - отсутствие вставочного нейрона. </a:t>
            </a: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358D6C83-B24F-4D25-951F-5F4103301034}" type="slidenum">
              <a:rPr lang="ru-RU" smtClean="0"/>
              <a:pPr eaLnBrk="1" hangingPunct="1"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EBE058DC-FCFE-410F-AA91-42045A933E85}" type="slidenum">
              <a:rPr lang="ru-RU" smtClean="0"/>
              <a:pPr eaLnBrk="1" hangingPunct="1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Схема рефлекторной дуги оборонительного рефлекса - сложная рефлекторная   дуга. </a:t>
            </a:r>
          </a:p>
          <a:p>
            <a:r>
              <a:rPr lang="ru-RU" smtClean="0"/>
              <a:t>Схема рефлекторной дуги коленного рефлекса - простая рефлекторная дуга. Отличие - отсутствие вставочного нейрона. </a:t>
            </a: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1B1219F4-AAD2-488D-8B53-39CE443142E1}" type="slidenum">
              <a:rPr lang="ru-RU" smtClean="0"/>
              <a:pPr eaLnBrk="1" hangingPunct="1"/>
              <a:t>43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77232-3DFD-45E4-AA83-446EA7498D2E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DE55BFA1-0333-4AE8-9055-40D48A4D8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4370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5FEA6-0204-443A-A885-60DC5BCE1CC8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A0700-016D-4E8B-B5D5-4F76F1B8F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848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5680-3161-4532-AA01-6C95E2982B18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1FE1-7145-4E0A-9F1D-1D425C383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737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0592B-4EE2-4C61-A851-CB8FA20C74B1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7C397-DC86-44AF-988D-A5826E996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591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64A17-59E3-4DD3-B388-752F7FABD2EB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EC36B-CDE5-4BD8-BDB9-EC065AC80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3A834-753B-4D9F-82FD-7E72C3680596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C5218-8EC1-4BB2-A8B4-9BCFC0F0A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26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F81B3-82EC-4E86-9C79-876077162F47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C86CF-894E-41B6-A866-FC95DFC21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183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C41D4-D1E3-40B3-886A-BFB407FB9E60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E4A17-17D0-4BF3-857D-EF3894D87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95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A2B8B-2AB0-4E07-8B35-72C71E71731F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6D447-F9A1-4DEF-99B3-FB999FD31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7959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ACAB-8C55-4EE7-87F2-2C2EAB3A0C3A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3C699-F181-49AD-8807-0926CF571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075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B125-0B97-4520-9ED2-99B91E3B8E23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8B22D-1EE9-485A-9D81-2676CD72D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009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AE594F-1129-465A-BB17-12CE3931BD16}" type="datetime1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D38C64-645F-405F-96BE-76A506766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13" r:id="rId1"/>
    <p:sldLayoutId id="2147485208" r:id="rId2"/>
    <p:sldLayoutId id="2147485214" r:id="rId3"/>
    <p:sldLayoutId id="2147485209" r:id="rId4"/>
    <p:sldLayoutId id="2147485210" r:id="rId5"/>
    <p:sldLayoutId id="2147485211" r:id="rId6"/>
    <p:sldLayoutId id="2147485215" r:id="rId7"/>
    <p:sldLayoutId id="2147485216" r:id="rId8"/>
    <p:sldLayoutId id="2147485217" r:id="rId9"/>
    <p:sldLayoutId id="2147485212" r:id="rId10"/>
    <p:sldLayoutId id="214748521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BFEA7C-9E43-4FE7-B6F6-6D9A22BACA4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8195" name="Picture 2" descr="http://pands7.site/wp-content/uploads/2019/06/screenshot_230-1024x5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2071688"/>
            <a:ext cx="8583613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285750" y="285750"/>
            <a:ext cx="85725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Нервная  система:  строение  и  </a:t>
            </a:r>
          </a:p>
          <a:p>
            <a:pPr algn="ctr" eaLnBrk="1" hangingPunct="1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функционирование.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Подготовка  к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ЕГЭ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Курилова Е.Г.,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учитель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ологии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0987" y="582034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Типы нервов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5015" y="2383077"/>
            <a:ext cx="2680051" cy="1569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Состоят из дендритов чувствительных нейронов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47866" y="2383077"/>
            <a:ext cx="2664294" cy="1569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Состоят из аксонов  двигательных нейронов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45729" y="2383077"/>
            <a:ext cx="2574743" cy="43396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300" dirty="0" smtClean="0">
                <a:latin typeface="Century Schoolbook" pitchFamily="18" charset="0"/>
              </a:rPr>
              <a:t>Состоят из дендритов чувствительных и аксонов  двигательных нейронов. </a:t>
            </a:r>
          </a:p>
          <a:p>
            <a:pPr marL="0" indent="0" algn="ctr" eaLnBrk="1" hangingPunct="1">
              <a:defRPr/>
            </a:pPr>
            <a:r>
              <a:rPr lang="ru-RU" sz="2300" dirty="0" smtClean="0">
                <a:latin typeface="Century Schoolbook" pitchFamily="18" charset="0"/>
              </a:rPr>
              <a:t>Импульсы идут в двух направлениях: </a:t>
            </a:r>
          </a:p>
          <a:p>
            <a:pPr marL="0" indent="0" algn="ctr" eaLnBrk="1" hangingPunct="1">
              <a:defRPr/>
            </a:pPr>
            <a:r>
              <a:rPr lang="ru-RU" sz="2300" dirty="0" smtClean="0">
                <a:latin typeface="Century Schoolbook" pitchFamily="18" charset="0"/>
              </a:rPr>
              <a:t>от рецепторов в ЦНС и от ЦНС к органам.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015" y="1445596"/>
            <a:ext cx="2680051" cy="6924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900" b="1" dirty="0">
              <a:latin typeface="Century Schoolbook" pitchFamily="18" charset="0"/>
            </a:endParaRPr>
          </a:p>
          <a:p>
            <a:pPr>
              <a:defRPr/>
            </a:pPr>
            <a:r>
              <a:rPr lang="ru-RU" sz="2200" b="1" dirty="0">
                <a:latin typeface="Century Schoolbook" pitchFamily="18" charset="0"/>
              </a:rPr>
              <a:t>Чувствительные</a:t>
            </a:r>
          </a:p>
          <a:p>
            <a:pPr>
              <a:defRPr/>
            </a:pPr>
            <a:endParaRPr lang="ru-RU" sz="800" b="1" dirty="0">
              <a:latin typeface="Century Schoolboo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1445596"/>
            <a:ext cx="2664295" cy="70788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atin typeface="Century Schoolbook" pitchFamily="18" charset="0"/>
              </a:rPr>
              <a:t>Двигательные </a:t>
            </a:r>
            <a:r>
              <a:rPr lang="ru-RU" b="1" dirty="0">
                <a:latin typeface="Century Schoolbook" pitchFamily="18" charset="0"/>
              </a:rPr>
              <a:t>(исполнительные)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5729" y="1460985"/>
            <a:ext cx="2563594" cy="6771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800" b="1" dirty="0">
              <a:latin typeface="Century Schoolbook" pitchFamily="18" charset="0"/>
            </a:endParaRPr>
          </a:p>
          <a:p>
            <a:pPr algn="ctr">
              <a:defRPr/>
            </a:pPr>
            <a:r>
              <a:rPr lang="ru-RU" sz="2200" b="1" dirty="0">
                <a:latin typeface="Century Schoolbook" pitchFamily="18" charset="0"/>
              </a:rPr>
              <a:t>Смешанные </a:t>
            </a:r>
          </a:p>
          <a:p>
            <a:pPr>
              <a:defRPr/>
            </a:pPr>
            <a:endParaRPr lang="ru-RU" sz="800" dirty="0">
              <a:latin typeface="Century Schoolbook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92C0B-63F1-4081-A4AF-A0869CBDC35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10772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Century Schoolbook" pitchFamily="18" charset="0"/>
              </a:rPr>
              <a:t>В основе деятельности НС лежат рефлексы- </a:t>
            </a:r>
            <a:r>
              <a:rPr lang="ru-RU" sz="1600" b="1" dirty="0">
                <a:solidFill>
                  <a:schemeClr val="tx1"/>
                </a:solidFill>
                <a:latin typeface="Century Schoolbook" pitchFamily="18" charset="0"/>
              </a:rPr>
              <a:t>ответная  реакция  организма  на  раздражение,  которая  осуществляется ЦНС.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Century Schoolbook" pitchFamily="18" charset="0"/>
              </a:rPr>
              <a:t>Классификация  рефлексов:  по  типу  образования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596" y="3714752"/>
            <a:ext cx="3724392" cy="1200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Готовые рефлекторные  дуги. Сохраняются</a:t>
            </a:r>
            <a:r>
              <a:rPr lang="ru-RU" sz="2200" dirty="0" smtClean="0">
                <a:latin typeface="Century Schoolbook" pitchFamily="18" charset="0"/>
              </a:rPr>
              <a:t> в течение жизни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86314" y="3714752"/>
            <a:ext cx="3698487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200" dirty="0" smtClean="0">
                <a:latin typeface="Century Schoolbook" pitchFamily="18" charset="0"/>
              </a:rPr>
              <a:t>Рефлекторные  дуги  формируются  в течении  жизни. Не </a:t>
            </a:r>
            <a:r>
              <a:rPr lang="ru-RU" sz="2400" dirty="0" smtClean="0">
                <a:latin typeface="Century Schoolbook" pitchFamily="18" charset="0"/>
              </a:rPr>
              <a:t>постоянны</a:t>
            </a:r>
            <a:r>
              <a:rPr lang="ru-RU" sz="2200" dirty="0" smtClean="0">
                <a:latin typeface="Century Schoolbook" pitchFamily="18" charset="0"/>
              </a:rPr>
              <a:t>. Могут затухать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857364"/>
            <a:ext cx="2808312" cy="80021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Безусловные</a:t>
            </a:r>
            <a:r>
              <a:rPr lang="ru-RU" sz="2200" b="1" dirty="0">
                <a:latin typeface="Century Schoolbook" pitchFamily="18" charset="0"/>
              </a:rPr>
              <a:t> </a:t>
            </a:r>
          </a:p>
          <a:p>
            <a:pPr algn="ctr">
              <a:defRPr/>
            </a:pPr>
            <a:r>
              <a:rPr lang="ru-RU" sz="2200" b="1" dirty="0">
                <a:latin typeface="Century Schoolbook" pitchFamily="18" charset="0"/>
              </a:rPr>
              <a:t>(врождённые)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14942" y="1857364"/>
            <a:ext cx="2808312" cy="80021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Условные</a:t>
            </a:r>
            <a:r>
              <a:rPr lang="ru-RU" sz="2200" b="1" dirty="0">
                <a:latin typeface="Century Schoolbook" pitchFamily="18" charset="0"/>
              </a:rPr>
              <a:t>  </a:t>
            </a:r>
          </a:p>
          <a:p>
            <a:pPr algn="ctr">
              <a:defRPr/>
            </a:pPr>
            <a:r>
              <a:rPr lang="ru-RU" sz="2200" b="1" dirty="0">
                <a:latin typeface="Century Schoolbook" pitchFamily="18" charset="0"/>
              </a:rPr>
              <a:t>(приобретённые)</a:t>
            </a:r>
            <a:r>
              <a:rPr lang="ru-RU" sz="2200" b="1" dirty="0"/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28662" y="3000372"/>
            <a:ext cx="2808312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Видовые</a:t>
            </a:r>
            <a:endParaRPr lang="ru-RU" sz="2200" dirty="0" smtClean="0">
              <a:latin typeface="Century Schoolbook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14942" y="3000372"/>
            <a:ext cx="2808312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Индивидуальные</a:t>
            </a:r>
            <a:r>
              <a:rPr lang="ru-RU" sz="2200" dirty="0" smtClean="0">
                <a:latin typeface="Century Schoolbook" pitchFamily="18" charset="0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C68B20-4E31-4FA3-B9D1-FF06F1B955B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28662" y="5143512"/>
            <a:ext cx="2808312" cy="1569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Рефлекторные  центры-  спинной  мозг  и  ствол  головного  мозга</a:t>
            </a:r>
            <a:endParaRPr lang="ru-RU" sz="2200" dirty="0" smtClean="0">
              <a:latin typeface="Century Schoolbook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57818" y="5429264"/>
            <a:ext cx="2808312" cy="1200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smtClean="0">
                <a:latin typeface="Century Schoolbook" pitchFamily="18" charset="0"/>
              </a:rPr>
              <a:t>Рефлекторные  центры-  кора  головного  мозга</a:t>
            </a:r>
            <a:endParaRPr lang="ru-RU" sz="2200" dirty="0" smtClean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D:\МОИ РИСУНКИ\к уроку\НС\550px-8_9_16_1.png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1000100" y="2000240"/>
            <a:ext cx="7157271" cy="28377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000100" y="285728"/>
            <a:ext cx="7157270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black"/>
                </a:solidFill>
                <a:latin typeface="Century Schoolbook" pitchFamily="18" charset="0"/>
              </a:rPr>
              <a:t>Путь</a:t>
            </a:r>
            <a:r>
              <a:rPr lang="ru-RU" sz="2400" dirty="0">
                <a:solidFill>
                  <a:prstClr val="black"/>
                </a:solidFill>
                <a:latin typeface="Century Schoolbook" pitchFamily="18" charset="0"/>
              </a:rPr>
              <a:t>, по которому нервные импульсы  идут от рецепторов к исполнительным органам (эффекторам), называется </a:t>
            </a:r>
            <a:r>
              <a:rPr lang="ru-RU" sz="2400" b="1" dirty="0">
                <a:solidFill>
                  <a:prstClr val="black"/>
                </a:solidFill>
                <a:latin typeface="Century Schoolbook" pitchFamily="18" charset="0"/>
              </a:rPr>
              <a:t>рефлекторной дугой</a:t>
            </a:r>
            <a:r>
              <a:rPr lang="ru-RU" sz="2400" dirty="0">
                <a:solidFill>
                  <a:prstClr val="black"/>
                </a:solidFill>
                <a:latin typeface="Century Schoolbook" pitchFamily="18" charset="0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2000240"/>
            <a:ext cx="1225015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Рецептор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488" y="1857364"/>
            <a:ext cx="2892138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Чувствительный нейрон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12" y="1857364"/>
            <a:ext cx="2387192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Вставочный нейрон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4572008"/>
            <a:ext cx="2651688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Двигательный нейрон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5984" y="4572008"/>
            <a:ext cx="2839303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Рабочий орган (эффектор)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E10D4-86B9-45CB-B623-C2ECA63F744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42844" y="4929198"/>
            <a:ext cx="8858312" cy="184665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Рефлекторная дуга состоит из пяти отделов: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Рецептор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(окончание дендрита  чувствительного нейрона, воспринимает  раздражение);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чувствительный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(центростремительный)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передает возбуждение к ЦНС;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вставочный нейрон-</a:t>
            </a:r>
            <a:r>
              <a:rPr lang="ru-RU" sz="1600" b="1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происходит переключение возбуждения с чувствительных нейронов на двигательные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двигательный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(центробежный)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несет возбуждение (сигнал) от ЦНС к рабочему органу;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эффектор (рабочий орган)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осуществляет эффект, реакцию в ответ на раздражение рецептора.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715436" cy="214417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Простая  </a:t>
            </a:r>
            <a:r>
              <a:rPr lang="ru-RU" sz="2400" b="1" dirty="0" err="1">
                <a:latin typeface="Century Schoolbook" pitchFamily="18" charset="0"/>
              </a:rPr>
              <a:t>двухнейронная</a:t>
            </a:r>
            <a:r>
              <a:rPr lang="ru-RU" sz="2400" b="1" dirty="0">
                <a:latin typeface="Century Schoolbook" pitchFamily="18" charset="0"/>
              </a:rPr>
              <a:t>  рефлекторная  дуга: </a:t>
            </a:r>
            <a:r>
              <a:rPr lang="ru-RU" sz="2400" dirty="0">
                <a:solidFill>
                  <a:schemeClr val="tx1"/>
                </a:solidFill>
                <a:latin typeface="Century Schoolbook" pitchFamily="18" charset="0"/>
              </a:rPr>
              <a:t>чувствительный  нейрон- двигательный  нейрон.</a:t>
            </a:r>
          </a:p>
          <a:p>
            <a:pPr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Сложная  </a:t>
            </a:r>
            <a:r>
              <a:rPr lang="ru-RU" sz="2400" b="1" dirty="0" err="1">
                <a:latin typeface="Century Schoolbook" pitchFamily="18" charset="0"/>
              </a:rPr>
              <a:t>трехнейронная</a:t>
            </a:r>
            <a:r>
              <a:rPr lang="ru-RU" sz="2400" b="1" dirty="0">
                <a:latin typeface="Century Schoolbook" pitchFamily="18" charset="0"/>
              </a:rPr>
              <a:t>  рефлекторная  дуга: </a:t>
            </a:r>
            <a:r>
              <a:rPr lang="ru-RU" sz="2400" dirty="0">
                <a:latin typeface="Century Schoolbook" pitchFamily="18" charset="0"/>
              </a:rPr>
              <a:t>чувствительный  нейрон- вставочный  нейрон-  двигательный  нейрон.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AFFE8F-7152-4A3D-97E7-875646DDBAE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20486" name="Picture 7" descr="http://www.bio-faq.ru/bio/bio034pi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44750"/>
            <a:ext cx="9048750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МОИ РИСУНКИ\к уроку\НС\нс4.pn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3419872" y="882312"/>
            <a:ext cx="5371752" cy="229957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214282" y="285728"/>
            <a:ext cx="2564965" cy="224676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entury Schoolbook" pitchFamily="18" charset="0"/>
              </a:rPr>
              <a:t>Схема </a:t>
            </a:r>
            <a:r>
              <a:rPr lang="ru-RU" sz="2000" b="1" dirty="0" err="1">
                <a:latin typeface="Century Schoolbook" pitchFamily="18" charset="0"/>
              </a:rPr>
              <a:t>трехнейронной</a:t>
            </a:r>
            <a:r>
              <a:rPr lang="ru-RU" sz="2000" b="1" dirty="0">
                <a:latin typeface="Century Schoolbook" pitchFamily="18" charset="0"/>
              </a:rPr>
              <a:t> рефлекторной дуги оборонительного (защитного) рефлекса</a:t>
            </a:r>
            <a:endParaRPr lang="ru-RU" sz="2000" b="1" dirty="0">
              <a:solidFill>
                <a:prstClr val="black"/>
              </a:solidFill>
              <a:latin typeface="Century Schoolbook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38" y="1143000"/>
            <a:ext cx="1158875" cy="32385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Рецептор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99075" y="407988"/>
            <a:ext cx="1911350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Чувствительный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04075" y="1916113"/>
            <a:ext cx="1684338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Двигательный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7435850" y="274638"/>
            <a:ext cx="1436688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500" b="1" dirty="0" smtClean="0">
                <a:solidFill>
                  <a:prstClr val="black"/>
                </a:solidFill>
                <a:latin typeface="Century Schoolbook" pitchFamily="18" charset="0"/>
              </a:rPr>
              <a:t>Вставочный</a:t>
            </a:r>
          </a:p>
          <a:p>
            <a:pPr algn="ctr">
              <a:defRPr/>
            </a:pPr>
            <a:r>
              <a:rPr lang="ru-RU" sz="1500" b="1" dirty="0" smtClean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08588" y="2116138"/>
            <a:ext cx="1709737" cy="3238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Рабочий орган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7829550" y="1514475"/>
            <a:ext cx="0" cy="401638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523038" y="998538"/>
            <a:ext cx="411162" cy="19050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7908925" y="825500"/>
            <a:ext cx="325438" cy="363538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116638" y="2427288"/>
            <a:ext cx="4762" cy="34607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6F5E1-E28D-40A5-9FFB-653617093E8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21520" name="Picture 2" descr="https://i.gifer.com/Ov0x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071938"/>
            <a:ext cx="6251575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1" name="Прямоугольник 15"/>
          <p:cNvSpPr>
            <a:spLocks noChangeArrowheads="1"/>
          </p:cNvSpPr>
          <p:nvPr/>
        </p:nvSpPr>
        <p:spPr bwMode="auto">
          <a:xfrm>
            <a:off x="142875" y="4071938"/>
            <a:ext cx="24288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рецепторы кожи → чувствительный нейрон →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вставочный нейрон → исполнительный (двигательный) нейрон →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скелетная мышца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57158" y="4214818"/>
            <a:ext cx="2564966" cy="16312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entury Schoolbook" pitchFamily="18" charset="0"/>
              </a:rPr>
              <a:t>Схема </a:t>
            </a:r>
            <a:r>
              <a:rPr lang="ru-RU" sz="2000" b="1" dirty="0" err="1">
                <a:latin typeface="Century Schoolbook" pitchFamily="18" charset="0"/>
              </a:rPr>
              <a:t>двухнейронной</a:t>
            </a:r>
            <a:r>
              <a:rPr lang="ru-RU" sz="2000" b="1" dirty="0">
                <a:latin typeface="Century Schoolbook" pitchFamily="18" charset="0"/>
              </a:rPr>
              <a:t> рефлекторной дуги коленного рефлекса</a:t>
            </a:r>
            <a:endParaRPr lang="ru-RU" sz="2000" b="1" dirty="0">
              <a:solidFill>
                <a:prstClr val="black"/>
              </a:solidFill>
              <a:latin typeface="Century Schoolbook" pitchFamily="18" charset="0"/>
            </a:endParaRPr>
          </a:p>
        </p:txBody>
      </p:sp>
      <p:pic>
        <p:nvPicPr>
          <p:cNvPr id="18445" name="Picture 13" descr="C:\Users\User\Downloads\img2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3419872" y="4195388"/>
            <a:ext cx="5371752" cy="2279898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21" name="TextBox 20"/>
          <p:cNvSpPr txBox="1"/>
          <p:nvPr/>
        </p:nvSpPr>
        <p:spPr>
          <a:xfrm>
            <a:off x="3143250" y="4929188"/>
            <a:ext cx="1160463" cy="32385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Рецептор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64238" y="3530600"/>
            <a:ext cx="1911350" cy="55403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Чувствительный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37288" y="5951538"/>
            <a:ext cx="1684337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Двигательный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6975" y="4962525"/>
            <a:ext cx="1065213" cy="5540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Рабочий</a:t>
            </a:r>
          </a:p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 орган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6934200" y="4105275"/>
            <a:ext cx="301625" cy="26035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7080250" y="5275263"/>
            <a:ext cx="247650" cy="674687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5508625" y="4622800"/>
            <a:ext cx="0" cy="33337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F0ED99-C3F6-42B7-930E-9BA2B1CCB68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22542" name="Picture 4" descr="https://thumbs.gfycat.com/WeepyInsecureCamel-size_restricte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285750"/>
            <a:ext cx="47625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3" name="Прямоугольник 12"/>
          <p:cNvSpPr>
            <a:spLocks noChangeArrowheads="1"/>
          </p:cNvSpPr>
          <p:nvPr/>
        </p:nvSpPr>
        <p:spPr bwMode="auto">
          <a:xfrm>
            <a:off x="5500688" y="357188"/>
            <a:ext cx="32861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рецепторы сухожилия → чувствительный нейрон → спинной мозг → двигательный нейрон → четырёхглавая мышца бедра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7DA5CF-CCE3-4F42-98C9-8D929E2C5485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23555" name="Picture 2" descr="https://bio-oge.sdamgia.ru/get_file?id=2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500063"/>
            <a:ext cx="3532188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428625" y="4357688"/>
            <a:ext cx="3429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</a:rPr>
              <a:t>двухнейронный рефлекс -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изображены  чувствительный  и двигательный  нейроны,  отсутствует вставочный нейрон.</a:t>
            </a:r>
          </a:p>
          <a:p>
            <a:pPr eaLnBrk="1" hangingPunct="1"/>
            <a:r>
              <a:rPr lang="ru-RU" sz="2000"/>
              <a:t> </a:t>
            </a: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0" y="857250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400" b="1">
                <a:latin typeface="Times New Roman" pitchFamily="18" charset="0"/>
                <a:cs typeface="Times New Roman" pitchFamily="18" charset="0"/>
              </a:rPr>
              <a:t>Чувствительный</a:t>
            </a:r>
          </a:p>
          <a:p>
            <a:pPr eaLnBrk="1" hangingPunct="1"/>
            <a:r>
              <a:rPr lang="ru-RU" sz="1400" b="1">
                <a:latin typeface="Times New Roman" pitchFamily="18" charset="0"/>
                <a:cs typeface="Times New Roman" pitchFamily="18" charset="0"/>
              </a:rPr>
              <a:t>  нейрон</a:t>
            </a:r>
          </a:p>
        </p:txBody>
      </p:sp>
      <p:cxnSp>
        <p:nvCxnSpPr>
          <p:cNvPr id="7" name="Прямая со стрелкой 6"/>
          <p:cNvCxnSpPr>
            <a:stCxn id="23557" idx="2"/>
          </p:cNvCxnSpPr>
          <p:nvPr/>
        </p:nvCxnSpPr>
        <p:spPr>
          <a:xfrm rot="16200000" flipH="1">
            <a:off x="872332" y="1300956"/>
            <a:ext cx="762000" cy="922337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3071813" y="214313"/>
            <a:ext cx="1387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400" b="1">
                <a:latin typeface="Times New Roman" pitchFamily="18" charset="0"/>
                <a:cs typeface="Times New Roman" pitchFamily="18" charset="0"/>
              </a:rPr>
              <a:t>Двигательный</a:t>
            </a:r>
          </a:p>
          <a:p>
            <a:pPr eaLnBrk="1" hangingPunct="1"/>
            <a:r>
              <a:rPr lang="ru-RU" sz="1400" b="1">
                <a:latin typeface="Times New Roman" pitchFamily="18" charset="0"/>
                <a:cs typeface="Times New Roman" pitchFamily="18" charset="0"/>
              </a:rPr>
              <a:t>  нейрон</a:t>
            </a:r>
          </a:p>
        </p:txBody>
      </p:sp>
      <p:cxnSp>
        <p:nvCxnSpPr>
          <p:cNvPr id="10" name="Прямая со стрелкой 9"/>
          <p:cNvCxnSpPr>
            <a:stCxn id="23559" idx="1"/>
          </p:cNvCxnSpPr>
          <p:nvPr/>
        </p:nvCxnSpPr>
        <p:spPr>
          <a:xfrm rot="10800000" flipV="1">
            <a:off x="2500313" y="476250"/>
            <a:ext cx="571500" cy="595313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1" name="Прямоугольник 8"/>
          <p:cNvSpPr>
            <a:spLocks noChangeArrowheads="1"/>
          </p:cNvSpPr>
          <p:nvPr/>
        </p:nvSpPr>
        <p:spPr bwMode="auto">
          <a:xfrm>
            <a:off x="4357688" y="428625"/>
            <a:ext cx="4572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24. А) элементы рефлекторной дуги рефлекса чихания у человека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рецепторы носовой полости → чувствительный нейрон → центр продолговатого мозга → двигательный нейрон → дыхательные мышцы.</a:t>
            </a:r>
          </a:p>
        </p:txBody>
      </p:sp>
      <p:sp>
        <p:nvSpPr>
          <p:cNvPr id="23562" name="Прямоугольник 10"/>
          <p:cNvSpPr>
            <a:spLocks noChangeArrowheads="1"/>
          </p:cNvSpPr>
          <p:nvPr/>
        </p:nvSpPr>
        <p:spPr bwMode="auto">
          <a:xfrm>
            <a:off x="4286250" y="2357438"/>
            <a:ext cx="45720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Б) элементы рефлекторной дуги рефлекса кашля у человека: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рецепторы гортани → чувствительный нейрон → центр продолговатого мозга → исполнительный нейрон → сокращение дыхательных мышц.</a:t>
            </a:r>
          </a:p>
          <a:p>
            <a:r>
              <a:rPr lang="ru-RU" sz="2000"/>
              <a:t>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В) Рефлекторная дуга (нервная дуга):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чувствительные нервные окончания → чувствительный путь → участок ЦНС → исполнительный путь → рабочий орган.</a:t>
            </a:r>
          </a:p>
          <a:p>
            <a:r>
              <a:rPr lang="ru-RU" sz="2000"/>
              <a:t> 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890037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Century Schoolbook" pitchFamily="18" charset="0"/>
              </a:rPr>
              <a:t> Классификация рефлексов:  по  эффектам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20" y="3214686"/>
            <a:ext cx="3724392" cy="1323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1600" dirty="0" smtClean="0">
                <a:latin typeface="Century Schoolbook" pitchFamily="18" charset="0"/>
              </a:rPr>
              <a:t>Рефлекторная дуга  2-х нейронная (  чувствительный  и  двигательный  нейроны)  или  3-х нейронная (  чувствительный,  вставочный  и  двигательный  нейроны)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14942" y="4214818"/>
            <a:ext cx="3698487" cy="1323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Рефлексы внутренних органов: пищеварительные,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сердечно-сосудистые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выделительные, секреторные и др.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2976" y="857232"/>
            <a:ext cx="2808312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Соматические         ( двигательные)</a:t>
            </a:r>
            <a:r>
              <a:rPr lang="ru-RU" sz="2200" b="1" dirty="0">
                <a:latin typeface="Century Schoolbook" pitchFamily="18" charset="0"/>
              </a:rPr>
              <a:t>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14942" y="857232"/>
            <a:ext cx="2808312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Вегетативные</a:t>
            </a:r>
            <a:r>
              <a:rPr lang="ru-RU" sz="2200" b="1" dirty="0"/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8596" y="2000240"/>
            <a:ext cx="3594130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Century Schoolbook" pitchFamily="18" charset="0"/>
              </a:rPr>
              <a:t>Образуются  при  участии </a:t>
            </a:r>
            <a:r>
              <a:rPr lang="ru-RU" sz="2000" dirty="0" err="1" smtClean="0">
                <a:latin typeface="Century Schoolbook" pitchFamily="18" charset="0"/>
              </a:rPr>
              <a:t>соматичекой</a:t>
            </a:r>
            <a:r>
              <a:rPr lang="ru-RU" sz="2000" dirty="0" smtClean="0">
                <a:latin typeface="Century Schoolbook" pitchFamily="18" charset="0"/>
              </a:rPr>
              <a:t>  нервной  системы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14942" y="1571612"/>
            <a:ext cx="3571900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Century Schoolbook" pitchFamily="18" charset="0"/>
              </a:rPr>
              <a:t>Образуются  при  участии  вегетативной (автономной) нервной  системы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923E3E-0942-48FC-8BC4-7CDA380342C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24600" name="TextBox 11"/>
          <p:cNvSpPr txBox="1">
            <a:spLocks noChangeArrowheads="1"/>
          </p:cNvSpPr>
          <p:nvPr/>
        </p:nvSpPr>
        <p:spPr bwMode="auto">
          <a:xfrm>
            <a:off x="0" y="5643563"/>
            <a:ext cx="90011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Чувствительный нейрон находится в заднем корешке спинного нерва.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Синапс, соединяющий чувствительный и  I двигательный нейрон, находится в боковых рогах спинного мозга.  Синапс между I и II двигательными нейронами расположен в либо в боковом симпатическом стволе, либо в парасимпатическом ганглии ( нервном узле) в районе рабочего органа.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14942" y="2786058"/>
            <a:ext cx="3698487" cy="1200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Рефлекторная дуга состоит из чувствительного  и  двух двигательных нейронов. Вставочный нейрон отсутствует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7158" y="4786322"/>
            <a:ext cx="3724392" cy="4001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Рефлексы  скелетных  мышц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6787357" y="5715794"/>
            <a:ext cx="285750" cy="1587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1" name="Picture 7" descr="http://ok-t.ru/studopediaru/baza17/3803256716.files/image0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43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Прямоугольник 1"/>
          <p:cNvSpPr/>
          <p:nvPr/>
        </p:nvSpPr>
        <p:spPr>
          <a:xfrm>
            <a:off x="0" y="5226784"/>
            <a:ext cx="9144000" cy="163121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Рефлекторные дуги соматического (А) и вегетативного (Б) рефлекса: 1 — рецептор; 2 — чувствительный нейрон; 3 — спинной мозг; 4 — двигательный нейрон; 5 — рабочий орган ( скелетная  мышца); 6 — I двигательный нейрон; 7 — тело II двигательного нейрона в вегетативном ганглии (в нервном узле); 8- железы, органы, сосуды и т.д.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1900" y="6492875"/>
            <a:ext cx="1562100" cy="365125"/>
          </a:xfrm>
        </p:spPr>
        <p:txBody>
          <a:bodyPr/>
          <a:lstStyle/>
          <a:p>
            <a:pPr>
              <a:defRPr/>
            </a:pPr>
            <a:fld id="{8E8E558C-D18E-4512-A6F4-A4F539746180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25607" name="TextBox 5"/>
          <p:cNvSpPr txBox="1">
            <a:spLocks noChangeArrowheads="1"/>
          </p:cNvSpPr>
          <p:nvPr/>
        </p:nvSpPr>
        <p:spPr bwMode="auto">
          <a:xfrm>
            <a:off x="8286750" y="4500563"/>
            <a:ext cx="255588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b="1"/>
              <a:t>8</a:t>
            </a:r>
          </a:p>
        </p:txBody>
      </p:sp>
      <p:sp>
        <p:nvSpPr>
          <p:cNvPr id="25608" name="TextBox 6"/>
          <p:cNvSpPr txBox="1">
            <a:spLocks noChangeArrowheads="1"/>
          </p:cNvSpPr>
          <p:nvPr/>
        </p:nvSpPr>
        <p:spPr bwMode="auto">
          <a:xfrm>
            <a:off x="2214563" y="1500188"/>
            <a:ext cx="28575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85750"/>
            <a:ext cx="9144000" cy="5400675"/>
          </a:xfrm>
          <a:ln>
            <a:solidFill>
              <a:srgbClr val="7DD56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Отделы  нервной  системы ( </a:t>
            </a:r>
            <a:r>
              <a:rPr lang="ru-RU" sz="28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 строению  </a:t>
            </a: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2800" b="1" smtClean="0">
                <a:solidFill>
                  <a:srgbClr val="EAAA4C"/>
                </a:solidFill>
                <a:latin typeface="Times New Roman" pitchFamily="18" charset="0"/>
                <a:cs typeface="Times New Roman" pitchFamily="18" charset="0"/>
              </a:rPr>
              <a:t>выполняемым функциям</a:t>
            </a: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1908175" y="1268413"/>
            <a:ext cx="4895850" cy="649287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Нервная система </a:t>
            </a: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468313" y="2708275"/>
            <a:ext cx="2520950" cy="576263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Центральная  НС</a:t>
            </a:r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5857875" y="2708275"/>
            <a:ext cx="2428875" cy="576263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Периферическая НС</a:t>
            </a: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3203575" y="4581525"/>
            <a:ext cx="3024188" cy="647700"/>
          </a:xfrm>
          <a:prstGeom prst="rect">
            <a:avLst/>
          </a:prstGeom>
          <a:solidFill>
            <a:srgbClr val="EAAA4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Вегетативная НС</a:t>
            </a:r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auto">
          <a:xfrm>
            <a:off x="1979613" y="1916113"/>
            <a:ext cx="504825" cy="760412"/>
          </a:xfrm>
          <a:prstGeom prst="downArrow">
            <a:avLst>
              <a:gd name="adj1" fmla="val 50000"/>
              <a:gd name="adj2" fmla="val 37657"/>
            </a:avLst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AutoShape 10"/>
          <p:cNvSpPr>
            <a:spLocks noChangeArrowheads="1"/>
          </p:cNvSpPr>
          <p:nvPr/>
        </p:nvSpPr>
        <p:spPr bwMode="auto">
          <a:xfrm>
            <a:off x="6227763" y="1916113"/>
            <a:ext cx="485775" cy="792162"/>
          </a:xfrm>
          <a:prstGeom prst="downArrow">
            <a:avLst>
              <a:gd name="adj1" fmla="val 50000"/>
              <a:gd name="adj2" fmla="val 40768"/>
            </a:avLst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179388" y="3860800"/>
            <a:ext cx="1511300" cy="504825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/>
              <a:t>Головной мозг</a:t>
            </a:r>
          </a:p>
        </p:txBody>
      </p:sp>
      <p:sp>
        <p:nvSpPr>
          <p:cNvPr id="26634" name="Rectangle 12"/>
          <p:cNvSpPr>
            <a:spLocks noChangeArrowheads="1"/>
          </p:cNvSpPr>
          <p:nvPr/>
        </p:nvSpPr>
        <p:spPr bwMode="auto">
          <a:xfrm>
            <a:off x="2124075" y="3860800"/>
            <a:ext cx="1584325" cy="504825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Спинной мозг</a:t>
            </a:r>
          </a:p>
        </p:txBody>
      </p:sp>
      <p:sp>
        <p:nvSpPr>
          <p:cNvPr id="26635" name="Rectangle 13"/>
          <p:cNvSpPr>
            <a:spLocks noChangeArrowheads="1"/>
          </p:cNvSpPr>
          <p:nvPr/>
        </p:nvSpPr>
        <p:spPr bwMode="auto">
          <a:xfrm>
            <a:off x="5651500" y="3716338"/>
            <a:ext cx="1368425" cy="504825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Нервы</a:t>
            </a:r>
          </a:p>
        </p:txBody>
      </p:sp>
      <p:sp>
        <p:nvSpPr>
          <p:cNvPr id="26636" name="Rectangle 14"/>
          <p:cNvSpPr>
            <a:spLocks noChangeArrowheads="1"/>
          </p:cNvSpPr>
          <p:nvPr/>
        </p:nvSpPr>
        <p:spPr bwMode="auto">
          <a:xfrm>
            <a:off x="7451725" y="3716338"/>
            <a:ext cx="1441450" cy="504825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Нервные </a:t>
            </a:r>
          </a:p>
          <a:p>
            <a:pPr algn="ctr"/>
            <a:r>
              <a:rPr lang="ru-RU" b="1"/>
              <a:t>узлы</a:t>
            </a:r>
          </a:p>
        </p:txBody>
      </p:sp>
      <p:sp>
        <p:nvSpPr>
          <p:cNvPr id="26637" name="Rectangle 15"/>
          <p:cNvSpPr>
            <a:spLocks noChangeArrowheads="1"/>
          </p:cNvSpPr>
          <p:nvPr/>
        </p:nvSpPr>
        <p:spPr bwMode="auto">
          <a:xfrm>
            <a:off x="755650" y="5805488"/>
            <a:ext cx="2952750" cy="647700"/>
          </a:xfrm>
          <a:prstGeom prst="rect">
            <a:avLst/>
          </a:prstGeom>
          <a:solidFill>
            <a:srgbClr val="EAAA4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Симпатический отдел</a:t>
            </a:r>
          </a:p>
        </p:txBody>
      </p:sp>
      <p:sp>
        <p:nvSpPr>
          <p:cNvPr id="26638" name="Rectangle 16"/>
          <p:cNvSpPr>
            <a:spLocks noChangeArrowheads="1"/>
          </p:cNvSpPr>
          <p:nvPr/>
        </p:nvSpPr>
        <p:spPr bwMode="auto">
          <a:xfrm>
            <a:off x="5715000" y="5876925"/>
            <a:ext cx="3178175" cy="576263"/>
          </a:xfrm>
          <a:prstGeom prst="rect">
            <a:avLst/>
          </a:prstGeom>
          <a:solidFill>
            <a:srgbClr val="EAAA4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Парасимпатический отдел</a:t>
            </a:r>
          </a:p>
        </p:txBody>
      </p:sp>
      <p:sp>
        <p:nvSpPr>
          <p:cNvPr id="26639" name="AutoShape 18"/>
          <p:cNvSpPr>
            <a:spLocks noChangeArrowheads="1"/>
          </p:cNvSpPr>
          <p:nvPr/>
        </p:nvSpPr>
        <p:spPr bwMode="auto">
          <a:xfrm>
            <a:off x="4211638" y="1916113"/>
            <a:ext cx="647700" cy="2665412"/>
          </a:xfrm>
          <a:prstGeom prst="downArrow">
            <a:avLst>
              <a:gd name="adj1" fmla="val 50000"/>
              <a:gd name="adj2" fmla="val 102880"/>
            </a:avLst>
          </a:prstGeom>
          <a:solidFill>
            <a:srgbClr val="EAAA4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Line 19"/>
          <p:cNvSpPr>
            <a:spLocks noChangeShapeType="1"/>
          </p:cNvSpPr>
          <p:nvPr/>
        </p:nvSpPr>
        <p:spPr bwMode="auto">
          <a:xfrm flipH="1">
            <a:off x="900113" y="3284538"/>
            <a:ext cx="35877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1" name="Line 20"/>
          <p:cNvSpPr>
            <a:spLocks noChangeShapeType="1"/>
          </p:cNvSpPr>
          <p:nvPr/>
        </p:nvSpPr>
        <p:spPr bwMode="auto">
          <a:xfrm>
            <a:off x="2555875" y="3284538"/>
            <a:ext cx="360363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2" name="Line 21"/>
          <p:cNvSpPr>
            <a:spLocks noChangeShapeType="1"/>
          </p:cNvSpPr>
          <p:nvPr/>
        </p:nvSpPr>
        <p:spPr bwMode="auto">
          <a:xfrm flipH="1">
            <a:off x="6443663" y="3284538"/>
            <a:ext cx="2889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3" name="Line 22"/>
          <p:cNvSpPr>
            <a:spLocks noChangeShapeType="1"/>
          </p:cNvSpPr>
          <p:nvPr/>
        </p:nvSpPr>
        <p:spPr bwMode="auto">
          <a:xfrm>
            <a:off x="7740650" y="3284538"/>
            <a:ext cx="4318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4" name="Line 23"/>
          <p:cNvSpPr>
            <a:spLocks noChangeShapeType="1"/>
          </p:cNvSpPr>
          <p:nvPr/>
        </p:nvSpPr>
        <p:spPr bwMode="auto">
          <a:xfrm flipH="1">
            <a:off x="2843213" y="5229225"/>
            <a:ext cx="9366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5" name="Line 24"/>
          <p:cNvSpPr>
            <a:spLocks noChangeShapeType="1"/>
          </p:cNvSpPr>
          <p:nvPr/>
        </p:nvSpPr>
        <p:spPr bwMode="auto">
          <a:xfrm>
            <a:off x="5724525" y="5229225"/>
            <a:ext cx="10795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46" name="Rectangle 7"/>
          <p:cNvSpPr>
            <a:spLocks noChangeArrowheads="1"/>
          </p:cNvSpPr>
          <p:nvPr/>
        </p:nvSpPr>
        <p:spPr bwMode="auto">
          <a:xfrm>
            <a:off x="142875" y="4572000"/>
            <a:ext cx="3024188" cy="647700"/>
          </a:xfrm>
          <a:prstGeom prst="rect">
            <a:avLst/>
          </a:prstGeom>
          <a:solidFill>
            <a:srgbClr val="EAAA4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Соматическая НС</a:t>
            </a:r>
          </a:p>
        </p:txBody>
      </p:sp>
      <p:sp>
        <p:nvSpPr>
          <p:cNvPr id="26647" name="Rectangle 14"/>
          <p:cNvSpPr>
            <a:spLocks noChangeArrowheads="1"/>
          </p:cNvSpPr>
          <p:nvPr/>
        </p:nvSpPr>
        <p:spPr bwMode="auto">
          <a:xfrm>
            <a:off x="6572250" y="4572000"/>
            <a:ext cx="1441450" cy="504825"/>
          </a:xfrm>
          <a:prstGeom prst="rect">
            <a:avLst/>
          </a:prstGeom>
          <a:solidFill>
            <a:srgbClr val="7DD56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Нервные </a:t>
            </a:r>
          </a:p>
          <a:p>
            <a:pPr algn="ctr"/>
            <a:r>
              <a:rPr lang="ru-RU" b="1"/>
              <a:t>окончания</a:t>
            </a:r>
          </a:p>
        </p:txBody>
      </p:sp>
      <p:cxnSp>
        <p:nvCxnSpPr>
          <p:cNvPr id="25" name="Прямая со стрелкой 24"/>
          <p:cNvCxnSpPr>
            <a:endCxn id="26647" idx="0"/>
          </p:cNvCxnSpPr>
          <p:nvPr/>
        </p:nvCxnSpPr>
        <p:spPr>
          <a:xfrm rot="16200000" flipH="1">
            <a:off x="6646862" y="3925888"/>
            <a:ext cx="1285875" cy="63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68952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Значение  нервной  системы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58" y="1214422"/>
            <a:ext cx="8568952" cy="30469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sz="2400" dirty="0" smtClean="0">
              <a:latin typeface="Century Schoolbook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объединяет органы и системы организма в единое целое;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регулирует работу всех органов и систем организма;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осуществляет связь организма с внешней средой и приспособление его к условиям среды;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составляет материальную основу психической деятельности: речь, мышление, социальное поведение.</a:t>
            </a:r>
          </a:p>
          <a:p>
            <a:pPr eaLnBrk="1" hangingPunct="1">
              <a:buFontTx/>
              <a:buAutoNum type="arabicPeriod"/>
              <a:defRPr/>
            </a:pPr>
            <a:endParaRPr lang="ru-RU" sz="2400" dirty="0" smtClean="0">
              <a:latin typeface="Century Schoolbook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7608DA-A657-4906-9781-EB72FF0512E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Отделы нервной системы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6072188" y="1785938"/>
            <a:ext cx="468312" cy="5381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000875" y="1785938"/>
            <a:ext cx="566738" cy="5381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786063" y="1857375"/>
            <a:ext cx="698500" cy="5365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1571625" y="1857375"/>
            <a:ext cx="752475" cy="5381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46960B-9C6D-4EBE-BA64-7DFD008CD4A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00100" y="928670"/>
            <a:ext cx="3036070" cy="83099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1000" b="1" dirty="0">
              <a:latin typeface="Century Schoolbook" pitchFamily="18" charset="0"/>
            </a:endParaRPr>
          </a:p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Центральная</a:t>
            </a:r>
          </a:p>
          <a:p>
            <a:pPr>
              <a:defRPr/>
            </a:pPr>
            <a:endParaRPr lang="ru-RU" sz="1200" b="1" dirty="0">
              <a:latin typeface="Century Schoolbook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928670"/>
            <a:ext cx="3059489" cy="80021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1000" b="1" dirty="0">
              <a:latin typeface="Century Schoolbook" pitchFamily="18" charset="0"/>
            </a:endParaRPr>
          </a:p>
          <a:p>
            <a:pPr algn="r">
              <a:defRPr/>
            </a:pPr>
            <a:r>
              <a:rPr lang="ru-RU" sz="2400" b="1" dirty="0">
                <a:latin typeface="Century Schoolbook" pitchFamily="18" charset="0"/>
              </a:rPr>
              <a:t>Периферическая</a:t>
            </a:r>
          </a:p>
          <a:p>
            <a:pPr>
              <a:defRPr/>
            </a:pPr>
            <a:endParaRPr lang="ru-RU" sz="1100" b="1" dirty="0">
              <a:latin typeface="Century Schoolbook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2428868"/>
            <a:ext cx="1768434" cy="83099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Головной</a:t>
            </a:r>
          </a:p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мозг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643174" y="2428868"/>
            <a:ext cx="1786728" cy="83099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Спинной</a:t>
            </a:r>
          </a:p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мозг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143504" y="2357430"/>
            <a:ext cx="1452642" cy="81560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endParaRPr lang="ru-RU" sz="1100" b="1" dirty="0">
              <a:latin typeface="Century Schoolbook" pitchFamily="18" charset="0"/>
            </a:endParaRPr>
          </a:p>
          <a:p>
            <a:pPr>
              <a:defRPr/>
            </a:pPr>
            <a:r>
              <a:rPr lang="ru-RU" sz="2400" b="1" dirty="0">
                <a:latin typeface="Century Schoolbook" pitchFamily="18" charset="0"/>
              </a:rPr>
              <a:t> Нервы </a:t>
            </a:r>
            <a:endParaRPr lang="ru-RU" dirty="0"/>
          </a:p>
          <a:p>
            <a:pPr>
              <a:defRPr/>
            </a:pPr>
            <a:endParaRPr lang="ru-RU" sz="1200" b="1" dirty="0">
              <a:latin typeface="Century Schoolbook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00892" y="2357430"/>
            <a:ext cx="1664238" cy="80021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Нервные</a:t>
            </a:r>
            <a:endParaRPr lang="ru-RU" sz="2200" b="1" dirty="0">
              <a:latin typeface="Century Schoolbook" pitchFamily="18" charset="0"/>
            </a:endParaRPr>
          </a:p>
          <a:p>
            <a:pPr algn="ctr">
              <a:defRPr/>
            </a:pPr>
            <a:r>
              <a:rPr lang="ru-RU" sz="2200" b="1" dirty="0">
                <a:latin typeface="Century Schoolbook" pitchFamily="18" charset="0"/>
              </a:rPr>
              <a:t>узлы</a:t>
            </a:r>
          </a:p>
        </p:txBody>
      </p:sp>
      <p:pic>
        <p:nvPicPr>
          <p:cNvPr id="15391" name="Picture 31" descr="C:\Users\User\Downloads\zA051IYkRMjGtnhd2Qj8lw_image1_medial.pn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285723" y="3429005"/>
            <a:ext cx="1866519" cy="162115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15392" name="Picture 32" descr="C:\Users\User\Downloads\1059726_spinnoi-mozg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571736" y="3500438"/>
            <a:ext cx="1931670" cy="151606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22" name="Прямоугольник 21"/>
          <p:cNvSpPr/>
          <p:nvPr/>
        </p:nvSpPr>
        <p:spPr>
          <a:xfrm>
            <a:off x="5000628" y="3500438"/>
            <a:ext cx="1714512" cy="156966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отходят от головного и спинного мозга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072330" y="3500438"/>
            <a:ext cx="1821332" cy="156966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находятся вне спинного и  ГМ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5787232" y="3285331"/>
            <a:ext cx="2857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7681119" y="3320256"/>
            <a:ext cx="355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14282" y="5214950"/>
            <a:ext cx="8786874" cy="1538883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Century Schoolbook" pitchFamily="18" charset="0"/>
              </a:rPr>
              <a:t> Нервные  окончания( рецепторы  и  синапсы): </a:t>
            </a:r>
          </a:p>
          <a:p>
            <a:pPr>
              <a:defRPr/>
            </a:pPr>
            <a:r>
              <a:rPr lang="ru-RU" sz="2400" b="1" dirty="0">
                <a:latin typeface="Century Schoolbook" pitchFamily="18" charset="0"/>
              </a:rPr>
              <a:t>- </a:t>
            </a:r>
            <a:r>
              <a:rPr lang="ru-RU" sz="2000" b="1" dirty="0">
                <a:latin typeface="Century Schoolbook" pitchFamily="18" charset="0"/>
              </a:rPr>
              <a:t>рецепторные- </a:t>
            </a:r>
            <a:r>
              <a:rPr lang="ru-RU" sz="1400" b="1" dirty="0">
                <a:latin typeface="Century Schoolbook" pitchFamily="18" charset="0"/>
              </a:rPr>
              <a:t>концевые  образования  дендритов  в  органах, воспринимают  раздражения  и  преобразуют  в  нервные  импульсы</a:t>
            </a:r>
          </a:p>
          <a:p>
            <a:pPr>
              <a:defRPr/>
            </a:pPr>
            <a:r>
              <a:rPr lang="ru-RU" sz="2000" b="1" dirty="0">
                <a:latin typeface="Century Schoolbook" pitchFamily="18" charset="0"/>
              </a:rPr>
              <a:t>- </a:t>
            </a:r>
            <a:r>
              <a:rPr lang="ru-RU" sz="2000" b="1" dirty="0" err="1">
                <a:latin typeface="Century Schoolbook" pitchFamily="18" charset="0"/>
              </a:rPr>
              <a:t>эффекторные</a:t>
            </a:r>
            <a:r>
              <a:rPr lang="ru-RU" sz="2000" b="1" dirty="0">
                <a:latin typeface="Century Schoolbook" pitchFamily="18" charset="0"/>
              </a:rPr>
              <a:t>- </a:t>
            </a:r>
            <a:r>
              <a:rPr lang="ru-RU" sz="1400" b="1" dirty="0">
                <a:latin typeface="Century Schoolbook" pitchFamily="18" charset="0"/>
              </a:rPr>
              <a:t>концевые  образования  аксонов  в  рабочих  органах:  мышцах, железах </a:t>
            </a:r>
            <a:endParaRPr lang="ru-RU" sz="1400" dirty="0"/>
          </a:p>
          <a:p>
            <a:pPr>
              <a:defRPr/>
            </a:pPr>
            <a:endParaRPr lang="ru-RU" sz="1200" b="1" dirty="0">
              <a:latin typeface="Century Schoolbook" pitchFamily="18" charset="0"/>
            </a:endParaRPr>
          </a:p>
        </p:txBody>
      </p:sp>
      <p:cxnSp>
        <p:nvCxnSpPr>
          <p:cNvPr id="26" name="Прямая со стрелкой 25"/>
          <p:cNvCxnSpPr>
            <a:stCxn id="0" idx="2"/>
          </p:cNvCxnSpPr>
          <p:nvPr/>
        </p:nvCxnSpPr>
        <p:spPr>
          <a:xfrm rot="16200000" flipH="1">
            <a:off x="5022851" y="3451225"/>
            <a:ext cx="3486150" cy="412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ts val="3180"/>
              </a:lnSpc>
              <a:defRPr/>
            </a:pPr>
            <a:endParaRPr lang="ru-RU" sz="2400" b="1" dirty="0">
              <a:latin typeface="Century Schoolbook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6E9E5-44B6-40B0-B4BA-1FF85A5C71A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5" y="857250"/>
          <a:ext cx="8929688" cy="2468880"/>
        </p:xfrm>
        <a:graphic>
          <a:graphicData uri="http://schemas.openxmlformats.org/drawingml/2006/table">
            <a:tbl>
              <a:tblPr/>
              <a:tblGrid>
                <a:gridCol w="4360622"/>
                <a:gridCol w="4569066"/>
              </a:tblGrid>
              <a:tr h="274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Серое вещество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90" marR="606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Белое вещество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90" marR="606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8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Вставочные  нейроны, тела  и  дендриты  двигательных нейронов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90" marR="606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Аксоны  нейронов,  образующих  восходящие  и  нисходящие  проводниковые  пути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690" marR="606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8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спинном мозге находится в центре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вокруг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спинно-мозгового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канала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8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головном мозге – на поверхности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образуя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кору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отдельные скопления – ядра, в белом веществе;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кора мозжечка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</a:txBody>
                  <a:tcPr marL="60690" marR="606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спинном мозге – находится снаружи,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головном мозге – под серым веществом и составлено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волокнами проводящих путей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</a:txBody>
                  <a:tcPr marL="60690" marR="6069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2" name="Rectangle 1"/>
          <p:cNvSpPr>
            <a:spLocks noChangeArrowheads="1"/>
          </p:cNvSpPr>
          <p:nvPr/>
        </p:nvSpPr>
        <p:spPr bwMode="auto">
          <a:xfrm>
            <a:off x="928688" y="214313"/>
            <a:ext cx="7426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ЦНС:  Головной и спинной мозг состоит из серого и белого вещества.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93" name="Picture 3" descr="https://vsemrt.ru/wp-content/uploads/2019/05/veshchestvo-golovnogo-mozga-na-mrt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3429000"/>
            <a:ext cx="5183187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4" name="Picture 5" descr="https://studfile.net/html/22695/327/html_fAgAgCuBDi.gi6_/img-1uKdf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3429000"/>
            <a:ext cx="3260725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5" name="AutoShape 24" descr="https://i.gifer.com/RD0E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6" name="AutoShape 26" descr="https://i.gifer.com/RD0E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ЦНС:   спинной  мозг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5FEF5-3E05-4A0D-887E-E58A7EFAEA6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29702" name="Picture 2" descr="Спинной моз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8688"/>
            <a:ext cx="61912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Прямоугольник 4"/>
          <p:cNvSpPr>
            <a:spLocks noChangeArrowheads="1"/>
          </p:cNvSpPr>
          <p:nvPr/>
        </p:nvSpPr>
        <p:spPr bwMode="auto">
          <a:xfrm>
            <a:off x="6429375" y="928688"/>
            <a:ext cx="2500313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Нервный тяж, лежащий в позвоночном канале, образованном  позвонками. Тянется от затылочного отверстия до поясничного отдела позвоночника. Вверху переходит в продолговатый мозг.</a:t>
            </a:r>
          </a:p>
        </p:txBody>
      </p:sp>
      <p:sp>
        <p:nvSpPr>
          <p:cNvPr id="29704" name="Прямоугольник 5"/>
          <p:cNvSpPr>
            <a:spLocks noChangeArrowheads="1"/>
          </p:cNvSpPr>
          <p:nvPr/>
        </p:nvSpPr>
        <p:spPr bwMode="auto">
          <a:xfrm>
            <a:off x="214313" y="4143375"/>
            <a:ext cx="52149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Имеет длину около 45 см и диаметр 1 см.  В центре проходит  центральный спинномозговой  канал (полость) со спинномозговой жидкостью;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от спинного мозга отходит 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31 пара  смешанных  спинно-мозговых нервов,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каждый  из  которых имеет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передний корешок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(аксоны  двигательных нейронов)  и 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задний  корешок 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( аксоны  чувствительных  нейронов). СМ  иннервирует мускулатуру  и  внутренние органы.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29705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4175" y="3643313"/>
            <a:ext cx="3679825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TextBox 7"/>
          <p:cNvSpPr txBox="1">
            <a:spLocks noChangeArrowheads="1"/>
          </p:cNvSpPr>
          <p:nvPr/>
        </p:nvSpPr>
        <p:spPr bwMode="auto">
          <a:xfrm>
            <a:off x="6072188" y="6550025"/>
            <a:ext cx="1955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400">
                <a:latin typeface="Times New Roman" pitchFamily="18" charset="0"/>
                <a:cs typeface="Times New Roman" pitchFamily="18" charset="0"/>
              </a:rPr>
              <a:t>Спинномозговой канал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 flipH="1" flipV="1">
            <a:off x="5930107" y="5644356"/>
            <a:ext cx="2000250" cy="1587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ЦНС :  спинной  мозг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B0CFE-F421-4CEF-B947-9905F94AAF7E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30726" name="Picture 2" descr="Белое и серое вещество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857250"/>
            <a:ext cx="3733800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Прямоугольник 4"/>
          <p:cNvSpPr>
            <a:spLocks noChangeArrowheads="1"/>
          </p:cNvSpPr>
          <p:nvPr/>
        </p:nvSpPr>
        <p:spPr bwMode="auto">
          <a:xfrm>
            <a:off x="4143375" y="785813"/>
            <a:ext cx="47863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На поперечном срезе спинной мозг (СМ) напоминает бабочку. В центре расположено серое вещество, состоящее из тел нейронов. На периферии расположено белое вещество, которое образовано аксонами нейронов.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 сером веществе СМ различают два передних выступа (передние рога), два боковых (боковые рога) и два задних (задние рога). </a:t>
            </a:r>
          </a:p>
        </p:txBody>
      </p:sp>
      <p:sp>
        <p:nvSpPr>
          <p:cNvPr id="30728" name="Прямоугольник 5"/>
          <p:cNvSpPr>
            <a:spLocks noChangeArrowheads="1"/>
          </p:cNvSpPr>
          <p:nvPr/>
        </p:nvSpPr>
        <p:spPr bwMode="auto">
          <a:xfrm>
            <a:off x="142875" y="3143250"/>
            <a:ext cx="492918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 рогах серого вещества находятся нейроны, которые входят в состав рефлекторных дуг.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В передних  рогах 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расположены 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двигательные  нейроны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(мотонейроны),  их  аксоны  иннервируют  скелетные  мышцы.  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В  задних  рогах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находятся 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вставочные  нейроны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 в  боковых  рогах- вегетативные нейроны (их  аксоны  идут  к  внутренним  органам).</a:t>
            </a:r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30729" name="Picture 11" descr="https://cf.ppt-online.org/files/slide/t/tyzjlUX9bBqGWMK2pSOhcPxoNuga08ZmF7QAwY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"/>
          <a:stretch>
            <a:fillRect/>
          </a:stretch>
        </p:blipFill>
        <p:spPr bwMode="auto">
          <a:xfrm>
            <a:off x="3071813" y="5429250"/>
            <a:ext cx="2000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214688"/>
            <a:ext cx="3679825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rot="10800000">
            <a:off x="6929438" y="4572000"/>
            <a:ext cx="1000125" cy="714375"/>
          </a:xfrm>
          <a:prstGeom prst="straightConnector1">
            <a:avLst/>
          </a:prstGeom>
          <a:ln w="952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20880" cy="50270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ЦНС:  функции спинного  мозга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99307-60CE-4838-B988-5C5B9F8C8FF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1750" name="Прямоугольник 4"/>
          <p:cNvSpPr>
            <a:spLocks noChangeArrowheads="1"/>
          </p:cNvSpPr>
          <p:nvPr/>
        </p:nvSpPr>
        <p:spPr bwMode="auto">
          <a:xfrm>
            <a:off x="214313" y="785813"/>
            <a:ext cx="8715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В  белом  веществе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располагаются  пути  спинного  мозга: 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восходящие  пути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(аксоны   нейронов СМ)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 от рецепторов к головному мозгу;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нисходящие  пути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( аксоны  нейронов ГМ) от 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головного мозга к   исполнительным органам (эффекторам)</a:t>
            </a:r>
            <a:endParaRPr lang="ru-RU" sz="2000"/>
          </a:p>
        </p:txBody>
      </p:sp>
      <p:sp>
        <p:nvSpPr>
          <p:cNvPr id="31751" name="Прямоугольник 5"/>
          <p:cNvSpPr>
            <a:spLocks noChangeArrowheads="1"/>
          </p:cNvSpPr>
          <p:nvPr/>
        </p:nvSpPr>
        <p:spPr bwMode="auto">
          <a:xfrm>
            <a:off x="214313" y="2071688"/>
            <a:ext cx="485775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Функции  СМ:</a:t>
            </a:r>
          </a:p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Рефлекторная-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осуществление простых рефлексов- безусловных двигательных ( н-р коленный)  и  вегетативных ( пищевой, дыхательный, дефекации, половой, мочеиспускания, сосудодвигательный)  за счет тел нейронов, которые расположены в сером веществе спинного мозга и входят в состав рефлекторных дуг.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Проводниковая-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проводит нервные  импульсы  от  и  к  головному  мозгу. Повреждение СМ  приводит к  нарушению  проводниковой  функции и  к  параличу</a:t>
            </a:r>
          </a:p>
        </p:txBody>
      </p:sp>
      <p:pic>
        <p:nvPicPr>
          <p:cNvPr id="31752" name="Picture 2" descr="https://fs00.infourok.ru/images/doc/105/124889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43500" y="2786063"/>
            <a:ext cx="3714750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ЦНС: головной  мозг  и  его  отделы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D3CC5-34EE-4769-99D5-0DBE831F5743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32774" name="Picture 2" descr="Строение голов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13" y="928688"/>
            <a:ext cx="523875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Прямоугольник 4"/>
          <p:cNvSpPr>
            <a:spLocks noChangeArrowheads="1"/>
          </p:cNvSpPr>
          <p:nvPr/>
        </p:nvSpPr>
        <p:spPr bwMode="auto">
          <a:xfrm>
            <a:off x="214313" y="917575"/>
            <a:ext cx="335756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 мозге человека выделяют пять отделов: 1.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продолговатый,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2.задний (мост и мозжечок),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3.средний,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4.промежуточный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, 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5.конечный  (передний) -большие  полушария  ГМ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2776" name="TextBox 5"/>
          <p:cNvSpPr txBox="1">
            <a:spLocks noChangeArrowheads="1"/>
          </p:cNvSpPr>
          <p:nvPr/>
        </p:nvSpPr>
        <p:spPr bwMode="auto">
          <a:xfrm>
            <a:off x="214313" y="4857750"/>
            <a:ext cx="87153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Наиболее древние отделы -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продолговатый, задний ( мост), средний, 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а  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в некоторых источниках и   промежуточный   мозг- образуют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ствол мозга,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напоминающий   по строению спинной мозг.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От ствола мозга отходят 12 пар черепно-мозговых нервов</a:t>
            </a:r>
            <a:r>
              <a:rPr lang="ru-RU" sz="2000"/>
              <a:t>.</a:t>
            </a:r>
          </a:p>
          <a:p>
            <a:pPr eaLnBrk="1" hangingPunct="1"/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C71173-6489-4860-B656-DCCC9F96F88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33795" name="Picture 2" descr="http://spina-info.ru/wp-content/uploads/2015/05/Funkcii-cherepno-mozgovyh-nerv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0"/>
            <a:ext cx="8001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solidFill>
                  <a:schemeClr val="tx1"/>
                </a:solidFill>
                <a:latin typeface="Century Schoolbook" pitchFamily="18" charset="0"/>
              </a:rPr>
              <a:t>Продолговатый  мозг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10CEC-FE17-40F3-B062-96B3C2CEA32E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34822" name="Picture 2" descr="Функции продолговат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5715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Прямоугольник 4"/>
          <p:cNvSpPr>
            <a:spLocks noChangeArrowheads="1"/>
          </p:cNvSpPr>
          <p:nvPr/>
        </p:nvSpPr>
        <p:spPr bwMode="auto">
          <a:xfrm>
            <a:off x="5786438" y="3786188"/>
            <a:ext cx="32146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Самый древний отдел головного мозга. он регулирует жизненно важные функции.</a:t>
            </a:r>
            <a:endParaRPr lang="ru-RU"/>
          </a:p>
        </p:txBody>
      </p:sp>
      <p:pic>
        <p:nvPicPr>
          <p:cNvPr id="34824" name="Picture 4" descr="https://cloud.prezentacii.org/18/11/94136/images/screen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" b="130"/>
          <a:stretch>
            <a:fillRect/>
          </a:stretch>
        </p:blipFill>
        <p:spPr bwMode="auto">
          <a:xfrm>
            <a:off x="5772150" y="857250"/>
            <a:ext cx="33718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Прямоугольник 6"/>
          <p:cNvSpPr>
            <a:spLocks noChangeArrowheads="1"/>
          </p:cNvSpPr>
          <p:nvPr/>
        </p:nvSpPr>
        <p:spPr bwMode="auto">
          <a:xfrm>
            <a:off x="142875" y="5103813"/>
            <a:ext cx="88582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Выполняет  рефлекторную- здесь находятся  центры сердечной деятельности, вдоха и выдоха, пищеварения (глотания, слюноотделения), секреции пищеварительных соков, защитные рефлексы (чихание, кашель, рвота, мигание)-  и  проводниковую  функции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Задний  мозг :  мост  и  мозжечок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284780-0AB5-421D-9333-F4037656616A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35846" name="Picture 2" descr="Функции мозжеч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4" descr="https://www.mrtspb.ru/img/zadniy-moz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72125" y="3714750"/>
            <a:ext cx="34290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Прямоугольник 5"/>
          <p:cNvSpPr>
            <a:spLocks noChangeArrowheads="1"/>
          </p:cNvSpPr>
          <p:nvPr/>
        </p:nvSpPr>
        <p:spPr bwMode="auto">
          <a:xfrm>
            <a:off x="5786438" y="857250"/>
            <a:ext cx="307181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Варолиев мост контролирует работу мимических и жевательных мышц лица, слезной железы.</a:t>
            </a:r>
            <a:r>
              <a:rPr lang="ru-RU" sz="2000"/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Находятся центры, связанные с движениями глазных яблок.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9" name="Прямоугольник 6"/>
          <p:cNvSpPr>
            <a:spLocks noChangeArrowheads="1"/>
          </p:cNvSpPr>
          <p:nvPr/>
        </p:nvSpPr>
        <p:spPr bwMode="auto">
          <a:xfrm>
            <a:off x="357188" y="4786313"/>
            <a:ext cx="50006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Мозжечок имеет свои собственные полушария, принимает участие в координации движений, влияет на тонус мышц, помогает сохранить равновесие. Благодаря мозжечку наши движения четкие и плавные.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307CF-F26A-46EE-933D-C59446D8FD9F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36867" name="Picture 2" descr="https://bio-oge.sdamgia.ru/get_file?id=4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428625"/>
            <a:ext cx="4068763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214313" y="3500438"/>
            <a:ext cx="4214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У собаки поврежден мозжечок. 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/>
          </a:p>
        </p:txBody>
      </p:sp>
      <p:pic>
        <p:nvPicPr>
          <p:cNvPr id="36869" name="Picture 6" descr="https://bio-oge.sdamgia.ru/get_file?id=200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28625"/>
            <a:ext cx="2614613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TextBox 5"/>
          <p:cNvSpPr txBox="1">
            <a:spLocks noChangeArrowheads="1"/>
          </p:cNvSpPr>
          <p:nvPr/>
        </p:nvSpPr>
        <p:spPr bwMode="auto">
          <a:xfrm>
            <a:off x="4500563" y="3429000"/>
            <a:ext cx="435768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Мозжечок состоит из двух полушарий, соединяющего  их "червя" и ножек.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Мозжечок отвечает за координацию движений, регуляцию равновесия и 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мышечного тонуса,  за  двигательное  научение  и  выработку  стереотипных  движений,  таких  как  письмо,  печатание  на  клавиатуре ( плавность  движений,  сила  нажатия и т.д) поэтому  нарушение его работы  может привести к нарушению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координации движений, походки, почерка.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Строение  синапса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8D913-E744-4EFE-A55D-061D393F837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51206" name="Picture 2" descr="https://cf.ppt-online.org/files2/slide/y/YLsjbUXmDPz5GIMhSkK1wT9dHe6oA0lunNq32B/slid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6"/>
          <a:stretch>
            <a:fillRect/>
          </a:stretch>
        </p:blipFill>
        <p:spPr bwMode="auto">
          <a:xfrm>
            <a:off x="285750" y="785813"/>
            <a:ext cx="4114800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7" name="Rectangle 3"/>
          <p:cNvSpPr>
            <a:spLocks noChangeArrowheads="1"/>
          </p:cNvSpPr>
          <p:nvPr/>
        </p:nvSpPr>
        <p:spPr bwMode="auto">
          <a:xfrm>
            <a:off x="4500563" y="785813"/>
            <a:ext cx="42862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СИНАПС- специализированное образование в местах контакта 2-х нейронов или нейрона и рабочего органа.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Служит для передачи нервного импульса между двумя клетками.</a:t>
            </a:r>
            <a:r>
              <a:rPr lang="ru-RU"/>
              <a:t>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Синапсы: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возбуждающие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 усиливают нервный импульс;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тормозные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 ослабляют нервный импульс. Медиатор ( н-р норадреналин) через синаптическю щель передается  аксону, дендриту  или  клеткам  тела.</a:t>
            </a:r>
          </a:p>
        </p:txBody>
      </p:sp>
      <p:pic>
        <p:nvPicPr>
          <p:cNvPr id="51208" name="Picture 5" descr="https://foxford.ru/uploads/tinymce_image/image/17146/%D0%B2%D0%B8%D0%B4%D1%8B_%D1%81%D0%B8%D0%BD%D0%B0%D0%BF%D1%81%D0%BE%D0%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4286250"/>
            <a:ext cx="59690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9" name="TextBox 13"/>
          <p:cNvSpPr txBox="1">
            <a:spLocks noChangeArrowheads="1"/>
          </p:cNvSpPr>
          <p:nvPr/>
        </p:nvSpPr>
        <p:spPr bwMode="auto">
          <a:xfrm>
            <a:off x="6357938" y="4286250"/>
            <a:ext cx="26431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Медиатор  вызывает  возбуждение  или  торможение  в  соседней  клетке. Синапсы могут возникнуть между аксоном и телом нервной клетки, аксоном и дендритом, аксоном и аксоном.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Средний  мозг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8752C-2015-4E07-A6B5-642611C58EB9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37894" name="Picture 7" descr="Функции средне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8688"/>
            <a:ext cx="52578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Прямоугольник 4"/>
          <p:cNvSpPr>
            <a:spLocks noChangeArrowheads="1"/>
          </p:cNvSpPr>
          <p:nvPr/>
        </p:nvSpPr>
        <p:spPr bwMode="auto">
          <a:xfrm>
            <a:off x="214313" y="4929188"/>
            <a:ext cx="492918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 среднем мозге находятся верхние и задние бугры четверохолмия.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Верхние бугры четверохолмия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отвечают за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зрительный ориентировочный рефлекс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задние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- за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слуховой  ориентировочный.</a:t>
            </a:r>
          </a:p>
        </p:txBody>
      </p:sp>
      <p:pic>
        <p:nvPicPr>
          <p:cNvPr id="37896" name="Picture 9" descr="http://www.neurosar.ru/wp-content/uploads/2012/04/mesencephalon_scheme1-300x2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1000125"/>
            <a:ext cx="28575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7" name="Rectangle 10"/>
          <p:cNvSpPr>
            <a:spLocks noChangeArrowheads="1"/>
          </p:cNvSpPr>
          <p:nvPr/>
        </p:nvSpPr>
        <p:spPr bwMode="auto">
          <a:xfrm>
            <a:off x="5643563" y="3643313"/>
            <a:ext cx="32861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>
              <a:tabLst>
                <a:tab pos="182563" algn="l"/>
              </a:tabLs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Основные функции: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18256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проводниковая: проведение импульсов к промежуточному мозгу и от коры больших полушарий к продолговатому и спинному мозгу;</a:t>
            </a:r>
          </a:p>
          <a:p>
            <a:pPr eaLnBrk="0" hangingPunct="0">
              <a:tabLst>
                <a:tab pos="182563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- рефлекторная: находятся центры регуляции мышечного тонуса и позы, подкорковые центры зрения и слуха.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Промежуточный  мозг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1A8D7F-D7AB-4E5D-B7B9-ACD7B7B2A198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38918" name="Picture 2" descr="Функции промежуточ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857250"/>
            <a:ext cx="50292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Прямоугольник 4"/>
          <p:cNvSpPr>
            <a:spLocks noChangeArrowheads="1"/>
          </p:cNvSpPr>
          <p:nvPr/>
        </p:nvSpPr>
        <p:spPr bwMode="auto">
          <a:xfrm>
            <a:off x="214313" y="4572000"/>
            <a:ext cx="89296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Гипоталамус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( высший  центр  нейрогуморальной  регуляции)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контролирует  деятельность 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гипофиза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 т.к.  его  нейроны способны  выделять либерины  и  статины, стимулирующие  или  угнетающие  выработку гормонов  гипофизом-   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дирижера желез внутренней секреции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поэтому функциями гипоталамуса являются: регуляция обмена белков, жиров и углеводов, а также водно-солевой обмен.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Гипоталамус контролирует симпатическую и парасимпатическую системы, обеспечивает гомеостаз, регулирует температуру тела, отвечает за циклы сна и бодрствования,  здесь находятся центры голода и насыщения.</a:t>
            </a:r>
          </a:p>
        </p:txBody>
      </p:sp>
      <p:pic>
        <p:nvPicPr>
          <p:cNvPr id="38920" name="Picture 4" descr="http://ykl-res.azureedge.net/0230bde2-22e4-48e1-84c4-db785d9f86bc%2F%D0%BF%D1%80%D0%BE%D0%BC%D0%B5%D0%B6%D1%83%D1%82%D0%BE%D1%87%D0%BD%D1%8B%D0%B9%20%D0%BC%D0%BE%D0%B7%D0%B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3563" y="857250"/>
            <a:ext cx="3317875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1" name="Прямоугольник 6"/>
          <p:cNvSpPr>
            <a:spLocks noChangeArrowheads="1"/>
          </p:cNvSpPr>
          <p:nvPr/>
        </p:nvSpPr>
        <p:spPr bwMode="auto">
          <a:xfrm>
            <a:off x="5357813" y="3429000"/>
            <a:ext cx="3571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К  промежуточному  мозгу  относятся гипоталамус, связанный с ним гипофиз, эпифиз и таламус.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28"/>
            <a:ext cx="8858312" cy="91307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Конечный  (передний ) мозг:  большие  полушария  головного  мозга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21DCD-2B16-4894-BF95-5EF2148558C4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39942" name="Picture 2" descr="Борозды и извилины коры больших полушар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71625"/>
            <a:ext cx="57150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Прямоугольник 4"/>
          <p:cNvSpPr>
            <a:spLocks noChangeArrowheads="1"/>
          </p:cNvSpPr>
          <p:nvPr/>
        </p:nvSpPr>
        <p:spPr bwMode="auto">
          <a:xfrm>
            <a:off x="214313" y="4071938"/>
            <a:ext cx="8643937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Состоит из подкорковых структур и коры больших полушарий (КБП). Поверхность КБП достигает  1,5-1,7 м</a:t>
            </a:r>
            <a:r>
              <a:rPr lang="ru-RU" sz="2000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,  образуя извилины - возвышения мозгового вещества, и борозды - углубления между извилинами.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Правое полушарие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отвечает </a:t>
            </a:r>
            <a:r>
              <a:rPr lang="ru-RU" sz="20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левую сторону тела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левое 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правую сторону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В левом полушарии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находятся механизмы абстрактного мышления (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языковые способности, аналитическое мышление, логика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), а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в правом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- конкретно-образного (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воображение, параллельная обработка информации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Левое полушарие-  «мыслительное,  логическое», правое- «художественное ,  эмоциональное», 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При травмах, повреждениях левого полушария может нарушаться речь.</a:t>
            </a:r>
          </a:p>
        </p:txBody>
      </p:sp>
      <p:sp>
        <p:nvSpPr>
          <p:cNvPr id="39944" name="TextBox 5"/>
          <p:cNvSpPr txBox="1">
            <a:spLocks noChangeArrowheads="1"/>
          </p:cNvSpPr>
          <p:nvPr/>
        </p:nvSpPr>
        <p:spPr bwMode="auto">
          <a:xfrm>
            <a:off x="6143625" y="1571625"/>
            <a:ext cx="2786063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Осуществляет  психическую  деятельность</a:t>
            </a:r>
          </a:p>
          <a:p>
            <a:pPr eaLnBrk="1" hangingPunct="1">
              <a:buFontTx/>
              <a:buChar char="-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память,  речь,  мышление,  поведение</a:t>
            </a:r>
          </a:p>
          <a:p>
            <a:pPr eaLnBrk="1" hangingPunct="1"/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Кора  больших  полушарий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4EF428-CA0C-4F0C-A65F-776D491E21D7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40966" name="Picture 7" descr="Доли коры больших полушар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928688"/>
            <a:ext cx="4629150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Rectangle 14"/>
          <p:cNvSpPr>
            <a:spLocks noChangeArrowheads="1"/>
          </p:cNvSpPr>
          <p:nvPr/>
        </p:nvSpPr>
        <p:spPr bwMode="auto">
          <a:xfrm>
            <a:off x="5000625" y="928688"/>
            <a:ext cx="3857625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182563" algn="l"/>
              </a:tabLs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Височная доля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коры головного мозга регулирует слух и обоняние,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182563" algn="l"/>
              </a:tabLs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затылочная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 зрение, </a:t>
            </a:r>
          </a:p>
          <a:p>
            <a:pPr eaLnBrk="0" hangingPunct="0">
              <a:tabLst>
                <a:tab pos="182563" algn="l"/>
              </a:tabLs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теменная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вкус и осязание; 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лобная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речь, мышление, движение.</a:t>
            </a:r>
          </a:p>
          <a:p>
            <a:pPr eaLnBrk="0" hangingPunct="0">
              <a:tabLst>
                <a:tab pos="182563" algn="l"/>
              </a:tabLst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182563" algn="l"/>
              </a:tabLst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182563" algn="l"/>
              </a:tabLst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182563" algn="l"/>
              </a:tabLst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8" name="Picture 16" descr="https://konspekta.net/stydopedyaru/baza1/2380385553354.files/image0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500438"/>
            <a:ext cx="462915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Прямоугольник 14"/>
          <p:cNvSpPr>
            <a:spLocks noChangeArrowheads="1"/>
          </p:cNvSpPr>
          <p:nvPr/>
        </p:nvSpPr>
        <p:spPr bwMode="auto">
          <a:xfrm>
            <a:off x="428625" y="4572000"/>
            <a:ext cx="4572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tabLst>
                <a:tab pos="182563" algn="l"/>
              </a:tabLs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Теменная доля 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между центральной и постцентральной бороздами 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содержит постцентральную извилину,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которая является центром осязания, болевой и температурной чувствительности.</a:t>
            </a:r>
            <a:endParaRPr lang="ru-RU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0" name="Прямоугольник 8"/>
          <p:cNvSpPr>
            <a:spLocks noChangeArrowheads="1"/>
          </p:cNvSpPr>
          <p:nvPr/>
        </p:nvSpPr>
        <p:spPr bwMode="auto">
          <a:xfrm>
            <a:off x="5000625" y="2428875"/>
            <a:ext cx="39290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при падении на затылок человек видит "искры из глаз", когда нейроны затылочной доли возбуждаются механически, вследствие удара.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5C9287-1E10-48AA-900C-3D3927969F58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41987" name="Picture 2" descr="Моторная и сенсорная зоны коры больших полушар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"/>
            <a:ext cx="57150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Прямоугольник 4"/>
          <p:cNvSpPr>
            <a:spLocks noChangeArrowheads="1"/>
          </p:cNvSpPr>
          <p:nvPr/>
        </p:nvSpPr>
        <p:spPr bwMode="auto">
          <a:xfrm>
            <a:off x="6000750" y="214313"/>
            <a:ext cx="2928938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Корковое представительство двигательного  анализатора -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моторная зона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находится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в передней центральной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(в прецентральной) извилине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а представительство кожного анализатора -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сенсорная зона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- в задней центральной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(в постцентральной) извилине.</a:t>
            </a:r>
          </a:p>
        </p:txBody>
      </p:sp>
      <p:sp>
        <p:nvSpPr>
          <p:cNvPr id="41989" name="Прямоугольник 5"/>
          <p:cNvSpPr>
            <a:spLocks noChangeArrowheads="1"/>
          </p:cNvSpPr>
          <p:nvPr/>
        </p:nvSpPr>
        <p:spPr bwMode="auto">
          <a:xfrm>
            <a:off x="357188" y="4500563"/>
            <a:ext cx="86439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При совершении любого произвольного (осознанного) движения нервный импульс возникает именно в нейронах прецентральной извилины, откуда начинает свой длинный путь через ствол мозга, спинной мозг и, наконец, достигает  исполнительного  органа-эффектора.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Импульсы от кожных рецепторов достигают нейронов  постцентральной извилины - сенсорного отдела, благодаря чему мы получаем от них информацию и осознаем собственные ощущения.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5159C3-07AC-4256-AF9A-08BA25FE678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43011" name="Picture 7" descr="Прецентральная извил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14313"/>
            <a:ext cx="571500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5929313" y="142875"/>
            <a:ext cx="29289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Зона проекции пальцев кисти занимает много места  в прецентральной  извилине , благодаря чему становятся возможны тонкие движения пальцами. Зона проекции мышц туловища гораздо меньше зоны пальцев, так как движения туловища более однообразные и менее сложные.</a:t>
            </a:r>
          </a:p>
        </p:txBody>
      </p:sp>
      <p:sp>
        <p:nvSpPr>
          <p:cNvPr id="43013" name="Прямоугольник 5"/>
          <p:cNvSpPr>
            <a:spLocks noChangeArrowheads="1"/>
          </p:cNvSpPr>
          <p:nvPr/>
        </p:nvSpPr>
        <p:spPr bwMode="auto">
          <a:xfrm>
            <a:off x="214313" y="4429125"/>
            <a:ext cx="87153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Участки мозга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в которых происходит преобразование и анализ поступающей информации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называются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ассоциативными зонами КБП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. Эти зоны связывают различные участки КБП, координируют ее работу, играют важнейшую роль в образовании условных рефлексов.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Наша осознанная деятельность, любое осознанное движение, любое ощущение (температурное, болевое, тактильное), лежит в рамках коры больших полушарий.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Кора БП - основа связи с внешней средой, адаптации к ней.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 фундаменте процесса мышления также лежит КБП.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20880" cy="47006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ТРАВМЫ  СПИННОГО  МОЗГА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BCFEC-A56F-4990-92FE-88C757864CA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44038" name="Picture 2" descr="Травмы спинного моз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214438"/>
            <a:ext cx="38862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Прямоугольник 4"/>
          <p:cNvSpPr>
            <a:spLocks noChangeArrowheads="1"/>
          </p:cNvSpPr>
          <p:nvPr/>
        </p:nvSpPr>
        <p:spPr bwMode="auto">
          <a:xfrm>
            <a:off x="4429125" y="1071563"/>
            <a:ext cx="4572000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 зависимости от уровня поражения спинного мозга при травме картина неврологических нарушений проявляется по-разному. Чем выше уровень поражения, тем больше нервных путей оказываются "отрезанными" от головного мозга. Так, к примеру, при травме поясничного отдела движения руками сохранены, а при травме шейного - движения руками невозможны.</a:t>
            </a:r>
          </a:p>
        </p:txBody>
      </p:sp>
      <p:sp>
        <p:nvSpPr>
          <p:cNvPr id="44040" name="Прямоугольник 5"/>
          <p:cNvSpPr>
            <a:spLocks noChangeArrowheads="1"/>
          </p:cNvSpPr>
          <p:nvPr/>
        </p:nvSpPr>
        <p:spPr bwMode="auto">
          <a:xfrm>
            <a:off x="214313" y="4786313"/>
            <a:ext cx="8715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Иногда после инсульта (кровоизлияния в ткани мозга) или травмы развивается паралич (полное отсутствие движений) на одной из сторон тела : если движения пропали в правой руке и ноге, то инсульт произошел слева.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7F568-9A7C-466F-8043-C509D619EFB4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45059" name="Picture 2" descr="Двигательный перекре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642938"/>
            <a:ext cx="53721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Прямоугольник 4"/>
          <p:cNvSpPr>
            <a:spLocks noChangeArrowheads="1"/>
          </p:cNvSpPr>
          <p:nvPr/>
        </p:nvSpPr>
        <p:spPr bwMode="auto">
          <a:xfrm>
            <a:off x="5643563" y="714375"/>
            <a:ext cx="33575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Нервные волокна, идущие от прецентральной извилины к рабочим органам - мышцам, формируют так называемый физиологический перекрест на границе продолговатого и спинного мозга.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То есть, часть нервов, которые шли от левого полушария переходят на правую сторону и наоборот - нервы от правого полушария переходят на левую сторону.</a:t>
            </a:r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28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Функциональное деление НС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282" y="2140465"/>
            <a:ext cx="4204081" cy="1323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Регулирует деятельность скелетной (произвольной) мускулатуры.</a:t>
            </a:r>
          </a:p>
          <a:p>
            <a:pPr marL="0" indent="0"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Осуществляет связь  организма  с  внешней  средой.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9190" y="2143116"/>
            <a:ext cx="4000528" cy="10772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Регулирует работу  внутренних органов, гладкой мускулатуры,  желез  и обмен веществ</a:t>
            </a:r>
            <a:r>
              <a:rPr lang="ru-RU" sz="2400" dirty="0" smtClean="0"/>
              <a:t>.</a:t>
            </a:r>
            <a:r>
              <a:rPr lang="ru-RU" sz="2400" dirty="0" smtClean="0">
                <a:latin typeface="Century Schoolbook" pitchFamily="18" charset="0"/>
              </a:rPr>
              <a:t>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20" y="3643314"/>
            <a:ext cx="3714776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Соматические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рефлексы осуществляются быстро, подчиняются воле человека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72066" y="3643314"/>
            <a:ext cx="3571900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Вегетативные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рефлексы  медленные, не подчиняются воле человека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4414" y="1000108"/>
            <a:ext cx="2528256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Соматическая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0694" y="1000108"/>
            <a:ext cx="2304284" cy="83099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Вегетативная </a:t>
            </a:r>
          </a:p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(автономная)</a:t>
            </a:r>
            <a:r>
              <a:rPr lang="ru-RU" b="1" dirty="0">
                <a:latin typeface="Century Schoolbook" pitchFamily="18" charset="0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B8DD6-1759-48D3-84DA-64394A677BB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786182" y="4714884"/>
            <a:ext cx="2537874" cy="83099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Симпатический</a:t>
            </a:r>
          </a:p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отдел</a:t>
            </a:r>
            <a:r>
              <a:rPr lang="ru-RU" b="1" dirty="0">
                <a:latin typeface="Century Schoolbook" pitchFamily="18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76282" y="4714884"/>
            <a:ext cx="2667718" cy="83099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err="1">
                <a:latin typeface="Century Schoolbook" pitchFamily="18" charset="0"/>
              </a:rPr>
              <a:t>Парасимпатичес</a:t>
            </a:r>
            <a:endParaRPr lang="ru-RU" sz="2400" b="1" dirty="0">
              <a:latin typeface="Century Schoolbook" pitchFamily="18" charset="0"/>
            </a:endParaRPr>
          </a:p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кий  отдел</a:t>
            </a:r>
            <a:r>
              <a:rPr lang="ru-RU" b="1" dirty="0">
                <a:latin typeface="Century Schoolbook" pitchFamily="18" charset="0"/>
              </a:rPr>
              <a:t>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0800000">
            <a:off x="4643438" y="1428750"/>
            <a:ext cx="85725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858125" y="1428750"/>
            <a:ext cx="1071563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071813" y="3000375"/>
            <a:ext cx="31448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7287419" y="3071019"/>
            <a:ext cx="31432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86182" y="5715016"/>
            <a:ext cx="2500330" cy="8925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Нервные центры: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грудной и поясничный сегменты спинного мозга.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76282" y="5715016"/>
            <a:ext cx="2524874" cy="8925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Нервные центры: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ствол мозга, крестцовый отдел спинного мозга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5720" y="4786322"/>
            <a:ext cx="3357586" cy="70788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нервные центры → в коре головного мозга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28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Функции  отделов ВНС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20" y="1502688"/>
            <a:ext cx="4204081" cy="50783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b="1" i="1" u="wavy" dirty="0" smtClean="0">
                <a:latin typeface="Times New Roman" pitchFamily="18" charset="0"/>
                <a:cs typeface="Times New Roman" pitchFamily="18" charset="0"/>
              </a:rPr>
              <a:t>Стресс!  </a:t>
            </a:r>
            <a:r>
              <a:rPr lang="ru-RU" b="1" i="1" u="wavy" smtClean="0">
                <a:latin typeface="Times New Roman" pitchFamily="18" charset="0"/>
                <a:cs typeface="Times New Roman" pitchFamily="18" charset="0"/>
              </a:rPr>
              <a:t>«Бей  или  Беги!»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мобилизация сил в напряжённой ситуации;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усиление секреции адреналина и норадреналина;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учащение и усиление сердечных сокращений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бронхов;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сужение кровеносных сосудов, повышение давления;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зрачков;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ослабление работы пищеварительной системы,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расслабление мочевого пузыря;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уменьшение слюноотделения;</a:t>
            </a:r>
          </a:p>
          <a:p>
            <a:pPr>
              <a:buFontTx/>
              <a:buChar char="-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усиление потоотделения.</a:t>
            </a:r>
          </a:p>
          <a:p>
            <a:pPr algn="ctr">
              <a:defRPr/>
            </a:pPr>
            <a:r>
              <a:rPr lang="ru-RU" u="wavy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озбуждается при воздействии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гормона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адреналина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9190" y="1500174"/>
            <a:ext cx="4000528" cy="51090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Отбой!  Покой.</a:t>
            </a: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Мобилизация</a:t>
            </a:r>
            <a:r>
              <a:rPr lang="ru-RU" sz="2000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 организма, в состоянии покоя;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замедление и ослабление сокращений сердца,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кров.сосудов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снижение давления;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сужение бронхов;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сужение зрачка;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усиление слюноотделения, усиление работы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пищев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системы;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уменьшение потоотделения.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Возбуждается  под  воздействием  гормона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ацетилхолина</a:t>
            </a:r>
            <a:endParaRPr lang="ru-RU" b="1" u="wavy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u="wavy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u="wavy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928670"/>
            <a:ext cx="2957862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Симпатическая НС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86380" y="928670"/>
            <a:ext cx="3709670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Парасимпатическая НС</a:t>
            </a:r>
            <a:r>
              <a:rPr lang="ru-RU" b="1" dirty="0">
                <a:latin typeface="Century Schoolbook" pitchFamily="18" charset="0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6599F4-EDF4-442C-8189-E9F369C8DAAC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7858125" y="1428750"/>
            <a:ext cx="1071563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357166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Строение  нервной  ткани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6B71D-7103-4AEB-948E-7092F0C87B9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0246" name="TextBox 11"/>
          <p:cNvSpPr txBox="1">
            <a:spLocks noChangeArrowheads="1"/>
          </p:cNvSpPr>
          <p:nvPr/>
        </p:nvSpPr>
        <p:spPr bwMode="auto">
          <a:xfrm>
            <a:off x="142875" y="4714875"/>
            <a:ext cx="90011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200" b="1">
                <a:latin typeface="Times New Roman" pitchFamily="18" charset="0"/>
                <a:cs typeface="Times New Roman" pitchFamily="18" charset="0"/>
              </a:rPr>
              <a:t>-Нервные  клетки-  нейроны: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тело (сома)+отростки (аксон, дендриты);</a:t>
            </a:r>
          </a:p>
          <a:p>
            <a:pPr eaLnBrk="1" hangingPunct="1"/>
            <a:r>
              <a:rPr lang="ru-RU" sz="2200" b="1">
                <a:latin typeface="Times New Roman" pitchFamily="18" charset="0"/>
                <a:cs typeface="Times New Roman" pitchFamily="18" charset="0"/>
              </a:rPr>
              <a:t>-Клетки нейроглии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(глиальные клетки): </a:t>
            </a:r>
          </a:p>
          <a:p>
            <a:pPr eaLnBrk="1" hangingPunct="1"/>
            <a:r>
              <a:rPr lang="ru-RU" sz="2200">
                <a:latin typeface="Times New Roman" pitchFamily="18" charset="0"/>
                <a:cs typeface="Times New Roman" pitchFamily="18" charset="0"/>
              </a:rPr>
              <a:t>- формируют миелиновые оболочки вокруг аксонов, </a:t>
            </a:r>
          </a:p>
          <a:p>
            <a:pPr eaLnBrk="1" hangingPunct="1"/>
            <a:r>
              <a:rPr lang="ru-RU" sz="2200">
                <a:latin typeface="Times New Roman" pitchFamily="18" charset="0"/>
                <a:cs typeface="Times New Roman" pitchFamily="18" charset="0"/>
              </a:rPr>
              <a:t>- вспомогательные функции:  опорная, трофическая (питательная), защитная.</a:t>
            </a:r>
            <a:r>
              <a:rPr lang="ru-RU" sz="2400"/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Нейроны составляют лишь 25 % от всех клеток мозга, остальные 75 % клеток относятся к нейроглии</a:t>
            </a:r>
          </a:p>
          <a:p>
            <a:pPr eaLnBrk="1" hangingPunct="1"/>
            <a:endParaRPr lang="ru-RU" sz="2200"/>
          </a:p>
        </p:txBody>
      </p:sp>
      <p:pic>
        <p:nvPicPr>
          <p:cNvPr id="10247" name="Picture 8" descr="https://cf.ppt-online.org/files/slide/p/PapNOZLwSs1dWvQ7ejJ6AiyKFfVGhkltuz2q59/slide-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6"/>
          <a:stretch>
            <a:fillRect/>
          </a:stretch>
        </p:blipFill>
        <p:spPr bwMode="auto">
          <a:xfrm>
            <a:off x="642938" y="1071563"/>
            <a:ext cx="6419850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28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Функции  отделов   ВНС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20" y="1502688"/>
            <a:ext cx="4204081" cy="53553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i="1" u="wavy" dirty="0" smtClean="0">
                <a:latin typeface="Times New Roman" pitchFamily="18" charset="0"/>
                <a:cs typeface="Times New Roman" pitchFamily="18" charset="0"/>
              </a:rPr>
              <a:t>Стресс!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мобилизация сил в напряжённой ситуации;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усиление секреции адреналина и норадреналина;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учащение и усиление сердечных сокращений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бронхов;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сужение кровеносных сосудов, повышение давления;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зрачков;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ослабление работы пищеварительной системы,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расслабление мочевого пузыря;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уменьшение слюноотделения;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усиление потоотделения.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Нервные центры → </a:t>
            </a:r>
            <a:r>
              <a:rPr lang="ru-RU" u="wavy" dirty="0" smtClean="0">
                <a:latin typeface="Times New Roman" pitchFamily="18" charset="0"/>
                <a:cs typeface="Times New Roman" pitchFamily="18" charset="0"/>
              </a:rPr>
              <a:t>грудной и поясничный сегменты спинного мозга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9190" y="1500174"/>
            <a:ext cx="4000528" cy="400109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000" dirty="0" smtClean="0"/>
              <a:t>-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Мобилизация</a:t>
            </a:r>
            <a:r>
              <a:rPr lang="ru-RU" sz="2000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 организма, в состоянии покоя;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замедление и ослабление сокращений сердца,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кров.сосудов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снижение давления;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сужение бронхов;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сужение зрачка;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усиление слюноотделения, усиление работы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пищев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системы;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уменьшение потоотделения.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Нервные центры → </a:t>
            </a:r>
            <a:r>
              <a:rPr lang="ru-RU" u="wavy" dirty="0" smtClean="0">
                <a:latin typeface="Times New Roman" pitchFamily="18" charset="0"/>
                <a:cs typeface="Times New Roman" pitchFamily="18" charset="0"/>
              </a:rPr>
              <a:t>ствол мозга, крестцовый отдел спинного мозга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928670"/>
            <a:ext cx="2957862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Симпатическая НС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86380" y="928670"/>
            <a:ext cx="3709670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Century Schoolbook" pitchFamily="18" charset="0"/>
              </a:rPr>
              <a:t>Парасимпатическая НС</a:t>
            </a:r>
            <a:r>
              <a:rPr lang="ru-RU" b="1" dirty="0">
                <a:latin typeface="Century Schoolbook" pitchFamily="18" charset="0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5981C3-76BE-4418-950D-E3C3A0B13A45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7858125" y="1428750"/>
            <a:ext cx="1071563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8147" name="Picture 22" descr="https://psysimple.ru/wp-content/uploads/2019/02/vegetativnaya_nervnaya_sistem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F9680-BC4E-4EFB-9E2E-D845F96951D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49155" name="TextBox 2"/>
          <p:cNvSpPr txBox="1">
            <a:spLocks noChangeArrowheads="1"/>
          </p:cNvSpPr>
          <p:nvPr/>
        </p:nvSpPr>
        <p:spPr bwMode="auto">
          <a:xfrm>
            <a:off x="357188" y="714375"/>
            <a:ext cx="8501062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Расстройство деятельности вегетативной нервной системы у человека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 приводит к нарушению согласованной работы внутренних органов, 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так как вегетативная нервная система — это часть нервной системы,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 обеспечивающая деятельность внутренних органов, регуляцию 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сосудистого тонуса, иннервацию желез, трофическую иннервацию 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скелетной мускулатуры, рецепторов и самой нервной системы. 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Взаимодействуя с соматической нервной системой и эндокринной 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системой, она обеспечивает поддержание постоянства гомеостаза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 и адаптацию в меняющихся условиях внешней среды.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920880" cy="542712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ts val="3180"/>
              </a:lnSpc>
              <a:defRPr/>
            </a:pPr>
            <a:r>
              <a:rPr lang="ru-RU" sz="2400" b="1" dirty="0">
                <a:latin typeface="Century Schoolbook" pitchFamily="18" charset="0"/>
              </a:rPr>
              <a:t>Выводы:</a:t>
            </a:r>
          </a:p>
          <a:p>
            <a:pPr>
              <a:lnSpc>
                <a:spcPts val="3180"/>
              </a:lnSpc>
              <a:defRPr/>
            </a:pPr>
            <a:r>
              <a:rPr lang="ru-RU" sz="2400" dirty="0">
                <a:latin typeface="Century Schoolbook" pitchFamily="18" charset="0"/>
              </a:rPr>
              <a:t>1. Основной принцип работы НС – рефлекторный.</a:t>
            </a:r>
          </a:p>
          <a:p>
            <a:pPr>
              <a:lnSpc>
                <a:spcPts val="3180"/>
              </a:lnSpc>
              <a:defRPr/>
            </a:pPr>
            <a:r>
              <a:rPr lang="ru-RU" sz="2400" dirty="0">
                <a:latin typeface="Century Schoolbook" pitchFamily="18" charset="0"/>
              </a:rPr>
              <a:t>2. С помощью рефлексов устанавливается взаимодействие различных систем целого организма и его приспособление к меняющимся условиям окружающей среды.</a:t>
            </a:r>
          </a:p>
          <a:p>
            <a:pPr>
              <a:lnSpc>
                <a:spcPts val="3180"/>
              </a:lnSpc>
              <a:defRPr/>
            </a:pPr>
            <a:r>
              <a:rPr lang="ru-RU" sz="2400" dirty="0">
                <a:latin typeface="Century Schoolbook" pitchFamily="18" charset="0"/>
              </a:rPr>
              <a:t>3. Благодаря рефлекторной деятельности, организм быстро реагирует на различные воздействия внешней и внутренней среды. </a:t>
            </a:r>
          </a:p>
          <a:p>
            <a:pPr>
              <a:lnSpc>
                <a:spcPts val="3180"/>
              </a:lnSpc>
              <a:defRPr/>
            </a:pPr>
            <a:r>
              <a:rPr lang="ru-RU" sz="2400" dirty="0">
                <a:latin typeface="Century Schoolbook" pitchFamily="18" charset="0"/>
              </a:rPr>
              <a:t>4. Путь, по которому осуществляется рефлекс, называется рефлекторной дугой. </a:t>
            </a:r>
          </a:p>
          <a:p>
            <a:pPr>
              <a:lnSpc>
                <a:spcPts val="3180"/>
              </a:lnSpc>
              <a:defRPr/>
            </a:pPr>
            <a:r>
              <a:rPr lang="ru-RU" sz="2400" dirty="0">
                <a:latin typeface="Century Schoolbook" pitchFamily="18" charset="0"/>
              </a:rPr>
              <a:t>5. Рефлекторная дуга не может контролировать исполнение рефлекса. Контроль осуществляется ЦНС.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A529B8-4D03-41D4-8AA6-5A9C23E945FC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МОИ РИСУНКИ\к уроку\НС\нс4.pn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3419872" y="882312"/>
            <a:ext cx="5371752" cy="229957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390547" y="1462112"/>
            <a:ext cx="2564965" cy="224676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entury Schoolbook" pitchFamily="18" charset="0"/>
              </a:rPr>
              <a:t>Схема </a:t>
            </a:r>
            <a:r>
              <a:rPr lang="ru-RU" sz="2000" b="1" dirty="0" err="1">
                <a:latin typeface="Century Schoolbook" pitchFamily="18" charset="0"/>
              </a:rPr>
              <a:t>трехнейронной</a:t>
            </a:r>
            <a:r>
              <a:rPr lang="ru-RU" sz="2000" b="1" dirty="0">
                <a:latin typeface="Century Schoolbook" pitchFamily="18" charset="0"/>
              </a:rPr>
              <a:t> рефлекторной дуги оборонительного (защитного) рефлекса</a:t>
            </a:r>
            <a:endParaRPr lang="ru-RU" sz="2000" b="1" dirty="0">
              <a:solidFill>
                <a:prstClr val="black"/>
              </a:solidFill>
              <a:latin typeface="Century Schoolbook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0546" y="5131193"/>
            <a:ext cx="2564966" cy="16312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entury Schoolbook" pitchFamily="18" charset="0"/>
              </a:rPr>
              <a:t>Схема </a:t>
            </a:r>
            <a:r>
              <a:rPr lang="ru-RU" sz="2000" b="1" dirty="0" err="1">
                <a:latin typeface="Century Schoolbook" pitchFamily="18" charset="0"/>
              </a:rPr>
              <a:t>двухнейронной</a:t>
            </a:r>
            <a:r>
              <a:rPr lang="ru-RU" sz="2000" b="1" dirty="0">
                <a:latin typeface="Century Schoolbook" pitchFamily="18" charset="0"/>
              </a:rPr>
              <a:t> рефлекторной дуги коленного рефлекса</a:t>
            </a:r>
            <a:endParaRPr lang="ru-RU" sz="2000" b="1" dirty="0">
              <a:solidFill>
                <a:prstClr val="black"/>
              </a:solidFill>
              <a:latin typeface="Century Schoolbook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38" y="1214438"/>
            <a:ext cx="1158875" cy="32385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Рецептор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99075" y="407988"/>
            <a:ext cx="1911350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Чувствительный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04075" y="1916113"/>
            <a:ext cx="1684338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Двигательный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pic>
        <p:nvPicPr>
          <p:cNvPr id="18445" name="Picture 13" descr="C:\Users\User\Downloads\img2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3419872" y="4195388"/>
            <a:ext cx="5371752" cy="2279898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21" name="TextBox 20"/>
          <p:cNvSpPr txBox="1"/>
          <p:nvPr/>
        </p:nvSpPr>
        <p:spPr>
          <a:xfrm>
            <a:off x="3143250" y="4929188"/>
            <a:ext cx="1160463" cy="32385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Рецептор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64238" y="3530600"/>
            <a:ext cx="1911350" cy="55403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Чувствительный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37288" y="5951538"/>
            <a:ext cx="1684337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Двигательный</a:t>
            </a:r>
          </a:p>
          <a:p>
            <a:pPr algn="ctr">
              <a:defRPr/>
            </a:pPr>
            <a:r>
              <a:rPr lang="ru-RU" sz="1500" b="1" dirty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7435850" y="274638"/>
            <a:ext cx="1436688" cy="55403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500" b="1" dirty="0" smtClean="0">
                <a:solidFill>
                  <a:prstClr val="black"/>
                </a:solidFill>
                <a:latin typeface="Century Schoolbook" pitchFamily="18" charset="0"/>
              </a:rPr>
              <a:t>Вставочный</a:t>
            </a:r>
          </a:p>
          <a:p>
            <a:pPr algn="ctr">
              <a:defRPr/>
            </a:pPr>
            <a:r>
              <a:rPr lang="ru-RU" sz="1500" b="1" dirty="0" smtClean="0">
                <a:solidFill>
                  <a:prstClr val="black"/>
                </a:solidFill>
                <a:latin typeface="Century Schoolbook" pitchFamily="18" charset="0"/>
              </a:rPr>
              <a:t>нейрон</a:t>
            </a:r>
            <a:endParaRPr lang="ru-RU" sz="1500" b="1" dirty="0">
              <a:latin typeface="Century Schoolbook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6975" y="4962525"/>
            <a:ext cx="1065213" cy="5540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Рабочий</a:t>
            </a:r>
          </a:p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 орган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08588" y="2116138"/>
            <a:ext cx="1709737" cy="3238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500" b="1" dirty="0">
                <a:latin typeface="Century Schoolbook" pitchFamily="18" charset="0"/>
              </a:rPr>
              <a:t>Рабочий орган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7829550" y="1514475"/>
            <a:ext cx="0" cy="401638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523038" y="998538"/>
            <a:ext cx="411162" cy="19050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7908925" y="825500"/>
            <a:ext cx="325438" cy="363538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116638" y="2427288"/>
            <a:ext cx="4762" cy="34607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34200" y="4105275"/>
            <a:ext cx="301625" cy="26035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7080250" y="5275263"/>
            <a:ext cx="247650" cy="674687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5508625" y="4622800"/>
            <a:ext cx="0" cy="333375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9F94F-073E-454F-907C-730E39D7A8D5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357166"/>
            <a:ext cx="6624638" cy="5238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Century Schoolbook" pitchFamily="18" charset="0"/>
              </a:rPr>
              <a:t>Строение нейрона</a:t>
            </a:r>
          </a:p>
        </p:txBody>
      </p:sp>
      <p:pic>
        <p:nvPicPr>
          <p:cNvPr id="11269" name="Picture 18" descr="C:\Users\User\Pictures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14438"/>
            <a:ext cx="5786438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71802" y="1643050"/>
            <a:ext cx="1136850" cy="338554"/>
          </a:xfrm>
          <a:prstGeom prst="rect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Дендрит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43372" y="3571876"/>
            <a:ext cx="851515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Аксон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3438" y="1500174"/>
            <a:ext cx="1005403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Синапс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71802" y="2500306"/>
            <a:ext cx="740908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Ядро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71802" y="2071678"/>
            <a:ext cx="710451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Тело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DA83B1-6D97-4B83-9720-ABE88C88B36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1286" name="Прямоугольник 12"/>
          <p:cNvSpPr>
            <a:spLocks noChangeArrowheads="1"/>
          </p:cNvSpPr>
          <p:nvPr/>
        </p:nvSpPr>
        <p:spPr bwMode="auto">
          <a:xfrm>
            <a:off x="214313" y="4500563"/>
            <a:ext cx="8786812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Нейрон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- структурно-функциональная единица нервной системы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Аксон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- длинный отросток нейрона, проводит нервный импульс от тела нейрона → к другому нейрону или рабочему органу.</a:t>
            </a:r>
            <a:r>
              <a:rPr lang="ru-RU" sz="2400" b="1"/>
              <a:t>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Дендриты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– короткие отростки нейрона, проводят нервный импульс к телу нейрона.</a:t>
            </a:r>
          </a:p>
          <a:p>
            <a:endParaRPr lang="ru-RU" sz="2200">
              <a:latin typeface="Times New Roman" pitchFamily="18" charset="0"/>
              <a:cs typeface="Times New Roman" pitchFamily="18" charset="0"/>
            </a:endParaRPr>
          </a:p>
          <a:p>
            <a:endParaRPr lang="ru-RU" sz="2200">
              <a:latin typeface="Times New Roman" pitchFamily="18" charset="0"/>
              <a:cs typeface="Times New Roman" pitchFamily="18" charset="0"/>
            </a:endParaRP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6572250" y="1500188"/>
            <a:ext cx="23574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Важнейшее  свойство </a:t>
            </a:r>
          </a:p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нервной ткани-  </a:t>
            </a:r>
          </a:p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возбудимость  и  </a:t>
            </a:r>
          </a:p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проводимость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6624638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Century Schoolbook" pitchFamily="18" charset="0"/>
              </a:rPr>
              <a:t>  Синапс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ED6FF-F137-497C-9D22-80CDA50D371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3857625" y="928688"/>
            <a:ext cx="492918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СИНАПС- место  контакта (сближения) нейронов  друг  с  другом  или  с  другими  клетками (мышечными, железистыми и т.п.) 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Служит для передачи нервного импульса между двумя клетками.</a:t>
            </a:r>
            <a:r>
              <a:rPr lang="ru-RU" sz="2000"/>
              <a:t>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Нервная  клетка- нейрон- может образовывать до 10 000  синапсов с  соседними  клетками.</a:t>
            </a:r>
          </a:p>
        </p:txBody>
      </p:sp>
      <p:pic>
        <p:nvPicPr>
          <p:cNvPr id="12295" name="Picture 5" descr="https://foxford.ru/uploads/tinymce_image/image/17146/%D0%B2%D0%B8%D0%B4%D1%8B_%D1%81%D0%B8%D0%BD%D0%B0%D0%BF%D1%81%D0%BE%D0%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286250"/>
            <a:ext cx="59690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214313" y="4641850"/>
            <a:ext cx="27146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Синапсы могут возникнуть между аксоном и телом нервной клетки, аксоном и дендритом, аксоном и аксоном.</a:t>
            </a:r>
          </a:p>
          <a:p>
            <a:pPr eaLnBrk="1" hangingPunct="1"/>
            <a:endParaRPr lang="ru-RU"/>
          </a:p>
        </p:txBody>
      </p:sp>
      <p:pic>
        <p:nvPicPr>
          <p:cNvPr id="12297" name="Picture 12" descr="https://i.gifer.com/4Lk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857250"/>
            <a:ext cx="35052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0987" y="286782"/>
            <a:ext cx="6624638" cy="5238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entury Schoolbook" pitchFamily="18" charset="0"/>
              </a:rPr>
              <a:t>Типы нейронов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2844" y="4149080"/>
            <a:ext cx="2786082" cy="23083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Чувствительные  нейроны:  </a:t>
            </a:r>
          </a:p>
          <a:p>
            <a:pPr marL="0" indent="0" algn="ctr"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тела лежат за пределами ЦНС в нервных узлах. Передают  импульсы от рецепторов поверхности  тела  и  внутренних органов   к ЦНС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76260" y="4149080"/>
            <a:ext cx="2753377" cy="240065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sz="2400" dirty="0" smtClean="0">
                <a:latin typeface="Century Schoolbook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Двигательные нейроны: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тела лежат в ЦНС,  отростки   за  ее  пределами. Передают  импульсы  от ЦНС  к  мышцам  и  внутренним  органам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43636" y="4143380"/>
            <a:ext cx="2857520" cy="20313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Вставочные  нейроны: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тела и отростки не выходят за пределы ЦНС. Осуществляют  связь  между  чувствительными  и  двигательными  нейронами</a:t>
            </a:r>
          </a:p>
        </p:txBody>
      </p:sp>
      <p:pic>
        <p:nvPicPr>
          <p:cNvPr id="12325" name="Picture 37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2071670" y="1285860"/>
            <a:ext cx="4925036" cy="27396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cxnSp>
        <p:nvCxnSpPr>
          <p:cNvPr id="34" name="Прямая со стрелкой 33"/>
          <p:cNvCxnSpPr/>
          <p:nvPr/>
        </p:nvCxnSpPr>
        <p:spPr>
          <a:xfrm flipV="1">
            <a:off x="6072188" y="2000250"/>
            <a:ext cx="0" cy="68580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714875" y="1214438"/>
            <a:ext cx="674688" cy="430212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6143625" y="1643063"/>
            <a:ext cx="1336675" cy="0"/>
          </a:xfrm>
          <a:prstGeom prst="straightConnector1">
            <a:avLst/>
          </a:prstGeom>
          <a:ln w="190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28992" y="857232"/>
            <a:ext cx="2004075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Чувствительные</a:t>
            </a:r>
            <a:endParaRPr lang="ru-RU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7331996" y="1300331"/>
            <a:ext cx="1499128" cy="338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Century Schoolbook" pitchFamily="18" charset="0"/>
              </a:rPr>
              <a:t>Вставочные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715008" y="2571744"/>
            <a:ext cx="2196435" cy="5847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Century Schoolbook" pitchFamily="18" charset="0"/>
              </a:rPr>
              <a:t>Двигательные</a:t>
            </a:r>
          </a:p>
          <a:p>
            <a:pPr algn="ctr">
              <a:defRPr/>
            </a:pPr>
            <a:r>
              <a:rPr lang="ru-RU" sz="1600" b="1" dirty="0">
                <a:latin typeface="Century Schoolbook" pitchFamily="18" charset="0"/>
              </a:rPr>
              <a:t>(исполнительные)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10338" y="6457950"/>
            <a:ext cx="2133600" cy="365125"/>
          </a:xfrm>
        </p:spPr>
        <p:txBody>
          <a:bodyPr/>
          <a:lstStyle/>
          <a:p>
            <a:pPr>
              <a:defRPr/>
            </a:pPr>
            <a:fld id="{A3D36A1A-5F28-485D-B5A2-8DDDBD5F75A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E889D-7F7D-4918-BAF4-97358C2C821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7475"/>
          <a:ext cx="9144000" cy="6740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2667008"/>
                <a:gridCol w="3428992"/>
              </a:tblGrid>
              <a:tr h="739227">
                <a:tc>
                  <a:txBody>
                    <a:bodyPr/>
                    <a:lstStyle/>
                    <a:p>
                      <a:r>
                        <a:rPr lang="ru-RU" sz="1800" b="1" dirty="0"/>
                        <a:t>Вид нейрона</a:t>
                      </a:r>
                    </a:p>
                  </a:txBody>
                  <a:tcPr marL="114300" marR="114300" marT="76209" marB="11431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DD56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Местоположение и путь</a:t>
                      </a:r>
                    </a:p>
                  </a:txBody>
                  <a:tcPr marL="114300" marR="114300" marT="76209" marB="114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DD56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Функция</a:t>
                      </a:r>
                    </a:p>
                  </a:txBody>
                  <a:tcPr marL="114300" marR="114300" marT="76209" marB="1143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DD561"/>
                    </a:solidFill>
                  </a:tcPr>
                </a:tc>
              </a:tr>
              <a:tr h="1327071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Чувствительные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нейроны</a:t>
                      </a:r>
                    </a:p>
                  </a:txBody>
                  <a:tcPr marL="114300" marR="114300" marT="76209" marB="114313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рецептора к ЦНС</a:t>
                      </a:r>
                    </a:p>
                  </a:txBody>
                  <a:tcPr marL="114300" marR="114300" marT="76209" marB="114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воспринимают раздражения, преобразуют их в нервные импульсы и передают в мозг</a:t>
                      </a:r>
                    </a:p>
                  </a:txBody>
                  <a:tcPr marL="114300" marR="114300" marT="76209" marB="114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05030">
                <a:tc>
                  <a:txBody>
                    <a:bodyPr/>
                    <a:lstStyle/>
                    <a:p>
                      <a:r>
                        <a:rPr lang="ru-RU" sz="20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Эффекторные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нейроны (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двигательные,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секреторные)</a:t>
                      </a:r>
                    </a:p>
                  </a:txBody>
                  <a:tcPr marL="114300" marR="114300" marT="76209" marB="114313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ЦНС к исполнительному органу</a:t>
                      </a:r>
                    </a:p>
                  </a:txBody>
                  <a:tcPr marL="114300" marR="114300" marT="76209" marB="114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вырабатывают и посылают команды к рабочим органам</a:t>
                      </a:r>
                    </a:p>
                  </a:txBody>
                  <a:tcPr marL="114300" marR="114300" marT="76209" marB="114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198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Вставочные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нейроны (</a:t>
                      </a:r>
                      <a:r>
                        <a:rPr lang="ru-RU" sz="20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интернейроны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 </a:t>
                      </a:r>
                    </a:p>
                  </a:txBody>
                  <a:tcPr marL="114300" marR="114300" marT="76209" marB="114313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в ЦНС</a:t>
                      </a:r>
                    </a:p>
                  </a:txBody>
                  <a:tcPr marL="114300" marR="114300" marT="76209" marB="114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осуществляют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связь:</a:t>
                      </a:r>
                    </a:p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 чувствительными и двигательными нейронами,</a:t>
                      </a:r>
                    </a:p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 сегментами спинного мозга,</a:t>
                      </a:r>
                    </a:p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 спинным и головным мозгом;</a:t>
                      </a:r>
                    </a:p>
                    <a:p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участвуют в обработке информации и выработке команд</a:t>
                      </a:r>
                    </a:p>
                  </a:txBody>
                  <a:tcPr marL="114300" marR="114300" marT="76209" marB="11431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FED053-2521-452F-80BB-A5575F6CDD7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6387" name="Picture 4" descr="https://belmathematics.by/images/9klass/biologia/ris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4300538" cy="482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12"/>
          <p:cNvSpPr txBox="1">
            <a:spLocks noChangeArrowheads="1"/>
          </p:cNvSpPr>
          <p:nvPr/>
        </p:nvSpPr>
        <p:spPr bwMode="auto">
          <a:xfrm>
            <a:off x="5000625" y="357188"/>
            <a:ext cx="3857625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Нервные  волокна- 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длинные  отростки  (аксоны),  окруженные  меелиновой  оболочкой.</a:t>
            </a:r>
          </a:p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Нервы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-  пучки  нервных  волокон  за  пределами  ЦНС.</a:t>
            </a:r>
          </a:p>
          <a:p>
            <a:pPr eaLnBrk="1" hangingPunct="1"/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Нервные  узлы- 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тела  и  короткие  отростки  нейронов ( дендриты)  вблизи  внутренних  органов  и  в  их  стенках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3032</TotalTime>
  <Words>3164</Words>
  <Application>Microsoft Office PowerPoint</Application>
  <PresentationFormat>Экран (4:3)</PresentationFormat>
  <Paragraphs>442</Paragraphs>
  <Slides>43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Аптека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нервной системы.</dc:title>
  <dc:creator>училка</dc:creator>
  <cp:lastModifiedBy>Елизавета</cp:lastModifiedBy>
  <cp:revision>311</cp:revision>
  <dcterms:created xsi:type="dcterms:W3CDTF">2011-03-15T15:20:11Z</dcterms:created>
  <dcterms:modified xsi:type="dcterms:W3CDTF">2021-03-15T11:36:21Z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2843181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