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Playfair Display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11" Type="http://schemas.openxmlformats.org/officeDocument/2006/relationships/slide" Target="slides/slide6.xml"/><Relationship Id="rId22" Type="http://schemas.openxmlformats.org/officeDocument/2006/relationships/font" Target="fonts/PlayfairDisplay-italic.fntdata"/><Relationship Id="rId10" Type="http://schemas.openxmlformats.org/officeDocument/2006/relationships/slide" Target="slides/slide5.xml"/><Relationship Id="rId21" Type="http://schemas.openxmlformats.org/officeDocument/2006/relationships/font" Target="fonts/PlayfairDisplay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32f1d38a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32f1d38a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32f1d38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32f1d38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432f1d38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432f1d38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432f1d38a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432f1d38a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32f1d38a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32f1d38a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32f1d38a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32f1d38a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32f1d38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32f1d38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32f1d38a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32f1d38a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432f1d38a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432f1d38a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943081"/>
            <a:ext cx="8222100" cy="25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layfair Display"/>
                <a:ea typeface="Playfair Display"/>
                <a:cs typeface="Playfair Display"/>
                <a:sym typeface="Playfair Display"/>
              </a:rPr>
              <a:t>Контроль достижения предполагаемых результатов в индивидуальной логопедической работе.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51863" y="413976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CCCCC"/>
                </a:solidFill>
              </a:rPr>
              <a:t>Подготовила Погиба И. А.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10000"/>
            <a:ext cx="8520600" cy="22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6000" u="sng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b="1" i="1" sz="60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565800"/>
            <a:ext cx="8520600" cy="30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025" y="1412025"/>
            <a:ext cx="3313700" cy="34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57925" y="500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layfair Display"/>
                <a:ea typeface="Playfair Display"/>
                <a:cs typeface="Playfair Display"/>
                <a:sym typeface="Playfair Display"/>
              </a:rPr>
              <a:t>Индивидуальная логопедическая работа.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0" y="989300"/>
            <a:ext cx="9144000" cy="36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b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Идеальная: </a:t>
            </a: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Стратегическая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воспитание гуманной личности                                        - социальная адаптация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- </a:t>
            </a: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инклюзивное образование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" name="Google Shape;93;p14"/>
          <p:cNvCxnSpPr/>
          <p:nvPr/>
        </p:nvCxnSpPr>
        <p:spPr>
          <a:xfrm flipH="1">
            <a:off x="3161950" y="1248175"/>
            <a:ext cx="933900" cy="7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4"/>
          <p:cNvCxnSpPr/>
          <p:nvPr/>
        </p:nvCxnSpPr>
        <p:spPr>
          <a:xfrm>
            <a:off x="5011175" y="1252825"/>
            <a:ext cx="869100" cy="71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Организация индивидуальной логопедической работы.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46950" y="1442325"/>
            <a:ext cx="8520600" cy="3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Методы: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Своевременное обследование детей.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Рациональное планирование.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Оснащение необходимым оборудованием.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Преемственность в работе педагогов ДОУ.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3000">
                <a:latin typeface="Times New Roman"/>
                <a:ea typeface="Times New Roman"/>
                <a:cs typeface="Times New Roman"/>
                <a:sym typeface="Times New Roman"/>
              </a:rPr>
              <a:t>Результат: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i="1" lang="ru" u="sng">
                <a:latin typeface="Times New Roman"/>
                <a:ea typeface="Times New Roman"/>
                <a:cs typeface="Times New Roman"/>
                <a:sym typeface="Times New Roman"/>
              </a:rPr>
              <a:t>Устранение недостатков речи.</a:t>
            </a:r>
            <a:endParaRPr i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64075"/>
            <a:ext cx="8520600" cy="9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Алгоритм индивидуальной логопедической работы.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57225" y="1050175"/>
            <a:ext cx="85206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Основное содержание.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Этапы:</a:t>
            </a:r>
            <a:b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Результат.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Организационный этап: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а) психолого - педагогическое и логопедическое обследование детей.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Цель: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установление причин, структуры и степени выраженности речевых нарушений        логопедическое заключение        составление индивидуального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маршрута коррекционной работы.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7" name="Google Shape;107;p16"/>
          <p:cNvCxnSpPr/>
          <p:nvPr/>
        </p:nvCxnSpPr>
        <p:spPr>
          <a:xfrm flipH="1" rot="10800000">
            <a:off x="1597675" y="1493000"/>
            <a:ext cx="464400" cy="26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1584025" y="2039300"/>
            <a:ext cx="491700" cy="22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1624975" y="3673275"/>
            <a:ext cx="4098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6"/>
          <p:cNvCxnSpPr/>
          <p:nvPr/>
        </p:nvCxnSpPr>
        <p:spPr>
          <a:xfrm>
            <a:off x="4788450" y="3691575"/>
            <a:ext cx="3915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1551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Алгоритм индивидуальной логопедической работы. 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311700" y="1110625"/>
            <a:ext cx="8520600" cy="34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б) - формирование информационной готовности к работе с детьми у педагогов и родителей 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включение ребёнка в целенаправленный логопедический процесс: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Формирование позитивной                                        Формирование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установки на занятия.                                              произвольных форм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        деятельности и осознанного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       отношения к занятиям. </a:t>
            </a:r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 flipH="1">
            <a:off x="1429250" y="2193950"/>
            <a:ext cx="318600" cy="44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17"/>
          <p:cNvCxnSpPr/>
          <p:nvPr/>
        </p:nvCxnSpPr>
        <p:spPr>
          <a:xfrm>
            <a:off x="5817150" y="2230375"/>
            <a:ext cx="325500" cy="4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329975" y="36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Алгоритм индивидуальной логопедической работы.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6425" y="1820700"/>
            <a:ext cx="9107700" cy="24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2. Основной этап: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устранение дефектного звукопроизношения.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дифференциация сходных акустически и артикуляционно звуков.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правильной речи (фонетически чистой, лексически развитой, грамматически правильной).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Речевая работа.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занятия: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определяются исходя из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Структуры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Степени выраженности дефекта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Индивидуально-типовых особенностей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логопедическими методиками и методическими рекомендациями.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Занятия подвижными микрогруппами (2 - 4 ребёнка)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11700" y="118350"/>
            <a:ext cx="85206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Принципы индивидуальной логопедической работы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11700" y="1074225"/>
            <a:ext cx="8520600" cy="40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Разносторонность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Комплексность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Систематичность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Тетрадь для индивидуальных логопедических занятий: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Результаты обследования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Индивидуальный план работы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Дата занятия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Содержание занятия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Закрепление полученных навыков вне занятий с логопедом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(с родителями и воспитателями).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211575" y="-1456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Алгоритм индивидуальной логопедической работы.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3725" y="802025"/>
            <a:ext cx="9003300" cy="43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3. Заключительный этап.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Качественная оценка результатов логопедического воздействия.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итоговая психолого-педагогическая и логопедическая диагностика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</a:t>
            </a: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критерия абсолютной успешности: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сравнение уровня речевого развитие со среднестатистическими показателями развития речи сверстников для определения дальнейшего образовательного маршрута.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Times New Roman"/>
                <a:ea typeface="Times New Roman"/>
                <a:cs typeface="Times New Roman"/>
                <a:sym typeface="Times New Roman"/>
              </a:rPr>
              <a:t>Эксперты оценки результатов логопедической работы: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специалисты ДОУ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родители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★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Состав ПМПК.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3" name="Google Shape;143;p21"/>
          <p:cNvCxnSpPr/>
          <p:nvPr/>
        </p:nvCxnSpPr>
        <p:spPr>
          <a:xfrm>
            <a:off x="3422925" y="1438350"/>
            <a:ext cx="9000" cy="2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