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Roboto Slab"/>
      <p:regular r:id="rId17"/>
    </p:embeddedFont>
    <p:embeddedFont>
      <p:font typeface="Roboto Slab"/>
      <p:regular r:id="rId18"/>
    </p:embeddedFont>
    <p:embeddedFont>
      <p:font typeface="Roboto"/>
      <p:regular r:id="rId19"/>
    </p:embeddedFont>
    <p:embeddedFont>
      <p:font typeface="Roboto"/>
      <p:regular r:id="rId20"/>
    </p:embeddedFont>
    <p:embeddedFont>
      <p:font typeface="Roboto"/>
      <p:regular r:id="rId21"/>
    </p:embeddedFont>
    <p:embeddedFont>
      <p:font typeface="Roboto"/>
      <p:regular r:id="rId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71B2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02733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10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10571"/>
            <a:ext cx="7556421" cy="2835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150"/>
              </a:lnSpc>
              <a:buNone/>
            </a:pPr>
            <a:r>
              <a:rPr lang="en-US" sz="89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Строение вещества</a:t>
            </a:r>
            <a:endParaRPr lang="en-US" sz="8900" dirty="0"/>
          </a:p>
        </p:txBody>
      </p:sp>
      <p:sp>
        <p:nvSpPr>
          <p:cNvPr id="4" name="Text 1"/>
          <p:cNvSpPr/>
          <p:nvPr/>
        </p:nvSpPr>
        <p:spPr>
          <a:xfrm>
            <a:off x="6280190" y="4886087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50"/>
              </a:lnSpc>
              <a:buNone/>
            </a:pPr>
            <a:r>
              <a:rPr lang="en-US" sz="35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Молекулы и атомы</a:t>
            </a:r>
            <a:endParaRPr lang="en-US" sz="3550" dirty="0"/>
          </a:p>
        </p:txBody>
      </p:sp>
      <p:sp>
        <p:nvSpPr>
          <p:cNvPr id="5" name="Text 2"/>
          <p:cNvSpPr/>
          <p:nvPr/>
        </p:nvSpPr>
        <p:spPr>
          <a:xfrm>
            <a:off x="6280190" y="5793224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Фундаментальный урок физики для 7 класса, раскрывающий основы молекулярно-кинетической теории и дискретное строение материи.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04267"/>
            <a:ext cx="7459027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700"/>
              </a:lnSpc>
              <a:buNone/>
            </a:pPr>
            <a:r>
              <a:rPr lang="en-US" sz="37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Применение МКТ к явлениям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793790" y="1695926"/>
            <a:ext cx="755642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Объяснение физических явлений через молекулярное строение вещества.</a:t>
            </a:r>
            <a:endParaRPr lang="en-US" sz="1500" dirty="0"/>
          </a:p>
        </p:txBody>
      </p:sp>
      <p:sp>
        <p:nvSpPr>
          <p:cNvPr id="5" name="Shape 2"/>
          <p:cNvSpPr/>
          <p:nvPr/>
        </p:nvSpPr>
        <p:spPr>
          <a:xfrm>
            <a:off x="793790" y="2221111"/>
            <a:ext cx="7556421" cy="1156454"/>
          </a:xfrm>
          <a:prstGeom prst="roundRect">
            <a:avLst>
              <a:gd name="adj" fmla="val 2501"/>
            </a:avLst>
          </a:prstGeom>
          <a:solidFill>
            <a:srgbClr val="202733"/>
          </a:solidFill>
          <a:ln w="22860">
            <a:solidFill>
              <a:srgbClr val="585F6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09412" y="2436733"/>
            <a:ext cx="3374827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85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Мокрые волосы слипаются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1009412" y="2853571"/>
            <a:ext cx="712517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воды и волос притягиваются друг к другу.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793790" y="3570327"/>
            <a:ext cx="7556421" cy="1156454"/>
          </a:xfrm>
          <a:prstGeom prst="roundRect">
            <a:avLst>
              <a:gd name="adj" fmla="val 2501"/>
            </a:avLst>
          </a:prstGeom>
          <a:solidFill>
            <a:srgbClr val="202733"/>
          </a:solidFill>
          <a:ln w="22860">
            <a:solidFill>
              <a:srgbClr val="585F6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09412" y="3785949"/>
            <a:ext cx="2593300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85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Летом запах сильнее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1009412" y="4202787"/>
            <a:ext cx="712517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Температура увеличивает скорость диффузии молекул.</a:t>
            </a:r>
            <a:endParaRPr lang="en-US" sz="1500" dirty="0"/>
          </a:p>
        </p:txBody>
      </p:sp>
      <p:sp>
        <p:nvSpPr>
          <p:cNvPr id="11" name="Shape 8"/>
          <p:cNvSpPr/>
          <p:nvPr/>
        </p:nvSpPr>
        <p:spPr>
          <a:xfrm>
            <a:off x="793790" y="4919543"/>
            <a:ext cx="7556421" cy="1156454"/>
          </a:xfrm>
          <a:prstGeom prst="roundRect">
            <a:avLst>
              <a:gd name="adj" fmla="val 2501"/>
            </a:avLst>
          </a:prstGeom>
          <a:solidFill>
            <a:srgbClr val="202733"/>
          </a:solidFill>
          <a:ln w="22860">
            <a:solidFill>
              <a:srgbClr val="585F6B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09412" y="5135166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85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Газ легче сжать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009412" y="5552003"/>
            <a:ext cx="712517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Промежутки между молекулами газа намного больше, чем в твердых телах.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793790" y="6268760"/>
            <a:ext cx="7556421" cy="1156454"/>
          </a:xfrm>
          <a:prstGeom prst="roundRect">
            <a:avLst>
              <a:gd name="adj" fmla="val 2501"/>
            </a:avLst>
          </a:prstGeom>
          <a:solidFill>
            <a:srgbClr val="202733"/>
          </a:solidFill>
          <a:ln w="22860">
            <a:solidFill>
              <a:srgbClr val="585F6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09412" y="6484382"/>
            <a:ext cx="3554730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85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Асфальт сохнет после дождя</a:t>
            </a:r>
            <a:endParaRPr lang="en-US" sz="1850" dirty="0"/>
          </a:p>
        </p:txBody>
      </p:sp>
      <p:sp>
        <p:nvSpPr>
          <p:cNvPr id="16" name="Text 13"/>
          <p:cNvSpPr/>
          <p:nvPr/>
        </p:nvSpPr>
        <p:spPr>
          <a:xfrm>
            <a:off x="1009412" y="6901220"/>
            <a:ext cx="712517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воды испаряются, переходя в воздух через диффузию.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87772" y="1262658"/>
            <a:ext cx="594883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Цель и задачи урока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0171867" y="2311598"/>
            <a:ext cx="3664744" cy="2758559"/>
          </a:xfrm>
          <a:prstGeom prst="roundRect">
            <a:avLst>
              <a:gd name="adj" fmla="val 1233"/>
            </a:avLst>
          </a:prstGeom>
          <a:solidFill>
            <a:srgbClr val="3F4652"/>
          </a:solidFill>
          <a:ln/>
        </p:spPr>
      </p:sp>
      <p:sp>
        <p:nvSpPr>
          <p:cNvPr id="5" name="Text 2"/>
          <p:cNvSpPr/>
          <p:nvPr/>
        </p:nvSpPr>
        <p:spPr>
          <a:xfrm>
            <a:off x="10774561" y="25384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Цель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398681" y="3028831"/>
            <a:ext cx="3211116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Сформировать представление о молекулярном строении вещества, ввести понятия молекулы и атома.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280190" y="2311598"/>
            <a:ext cx="3664863" cy="2758559"/>
          </a:xfrm>
          <a:prstGeom prst="roundRect">
            <a:avLst>
              <a:gd name="adj" fmla="val 1233"/>
            </a:avLst>
          </a:prstGeom>
          <a:solidFill>
            <a:srgbClr val="3F4652"/>
          </a:solidFill>
          <a:ln/>
        </p:spPr>
      </p:sp>
      <p:sp>
        <p:nvSpPr>
          <p:cNvPr id="8" name="Text 5"/>
          <p:cNvSpPr/>
          <p:nvPr/>
        </p:nvSpPr>
        <p:spPr>
          <a:xfrm>
            <a:off x="6790849" y="2538413"/>
            <a:ext cx="292739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Личностные задачи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6507004" y="3028831"/>
            <a:ext cx="32112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Развить научное мировоззрение, интерес к физике, умение работать в группе.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5296972"/>
            <a:ext cx="7556421" cy="1669852"/>
          </a:xfrm>
          <a:prstGeom prst="roundRect">
            <a:avLst>
              <a:gd name="adj" fmla="val 2038"/>
            </a:avLst>
          </a:prstGeom>
          <a:solidFill>
            <a:srgbClr val="3F4652"/>
          </a:solidFill>
          <a:ln/>
        </p:spPr>
      </p:sp>
      <p:sp>
        <p:nvSpPr>
          <p:cNvPr id="11" name="Text 8"/>
          <p:cNvSpPr/>
          <p:nvPr/>
        </p:nvSpPr>
        <p:spPr>
          <a:xfrm>
            <a:off x="10670977" y="5523786"/>
            <a:ext cx="293882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Предметные задачи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07004" y="6014204"/>
            <a:ext cx="710279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Знать определения молекулы и атома, основные положения МКТ, объяснять физические явления.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358509"/>
            <a:ext cx="654379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Проблемная ситуация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6342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Вопрос 1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215408"/>
            <a:ext cx="35015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Если ломать мел бесконечно, что получится в итоге? Есть ли предел дробления вещества?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4856321" y="36342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Вопрос 2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4856321" y="4215408"/>
            <a:ext cx="35015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Почему запах духов распространяется по всему классу? Как молекулы запаха «добираются» до нас?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59612"/>
            <a:ext cx="716887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Существование молекул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60855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Демонстрационные опыты доказывают дискретное строение вещества.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5226606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 Slab Light" pitchFamily="34" charset="0"/>
                <a:ea typeface="Roboto Slab Light" pitchFamily="34" charset="-122"/>
                <a:cs typeface="Roboto Slab Light" pitchFamily="34" charset="-120"/>
              </a:rPr>
              <a:t>01</a:t>
            </a:r>
            <a:endParaRPr lang="en-US" sz="1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0" y="5581650"/>
            <a:ext cx="4196358" cy="304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93790" y="5755958"/>
            <a:ext cx="403669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Опыт 1: Марганцовка в воде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793790" y="6246376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Кристаллик окрашивает воду в розовый цвет. Вещество не исчезает, а дробится на мельчайшие частицы.</a:t>
            </a:r>
            <a:endParaRPr lang="en-US" sz="1750" dirty="0"/>
          </a:p>
        </p:txBody>
      </p:sp>
      <p:sp>
        <p:nvSpPr>
          <p:cNvPr id="9" name="Text 5"/>
          <p:cNvSpPr/>
          <p:nvPr/>
        </p:nvSpPr>
        <p:spPr>
          <a:xfrm>
            <a:off x="5216962" y="5226606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 Slab Light" pitchFamily="34" charset="0"/>
                <a:ea typeface="Roboto Slab Light" pitchFamily="34" charset="-122"/>
                <a:cs typeface="Roboto Slab Light" pitchFamily="34" charset="-120"/>
              </a:rPr>
              <a:t>02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962" y="5581650"/>
            <a:ext cx="4196358" cy="3048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216962" y="5755958"/>
            <a:ext cx="29547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Опыт 2: Сахар в воде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5216962" y="6246376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Вода становится сладкой, но сахара не видно. Молекулы распределяются равномерно.</a:t>
            </a:r>
            <a:endParaRPr lang="en-US" sz="1750" dirty="0"/>
          </a:p>
        </p:txBody>
      </p:sp>
      <p:sp>
        <p:nvSpPr>
          <p:cNvPr id="13" name="Text 8"/>
          <p:cNvSpPr/>
          <p:nvPr/>
        </p:nvSpPr>
        <p:spPr>
          <a:xfrm>
            <a:off x="9640133" y="5226606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 Slab Light" pitchFamily="34" charset="0"/>
                <a:ea typeface="Roboto Slab Light" pitchFamily="34" charset="-122"/>
                <a:cs typeface="Roboto Slab Light" pitchFamily="34" charset="-120"/>
              </a:rPr>
              <a:t>03</a:t>
            </a:r>
            <a:endParaRPr lang="en-US" sz="1750" dirty="0"/>
          </a:p>
        </p:txBody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0133" y="5581650"/>
            <a:ext cx="4196358" cy="30480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9640133" y="5755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Вывод</a:t>
            </a:r>
            <a:endParaRPr lang="en-US" sz="2200" dirty="0"/>
          </a:p>
        </p:txBody>
      </p:sp>
      <p:sp>
        <p:nvSpPr>
          <p:cNvPr id="16" name="Text 10"/>
          <p:cNvSpPr/>
          <p:nvPr/>
        </p:nvSpPr>
        <p:spPr>
          <a:xfrm>
            <a:off x="9640133" y="6246376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Молекула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— мельчайшая частица вещества, сохраняющая его химические свойства.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166021" y="103643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Размеры молекул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98846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невероятно малы. Сравнение: если увеличить яблоко до размеров Земли, молекула яблока станет размером с исходное яблоко.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995" y="3179802"/>
            <a:ext cx="4158615" cy="257020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01375" y="5976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Соль под лупой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9677995" y="646723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Видны отдельные кристаллы и структура.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893" y="3179802"/>
            <a:ext cx="4158615" cy="257020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559272" y="5976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Сахар под лупой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5235893" y="6467237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Вещество состоит из мелких частиц.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179802"/>
            <a:ext cx="4158615" cy="257020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2117169" y="5976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rtl="1"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Чернила под лупой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793790" y="646723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rtl="1" algn="r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Дискретная структура вещества очевидна.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0531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Движение молекул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55426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находятся в непрерывном хаотическом движении, скорость которого зависит от температуры.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172313"/>
            <a:ext cx="13042821" cy="2387084"/>
          </a:xfrm>
          <a:prstGeom prst="roundRect">
            <a:avLst>
              <a:gd name="adj" fmla="val 1425"/>
            </a:avLst>
          </a:prstGeom>
          <a:solidFill>
            <a:srgbClr val="3F4652"/>
          </a:solidFill>
          <a:ln/>
        </p:spPr>
      </p:sp>
      <p:sp>
        <p:nvSpPr>
          <p:cNvPr id="6" name="Shape 3"/>
          <p:cNvSpPr/>
          <p:nvPr/>
        </p:nvSpPr>
        <p:spPr>
          <a:xfrm>
            <a:off x="793790" y="5172313"/>
            <a:ext cx="4347567" cy="2387084"/>
          </a:xfrm>
          <a:prstGeom prst="roundRect">
            <a:avLst>
              <a:gd name="adj" fmla="val 1425"/>
            </a:avLst>
          </a:prstGeom>
          <a:solidFill>
            <a:srgbClr val="3F4652"/>
          </a:solidFill>
          <a:ln/>
        </p:spPr>
      </p:sp>
      <p:sp>
        <p:nvSpPr>
          <p:cNvPr id="7" name="Text 4"/>
          <p:cNvSpPr/>
          <p:nvPr/>
        </p:nvSpPr>
        <p:spPr>
          <a:xfrm>
            <a:off x="1020604" y="539912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Диффузия в газах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020604" y="5889546"/>
            <a:ext cx="355377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Запах духов распространяется по классу благодаря движению молекул.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141357" y="5172313"/>
            <a:ext cx="4347567" cy="2387084"/>
          </a:xfrm>
          <a:prstGeom prst="rect">
            <a:avLst/>
          </a:prstGeom>
          <a:solidFill>
            <a:srgbClr val="3F4652"/>
          </a:solidFill>
          <a:ln/>
        </p:spPr>
      </p:sp>
      <p:sp>
        <p:nvSpPr>
          <p:cNvPr id="10" name="Shape 7"/>
          <p:cNvSpPr/>
          <p:nvPr/>
        </p:nvSpPr>
        <p:spPr>
          <a:xfrm>
            <a:off x="5141357" y="5172313"/>
            <a:ext cx="30480" cy="2387084"/>
          </a:xfrm>
          <a:prstGeom prst="roundRect">
            <a:avLst>
              <a:gd name="adj" fmla="val 111628"/>
            </a:avLst>
          </a:prstGeom>
          <a:solidFill>
            <a:srgbClr val="585F6B"/>
          </a:solidFill>
          <a:ln/>
        </p:spPr>
      </p:sp>
      <p:sp>
        <p:nvSpPr>
          <p:cNvPr id="11" name="Text 8"/>
          <p:cNvSpPr/>
          <p:nvPr/>
        </p:nvSpPr>
        <p:spPr>
          <a:xfrm>
            <a:off x="5708333" y="5399127"/>
            <a:ext cx="321361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Зависимость от температуры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5708333" y="6243876"/>
            <a:ext cx="32136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 горячей воде марганцовка окрашивает быстрее, чем в холодной.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4857869" y="6082308"/>
            <a:ext cx="566976" cy="566976"/>
          </a:xfrm>
          <a:prstGeom prst="roundRect">
            <a:avLst>
              <a:gd name="adj" fmla="val 6001"/>
            </a:avLst>
          </a:prstGeom>
          <a:solidFill>
            <a:srgbClr val="202733"/>
          </a:solidFill>
          <a:ln w="30480">
            <a:solidFill>
              <a:srgbClr val="585F6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9488924" y="5172313"/>
            <a:ext cx="4347567" cy="2387084"/>
          </a:xfrm>
          <a:prstGeom prst="rect">
            <a:avLst/>
          </a:prstGeom>
          <a:solidFill>
            <a:srgbClr val="3F4652"/>
          </a:solidFill>
          <a:ln/>
        </p:spPr>
      </p:sp>
      <p:sp>
        <p:nvSpPr>
          <p:cNvPr id="15" name="Shape 12"/>
          <p:cNvSpPr/>
          <p:nvPr/>
        </p:nvSpPr>
        <p:spPr>
          <a:xfrm>
            <a:off x="9488924" y="5172313"/>
            <a:ext cx="30480" cy="2387084"/>
          </a:xfrm>
          <a:prstGeom prst="roundRect">
            <a:avLst>
              <a:gd name="adj" fmla="val 111628"/>
            </a:avLst>
          </a:prstGeom>
          <a:solidFill>
            <a:srgbClr val="585F6B"/>
          </a:solidFill>
          <a:ln/>
        </p:spPr>
      </p:sp>
      <p:sp>
        <p:nvSpPr>
          <p:cNvPr id="16" name="Text 13"/>
          <p:cNvSpPr/>
          <p:nvPr/>
        </p:nvSpPr>
        <p:spPr>
          <a:xfrm>
            <a:off x="10055900" y="5399127"/>
            <a:ext cx="342292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Диффузия в жидкостях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10055900" y="5889546"/>
            <a:ext cx="355377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одного вещества проникают между молекулами другого.</a:t>
            </a:r>
            <a:endParaRPr lang="en-US" sz="1750" dirty="0"/>
          </a:p>
        </p:txBody>
      </p:sp>
      <p:sp>
        <p:nvSpPr>
          <p:cNvPr id="18" name="Shape 15"/>
          <p:cNvSpPr/>
          <p:nvPr/>
        </p:nvSpPr>
        <p:spPr>
          <a:xfrm>
            <a:off x="9205436" y="6082308"/>
            <a:ext cx="566976" cy="566976"/>
          </a:xfrm>
          <a:prstGeom prst="roundRect">
            <a:avLst>
              <a:gd name="adj" fmla="val 6001"/>
            </a:avLst>
          </a:prstGeom>
          <a:solidFill>
            <a:srgbClr val="202733"/>
          </a:solidFill>
          <a:ln w="30480">
            <a:solidFill>
              <a:srgbClr val="585F6B"/>
            </a:solidFill>
            <a:prstDash val="solid"/>
          </a:ln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7121" y="6223992"/>
            <a:ext cx="283488" cy="2834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3172" y="481846"/>
            <a:ext cx="5758815" cy="5474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300"/>
              </a:lnSpc>
              <a:buNone/>
            </a:pPr>
            <a:r>
              <a:rPr lang="en-US" sz="34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Взаимодействие молекул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613172" y="1379696"/>
            <a:ext cx="13404056" cy="280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Между молекулами действуют силы притяжения и отталкивания на очень малых расстояниях.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613172" y="2032278"/>
            <a:ext cx="3383756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7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Почему тела не рассыпаются?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13172" y="2481262"/>
            <a:ext cx="6488311" cy="280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Молекулы притягиваются друг к другу, удерживая вещество в целостности.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13172" y="2936796"/>
            <a:ext cx="2190155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70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Опыт со свинцом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613172" y="3385780"/>
            <a:ext cx="6488311" cy="280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Два цилиндра «слипаются» при сжатии, демонстрируя силы притяжения.</a:t>
            </a:r>
            <a:endParaRPr lang="en-US" sz="1350" dirty="0"/>
          </a:p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6537" y="2054185"/>
            <a:ext cx="6488311" cy="64883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78374"/>
            <a:ext cx="901386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Три основных положения МКТ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440781"/>
            <a:ext cx="2173724" cy="1306949"/>
          </a:xfrm>
          <a:prstGeom prst="roundRect">
            <a:avLst>
              <a:gd name="adj" fmla="val 2603"/>
            </a:avLst>
          </a:prstGeom>
          <a:solidFill>
            <a:srgbClr val="3F4652"/>
          </a:solidFill>
          <a:ln/>
        </p:spPr>
      </p:sp>
      <p:sp>
        <p:nvSpPr>
          <p:cNvPr id="4" name="Text 2"/>
          <p:cNvSpPr/>
          <p:nvPr/>
        </p:nvSpPr>
        <p:spPr>
          <a:xfrm>
            <a:off x="1721167" y="2894886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000"/>
              </a:lnSpc>
              <a:buNone/>
            </a:pPr>
            <a:r>
              <a:rPr lang="en-US" sz="25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1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3194328" y="266759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Положение 1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3194328" y="3158014"/>
            <a:ext cx="71405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Все вещества состоят из мельчайших частиц — молекул и атомов.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3080861" y="3732490"/>
            <a:ext cx="10642402" cy="15240"/>
          </a:xfrm>
          <a:prstGeom prst="roundRect">
            <a:avLst>
              <a:gd name="adj" fmla="val 223256"/>
            </a:avLst>
          </a:prstGeom>
          <a:solidFill>
            <a:srgbClr val="585F6B"/>
          </a:solidFill>
          <a:ln/>
        </p:spPr>
      </p:sp>
      <p:sp>
        <p:nvSpPr>
          <p:cNvPr id="8" name="Shape 6"/>
          <p:cNvSpPr/>
          <p:nvPr/>
        </p:nvSpPr>
        <p:spPr>
          <a:xfrm>
            <a:off x="793790" y="3861078"/>
            <a:ext cx="4347567" cy="1306949"/>
          </a:xfrm>
          <a:prstGeom prst="roundRect">
            <a:avLst>
              <a:gd name="adj" fmla="val 2603"/>
            </a:avLst>
          </a:prstGeom>
          <a:solidFill>
            <a:srgbClr val="3F4652"/>
          </a:solidFill>
          <a:ln/>
        </p:spPr>
      </p:sp>
      <p:sp>
        <p:nvSpPr>
          <p:cNvPr id="9" name="Text 7"/>
          <p:cNvSpPr/>
          <p:nvPr/>
        </p:nvSpPr>
        <p:spPr>
          <a:xfrm>
            <a:off x="2808089" y="4315182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000"/>
              </a:lnSpc>
              <a:buNone/>
            </a:pPr>
            <a:r>
              <a:rPr lang="en-US" sz="25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8"/>
          <p:cNvSpPr/>
          <p:nvPr/>
        </p:nvSpPr>
        <p:spPr>
          <a:xfrm>
            <a:off x="5368171" y="40878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Положение 2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5368171" y="4578310"/>
            <a:ext cx="646211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Частицы находятся в непрерывном хаотическом движении.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5254704" y="5152787"/>
            <a:ext cx="8468558" cy="15240"/>
          </a:xfrm>
          <a:prstGeom prst="roundRect">
            <a:avLst>
              <a:gd name="adj" fmla="val 223256"/>
            </a:avLst>
          </a:prstGeom>
          <a:solidFill>
            <a:srgbClr val="585F6B"/>
          </a:solidFill>
          <a:ln/>
        </p:spPr>
      </p:sp>
      <p:sp>
        <p:nvSpPr>
          <p:cNvPr id="13" name="Shape 11"/>
          <p:cNvSpPr/>
          <p:nvPr/>
        </p:nvSpPr>
        <p:spPr>
          <a:xfrm>
            <a:off x="793790" y="5281374"/>
            <a:ext cx="6521410" cy="1669852"/>
          </a:xfrm>
          <a:prstGeom prst="roundRect">
            <a:avLst>
              <a:gd name="adj" fmla="val 2038"/>
            </a:avLst>
          </a:prstGeom>
          <a:solidFill>
            <a:srgbClr val="3F4652"/>
          </a:solidFill>
          <a:ln/>
        </p:spPr>
      </p:sp>
      <p:sp>
        <p:nvSpPr>
          <p:cNvPr id="14" name="Text 12"/>
          <p:cNvSpPr/>
          <p:nvPr/>
        </p:nvSpPr>
        <p:spPr>
          <a:xfrm>
            <a:off x="3895011" y="5916930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4000"/>
              </a:lnSpc>
              <a:buNone/>
            </a:pPr>
            <a:r>
              <a:rPr lang="en-US" sz="25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3</a:t>
            </a:r>
            <a:endParaRPr lang="en-US" sz="2500" dirty="0"/>
          </a:p>
        </p:txBody>
      </p:sp>
      <p:sp>
        <p:nvSpPr>
          <p:cNvPr id="15" name="Text 13"/>
          <p:cNvSpPr/>
          <p:nvPr/>
        </p:nvSpPr>
        <p:spPr>
          <a:xfrm>
            <a:off x="7542014" y="550818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Положение 3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7542014" y="5998607"/>
            <a:ext cx="606778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Между частицами существуют силы взаимодействия: притяжения и отталкивания.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3643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76B9F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Молекулы и атомы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98846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Молекулу можно разделить на атомы, но это уже не будет исходное вещество. Атом — мельчайшая химически неделимая частица.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179802"/>
            <a:ext cx="4158615" cy="257020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5976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Молекула воды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646723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H₂O состоит из двух атомов водорода и одного кислорода.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893" y="3179802"/>
            <a:ext cx="4158615" cy="257020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235893" y="5976818"/>
            <a:ext cx="302287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Молекула кислорода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5235893" y="6467237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O₂ состоит из двух атомов кислорода.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995" y="3179802"/>
            <a:ext cx="4158615" cy="257020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677995" y="59768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6E5EF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Моделирование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9677995" y="6467237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6E5E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Учащиеся создают модели молекул из пластилина и гороха.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2025-10-28T11:22:48Z</dcterms:created>
  <dcterms:modified xsi:type="dcterms:W3CDTF">2025-10-28T11:22:48Z</dcterms:modified>
</cp:coreProperties>
</file>