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69" r:id="rId4"/>
    <p:sldId id="288" r:id="rId5"/>
    <p:sldId id="258" r:id="rId6"/>
    <p:sldId id="267" r:id="rId7"/>
    <p:sldId id="274" r:id="rId8"/>
    <p:sldId id="284" r:id="rId9"/>
    <p:sldId id="277" r:id="rId10"/>
    <p:sldId id="276" r:id="rId11"/>
    <p:sldId id="280" r:id="rId12"/>
    <p:sldId id="263" r:id="rId13"/>
    <p:sldId id="262" r:id="rId14"/>
    <p:sldId id="283" r:id="rId15"/>
    <p:sldId id="28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51" autoAdjust="0"/>
    <p:restoredTop sz="94384" autoAdjust="0"/>
  </p:normalViewPr>
  <p:slideViewPr>
    <p:cSldViewPr>
      <p:cViewPr varScale="1">
        <p:scale>
          <a:sx n="65" d="100"/>
          <a:sy n="65" d="100"/>
        </p:scale>
        <p:origin x="142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5BE58-FD43-4559-AD5C-06E06B67716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19532B-DD7B-4F45-BAE0-40BF410F1F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98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585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6182" y="1142984"/>
            <a:ext cx="4886332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3857628"/>
            <a:ext cx="4471974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B2F12-66BE-4C36-AED6-C361411879E4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9E0DF-B6BD-4D51-8E65-3BD41233A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592AE-7892-4EC0-B9A6-1B648EB164C5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9821B-8E9F-459E-831D-EE7BE4880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43120-17BF-4828-882F-5E3DA21BC077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897AC-D321-4C77-833A-4B659EF51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49D43-F27D-4A74-A13D-8FA51070A3CE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617BA-BCFA-4BEE-BE2E-2B796550A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98C53-A7D3-491B-9C38-2FD2F93DB9E8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C05D9-9A40-4280-A269-545889FFE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780BA-F9B8-43DD-BB82-0CAD49A8AC92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9A120-0CF0-4D8A-A454-2680777B9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132A8-630C-40BD-BEC0-D38302F10FF9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64480-1F33-4FDB-889E-8FDC862471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65E62-66B4-44E6-BE98-A72BB0EF686F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81447-2359-494D-BA8D-86333FAB5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57A05-C5C9-4DF2-B520-DE1792D66109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22016-3549-492E-8471-1D8515293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73C17-C1ED-47BD-9EBA-F1778AACD10D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A2675-30E3-4475-A72B-34272926C3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F9A59-6A56-421A-9D91-037EB0C5AB83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8A0FC-36A6-4CFC-9170-033ABFA19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357188"/>
            <a:ext cx="81438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928813" y="1571625"/>
            <a:ext cx="701516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F178D2-AE30-45DB-B155-CCBAFFEA23DE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E773F2-9D02-434C-A0FA-5FCB84FCD4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7780" cmpd="sng">
            <a:solidFill>
              <a:schemeClr val="accent1">
                <a:tint val="3000"/>
              </a:schemeClr>
            </a:solidFill>
            <a:prstDash val="solid"/>
            <a:miter lim="800000"/>
          </a:ln>
          <a:solidFill>
            <a:srgbClr val="002060"/>
          </a:solidFill>
          <a:effectLst>
            <a:outerShdw blurRad="55000" dist="50800" dir="5400000" algn="tl">
              <a:srgbClr val="000000">
                <a:alpha val="33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59;&#1088;&#1086;&#1082;-&#1087;&#1091;&#1090;&#1077;&#1096;&#1077;&#1089;&#1090;&#1074;&#1080;&#1077;.doc" TargetMode="External"/><Relationship Id="rId2" Type="http://schemas.openxmlformats.org/officeDocument/2006/relationships/hyperlink" Target="6%20&#1082;&#1083;&#1072;&#1089;&#1089;%20&#1044;&#1091;&#1073;&#1088;&#1086;&#1074;&#1089;&#1082;&#1080;&#1081;/&#1050;&#1090;&#1086;%20&#1093;&#1086;&#1095;&#1077;&#1090;%20&#1089;&#1090;&#1072;&#1090;&#1100;%20&#1087;&#1103;&#1090;&#1080;&#1086;&#1085;&#1077;&#1088;&#1086;&#1084;.pp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0;&#1086;&#1085;&#1089;&#1087;&#1077;&#1082;&#1090;%20&#1080;&#1075;&#1088;&#1099;.doc" TargetMode="External"/><Relationship Id="rId5" Type="http://schemas.openxmlformats.org/officeDocument/2006/relationships/hyperlink" Target="&#1048;&#1075;&#1088;&#1086;&#1074;&#1099;&#1077;%20&#1087;&#1088;&#1080;&#1077;&#1084;&#1099;.doc" TargetMode="External"/><Relationship Id="rId4" Type="http://schemas.openxmlformats.org/officeDocument/2006/relationships/hyperlink" Target="&#1050;&#1042;&#1053;.doc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86188" y="1143000"/>
            <a:ext cx="4886325" cy="293407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Применение  инновационных технологий на уроках ОБЖ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0" y="5143512"/>
            <a:ext cx="4471988" cy="142876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Клиенко</a:t>
            </a:r>
            <a:r>
              <a:rPr lang="ru-RU" sz="2800" dirty="0">
                <a:cs typeface="Times New Roman" pitchFamily="18" charset="0"/>
              </a:rPr>
              <a:t> Д.А.</a:t>
            </a: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dirty="0">
                <a:cs typeface="Times New Roman" pitchFamily="18" charset="0"/>
              </a:rPr>
              <a:t>Преподаватель-организатор ОБЖ МБОУ СОШ № 9</a:t>
            </a:r>
            <a:endParaRPr lang="ru-RU" sz="1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/>
              <a:t>30.08.2021г.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4211960" y="1052737"/>
            <a:ext cx="493204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Разминка для глаз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Контроль за осанкой</a:t>
            </a:r>
          </a:p>
          <a:p>
            <a:pPr>
              <a:buFontTx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Освещение в кабинете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Техника безопасности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Способы оказания первой     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помощи </a:t>
            </a:r>
          </a:p>
          <a:p>
            <a:pPr>
              <a:buFontTx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Физкультурные минутки</a:t>
            </a:r>
          </a:p>
          <a:p>
            <a:pPr>
              <a:buFontTx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Занятия на стадионе, в спортивном и тренажерном зале</a:t>
            </a:r>
          </a:p>
          <a:p>
            <a:pPr>
              <a:buFontTx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Инструктажи по ПБ, действия при ЧС, угрозе терроризма</a:t>
            </a:r>
          </a:p>
          <a:p>
            <a:pPr>
              <a:buFontTx/>
              <a:buChar char="•"/>
            </a:pPr>
            <a:endParaRPr lang="ru-RU" sz="2800" dirty="0">
              <a:solidFill>
                <a:srgbClr val="008000"/>
              </a:solidFill>
            </a:endParaRPr>
          </a:p>
        </p:txBody>
      </p:sp>
      <p:sp>
        <p:nvSpPr>
          <p:cNvPr id="11267" name="WordArt 7"/>
          <p:cNvSpPr>
            <a:spLocks noChangeArrowheads="1" noChangeShapeType="1" noTextEdit="1"/>
          </p:cNvSpPr>
          <p:nvPr/>
        </p:nvSpPr>
        <p:spPr bwMode="auto">
          <a:xfrm>
            <a:off x="251520" y="0"/>
            <a:ext cx="8713788" cy="9960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Здоровье сберегающие технологии</a:t>
            </a:r>
          </a:p>
        </p:txBody>
      </p:sp>
      <p:pic>
        <p:nvPicPr>
          <p:cNvPr id="11268" name="Picture 11" descr="DSC00559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12" y="980728"/>
            <a:ext cx="37846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5201649"/>
      </p:ext>
    </p:extLst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4606925" y="3068638"/>
            <a:ext cx="4537075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990000"/>
                </a:solidFill>
                <a:latin typeface="Times New Roman" pitchFamily="18" charset="0"/>
              </a:rPr>
              <a:t>Цель: </a:t>
            </a:r>
          </a:p>
          <a:p>
            <a:r>
              <a:rPr lang="ru-RU" sz="2000">
                <a:latin typeface="Times New Roman" pitchFamily="18" charset="0"/>
              </a:rPr>
              <a:t>наиболее благоприятным способом создать условия деятельности, максимально приближенные к реальным для формирования качеств человека, позволяющих ему быть востребованным и успешным в современном обществе, а именно: компетентности решения проблем, коммуникативной и информационной  культуры.</a:t>
            </a:r>
          </a:p>
        </p:txBody>
      </p:sp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249237" y="94878"/>
            <a:ext cx="8713788" cy="10680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Проектные технологии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4572000" y="1700213"/>
            <a:ext cx="43910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i="1" dirty="0">
                <a:latin typeface="Times New Roman" pitchFamily="18" charset="0"/>
              </a:rPr>
              <a:t>Думать легко, действовать трудно, а превратить мысль в действие - самая трудная вещь на свете!</a:t>
            </a:r>
          </a:p>
          <a:p>
            <a:pPr algn="r"/>
            <a:r>
              <a:rPr lang="ru-RU" b="1" i="1" dirty="0">
                <a:latin typeface="Times New Roman" pitchFamily="18" charset="0"/>
              </a:rPr>
              <a:t>И. Гёте</a:t>
            </a: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611188" y="6597352"/>
            <a:ext cx="28086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>
                <a:latin typeface="Times New Roman" pitchFamily="18" charset="0"/>
              </a:rPr>
              <a:t>Макеты костров</a:t>
            </a:r>
          </a:p>
        </p:txBody>
      </p:sp>
      <p:pic>
        <p:nvPicPr>
          <p:cNvPr id="12295" name="Picture 8" descr="IMG_000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9238" y="4293096"/>
            <a:ext cx="3988648" cy="2268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" name="img21_40635" descr="DSC01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238" y="1162968"/>
            <a:ext cx="3988648" cy="248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95536" y="3789040"/>
            <a:ext cx="38423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•</a:t>
            </a:r>
            <a:r>
              <a:rPr lang="ru-RU" sz="1400" b="1" dirty="0"/>
              <a:t>Учащиеся лепят модель костра, объясняют алгоритм его построения, назначение костра и проводят его классификацию</a:t>
            </a:r>
          </a:p>
        </p:txBody>
      </p:sp>
    </p:spTree>
    <p:extLst>
      <p:ext uri="{BB962C8B-B14F-4D97-AF65-F5344CB8AC3E}">
        <p14:creationId xmlns:p14="http://schemas.microsoft.com/office/powerpoint/2010/main" val="751075432"/>
      </p:ext>
    </p:extLst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143875" cy="78579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Использование ИКТ на уроке: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14423"/>
            <a:ext cx="7872437" cy="4883166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Современность и актуальность учебного материала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Наличие дополнительного и сопутствующего материала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Эстетичность и наглядность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Возможность блочного обозрения темы, опережающие задания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Обучение через игровую и практическую деятельность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Повышение интереса к учебе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Использование компьютерных технологий позволяет: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571625"/>
            <a:ext cx="8015313" cy="4525963"/>
          </a:xfrm>
        </p:spPr>
        <p:txBody>
          <a:bodyPr/>
          <a:lstStyle/>
          <a:p>
            <a:r>
              <a:rPr lang="ru-RU" dirty="0">
                <a:solidFill>
                  <a:srgbClr val="0F0450"/>
                </a:solidFill>
                <a:latin typeface="Times New Roman" pitchFamily="18" charset="0"/>
                <a:cs typeface="Times New Roman" pitchFamily="18" charset="0"/>
              </a:rPr>
              <a:t>Повысить интерес к изучению предмета</a:t>
            </a:r>
          </a:p>
          <a:p>
            <a:r>
              <a:rPr lang="ru-RU" dirty="0">
                <a:solidFill>
                  <a:srgbClr val="0F0450"/>
                </a:solidFill>
                <a:latin typeface="Times New Roman" pitchFamily="18" charset="0"/>
                <a:cs typeface="Times New Roman" pitchFamily="18" charset="0"/>
              </a:rPr>
              <a:t>Расширить информационное поле</a:t>
            </a:r>
          </a:p>
          <a:p>
            <a:r>
              <a:rPr lang="ru-RU" dirty="0">
                <a:solidFill>
                  <a:srgbClr val="0F0450"/>
                </a:solidFill>
                <a:latin typeface="Times New Roman" pitchFamily="18" charset="0"/>
                <a:cs typeface="Times New Roman" pitchFamily="18" charset="0"/>
              </a:rPr>
              <a:t>Ускорить процесс получения и использования информации</a:t>
            </a:r>
          </a:p>
          <a:p>
            <a:r>
              <a:rPr lang="ru-RU" dirty="0">
                <a:solidFill>
                  <a:srgbClr val="0F0450"/>
                </a:solidFill>
                <a:latin typeface="Times New Roman" pitchFamily="18" charset="0"/>
                <a:cs typeface="Times New Roman" pitchFamily="18" charset="0"/>
              </a:rPr>
              <a:t>Развить познавательные способности школьников</a:t>
            </a:r>
          </a:p>
          <a:p>
            <a:endParaRPr lang="ru-RU" b="1" dirty="0">
              <a:solidFill>
                <a:srgbClr val="0F04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20150" cy="1916113"/>
          </a:xfrm>
        </p:spPr>
        <p:txBody>
          <a:bodyPr/>
          <a:lstStyle/>
          <a:p>
            <a:pPr eaLnBrk="1" hangingPunct="1"/>
            <a:r>
              <a:rPr lang="ru-RU" altLang="ru-RU" sz="3600" dirty="0">
                <a:solidFill>
                  <a:srgbClr val="990000"/>
                </a:solidFill>
                <a:latin typeface="Book Antiqua" panose="02040602050305030304" pitchFamily="18" charset="0"/>
              </a:rPr>
              <a:t>Преимущество использования информационных компьютерных технологий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16113"/>
            <a:ext cx="9144000" cy="49418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огромный интерес детей и подростков заниматься всем, что связано с компьютерами;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широкие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мультимедийные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возможности;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учитывать индивидуальные особенности и возможности каждого ребенка;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интерактивность компьютерных программ;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временных ресурсов</a:t>
            </a:r>
            <a:r>
              <a:rPr lang="ru-RU" altLang="ru-RU" sz="28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5780" name="Picture 6" descr="C:\Users\Серж\Pictures\окр. мир\art_1_25_0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941888"/>
            <a:ext cx="255587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840590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Результативность применения современных образовательных технологий на уроках ОБЖ</a:t>
            </a: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250825" y="1196975"/>
            <a:ext cx="8137525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Tx/>
              <a:buChar char="-"/>
            </a:pPr>
            <a:r>
              <a:rPr lang="ru-RU" sz="2400" b="1" i="1" dirty="0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ru-RU" sz="2000" b="1" i="1" dirty="0">
                <a:solidFill>
                  <a:srgbClr val="000066"/>
                </a:solidFill>
                <a:latin typeface="Calibri" pitchFamily="34" charset="0"/>
              </a:rPr>
              <a:t>повышение мотивации к изучению основ безопасности жизнедеятельности;</a:t>
            </a:r>
          </a:p>
          <a:p>
            <a:pPr algn="just">
              <a:buFontTx/>
              <a:buChar char="-"/>
            </a:pPr>
            <a:endParaRPr lang="ru-RU" sz="2000" b="1" i="1" dirty="0">
              <a:solidFill>
                <a:srgbClr val="000066"/>
              </a:solidFill>
              <a:latin typeface="Calibri" pitchFamily="34" charset="0"/>
            </a:endParaRPr>
          </a:p>
          <a:p>
            <a:pPr algn="just">
              <a:buFontTx/>
              <a:buChar char="-"/>
            </a:pPr>
            <a:r>
              <a:rPr lang="ru-RU" sz="2000" b="1" i="1" dirty="0">
                <a:solidFill>
                  <a:srgbClr val="000066"/>
                </a:solidFill>
                <a:latin typeface="Calibri" pitchFamily="34" charset="0"/>
              </a:rPr>
              <a:t> стабильная динамика учебных достижений обучающихся;</a:t>
            </a:r>
          </a:p>
          <a:p>
            <a:pPr algn="just"/>
            <a:endParaRPr lang="ru-RU" sz="2000" b="1" i="1" dirty="0">
              <a:solidFill>
                <a:srgbClr val="000066"/>
              </a:solidFill>
              <a:latin typeface="Calibri" pitchFamily="34" charset="0"/>
            </a:endParaRPr>
          </a:p>
          <a:p>
            <a:pPr algn="just">
              <a:buFontTx/>
              <a:buChar char="-"/>
            </a:pPr>
            <a:r>
              <a:rPr lang="ru-RU" sz="2000" b="1" i="1" dirty="0">
                <a:solidFill>
                  <a:srgbClr val="000066"/>
                </a:solidFill>
                <a:latin typeface="Calibri" pitchFamily="34" charset="0"/>
              </a:rPr>
              <a:t>рост количества учащихся, принимающих участие в проектно – исследовательской деятельности;</a:t>
            </a:r>
          </a:p>
          <a:p>
            <a:pPr algn="just"/>
            <a:endParaRPr lang="ru-RU" sz="2000" b="1" i="1" dirty="0">
              <a:solidFill>
                <a:srgbClr val="000066"/>
              </a:solidFill>
              <a:latin typeface="Calibri" pitchFamily="34" charset="0"/>
            </a:endParaRPr>
          </a:p>
          <a:p>
            <a:pPr algn="just">
              <a:buFontTx/>
              <a:buChar char="-"/>
            </a:pPr>
            <a:r>
              <a:rPr lang="ru-RU" sz="2000" b="1" i="1" dirty="0">
                <a:solidFill>
                  <a:srgbClr val="000066"/>
                </a:solidFill>
                <a:latin typeface="Calibri" pitchFamily="34" charset="0"/>
              </a:rPr>
              <a:t> увеличение занятости детей во  внеурочной  деятельности;</a:t>
            </a:r>
          </a:p>
          <a:p>
            <a:pPr algn="just"/>
            <a:endParaRPr lang="ru-RU" sz="2000" b="1" i="1" dirty="0">
              <a:solidFill>
                <a:srgbClr val="000066"/>
              </a:solidFill>
              <a:latin typeface="Calibri" pitchFamily="34" charset="0"/>
            </a:endParaRPr>
          </a:p>
          <a:p>
            <a:pPr algn="just">
              <a:buFontTx/>
              <a:buChar char="-"/>
            </a:pPr>
            <a:r>
              <a:rPr lang="ru-RU" sz="2000" b="1" i="1" dirty="0">
                <a:solidFill>
                  <a:srgbClr val="000066"/>
                </a:solidFill>
                <a:latin typeface="Calibri" pitchFamily="34" charset="0"/>
              </a:rPr>
              <a:t>улучшение количественного и качественного показателя участия школьников в конкурсах и олимпиадах по ОБЖ.</a:t>
            </a:r>
            <a:endParaRPr lang="ru-RU" sz="2400" b="1" i="1" dirty="0">
              <a:solidFill>
                <a:srgbClr val="000066"/>
              </a:solidFill>
              <a:latin typeface="Calibri" pitchFamily="34" charset="0"/>
            </a:endParaRPr>
          </a:p>
          <a:p>
            <a:endParaRPr lang="ru-RU" sz="2400" b="1" i="1" dirty="0">
              <a:solidFill>
                <a:srgbClr val="000066"/>
              </a:solidFill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  <p:pic>
        <p:nvPicPr>
          <p:cNvPr id="3074" name="Picture 2" descr="D:\МНОГО ФОТО (ВСЕ)\Уч ГОДА 2012 и нед ин яз\100NIKON\DSCN066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927663">
            <a:off x="6832134" y="4999488"/>
            <a:ext cx="2136907" cy="1602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:\МНОГО ФОТО (ВСЕ)\Уч ГОДА 2012 и нед ин яз\100NIKON\DSCN067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851920" y="4941168"/>
            <a:ext cx="2816001" cy="158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:\МНОГО ФОТО (ВСЕ)\КАБИНЕТ 23 02 МАСЛЕНИЦА\100NIKON\DSCN0746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11760" y="4941168"/>
            <a:ext cx="1273764" cy="169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D:\МНОГО ФОТО (ВСЕ)\КАБИНЕТ 23 02 МАСЛЕНИЦА\100NIKON\DSCN073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 rot="21097579">
            <a:off x="111488" y="5005592"/>
            <a:ext cx="2262300" cy="1696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97590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12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357188"/>
            <a:ext cx="8143875" cy="4747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785813" y="188640"/>
            <a:ext cx="8158162" cy="5908949"/>
          </a:xfrm>
        </p:spPr>
        <p:txBody>
          <a:bodyPr/>
          <a:lstStyle/>
          <a:p>
            <a:pPr eaLnBrk="1" hangingPunct="1"/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Инновационная деятельность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целенаправленное преобразование содержания обучения и организационно – технологических основ образовательного процесса, направленное на повышение качества образовательных услуг,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конкурентноспособности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образовательных учреждений и их 	выпускников, обеспечение 	всестороннего личностного и 			профессионального развития 			обучаемых.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00808"/>
            <a:ext cx="813690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Arial" panose="020B0604020202020204" pitchFamily="34" charset="0"/>
              </a:rPr>
              <a:t>сформировать у школьников не только глубокие знания, но и умения самостоятельно добывать эти знания, использовать их в различных ситуациях, накапливать опыт решения проблем, 	развить у учащихся познавательные, 	интеллектуальные, эмоционально-		волевые 	и физические умения.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60648"/>
            <a:ext cx="7848872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Основные цели инновационной деятельности</a:t>
            </a:r>
            <a:endParaRPr lang="ru-RU" sz="40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490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357188"/>
            <a:ext cx="8143875" cy="714358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642918"/>
            <a:ext cx="7324303" cy="6000792"/>
          </a:xfrm>
        </p:spPr>
        <p:txBody>
          <a:bodyPr/>
          <a:lstStyle/>
          <a:p>
            <a:endParaRPr lang="ru-RU" sz="2800" dirty="0"/>
          </a:p>
          <a:p>
            <a:endParaRPr lang="ru-RU" sz="2800" dirty="0"/>
          </a:p>
          <a:p>
            <a:endParaRPr lang="ru-RU" sz="2800" b="1" dirty="0">
              <a:solidFill>
                <a:srgbClr val="0F0450"/>
              </a:solidFill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1268760"/>
            <a:ext cx="67687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-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Развитие умения мотивировать действия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-Самостоятельно ориентироваться в получаемой информации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-Формирование творческого нешаблонного мышления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-Развитие детей за счет максимального раскрытия их природных способностей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-Качественное изменение личности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ученика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53486"/>
            <a:ext cx="8372474" cy="112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16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8143932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75" y="1142983"/>
            <a:ext cx="5929339" cy="502232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357166"/>
            <a:ext cx="676875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Arial Black" panose="020B0A04020102020204" pitchFamily="34" charset="0"/>
                <a:ea typeface="Arial" panose="020B0604020202020204" pitchFamily="34" charset="0"/>
              </a:rPr>
              <a:t>Технологии проблемного обучения </a:t>
            </a:r>
          </a:p>
          <a:p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844824"/>
            <a:ext cx="6696744" cy="325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marR="95250" lvl="0" indent="-342900" algn="just" eaLnBrk="0" hangingPunct="0">
              <a:lnSpc>
                <a:spcPct val="107000"/>
              </a:lnSpc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Мыслить человек начинает тогда, когда у него появляется потребность что-нибудь понять. И начинается мышление с проблемы или вопроса, удивления или недоумения. 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408" y="332656"/>
            <a:ext cx="8143875" cy="21429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r>
              <a:rPr lang="ru-RU" sz="4000" dirty="0">
                <a:solidFill>
                  <a:srgbClr val="FF0000"/>
                </a:solidFill>
                <a:effectLst/>
              </a:rPr>
              <a:t>Существует три основных метода постановки учебной проблемы: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5" y="1772816"/>
            <a:ext cx="7272809" cy="4324772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Arial" panose="020B0604020202020204" pitchFamily="34" charset="0"/>
              </a:rPr>
              <a:t>Побуждающий от проблемной ситуации диалог.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ea typeface="Arial" panose="020B0604020202020204" pitchFamily="34" charset="0"/>
              </a:rPr>
              <a:t>2. Подводящий диалог представляет собой систему вопросов и заданий, которые пошагово подводят учащихся к формулированию темы.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</a:rPr>
              <a:t>	3. </a:t>
            </a:r>
            <a:r>
              <a:rPr lang="ru-RU" dirty="0">
                <a:latin typeface="Times New Roman" panose="02020603050405020304" pitchFamily="18" charset="0"/>
                <a:ea typeface="Arial" panose="020B0604020202020204" pitchFamily="34" charset="0"/>
              </a:rPr>
              <a:t>Сообщение темы с 			мотивирующим приемом.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0"/>
            <a:ext cx="8893175" cy="1143000"/>
          </a:xfrm>
        </p:spPr>
        <p:txBody>
          <a:bodyPr/>
          <a:lstStyle/>
          <a:p>
            <a:pPr eaLnBrk="1" hangingPunct="1">
              <a:lnSpc>
                <a:spcPct val="75000"/>
              </a:lnSpc>
            </a:pP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Возможности использования игровых технологий: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81075"/>
            <a:ext cx="9144000" cy="5876925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/>
              <a:t>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	</a:t>
            </a:r>
            <a:r>
              <a:rPr lang="ru-RU" sz="2400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Ролевые игры на уроке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инсценирование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2)	</a:t>
            </a: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Игровая организация учебного процесса с использованием игровых заданий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урок - соревнование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урок - конкурс,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урок - путешествие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урок - КВН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3)	</a:t>
            </a:r>
            <a:r>
              <a:rPr lang="ru-RU" sz="2400" b="1" dirty="0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  <a:hlinkClick r:id="rId5" action="ppaction://hlinkfile"/>
              </a:rPr>
              <a:t>Игровая организация учебного процесса с использованием заданий</a:t>
            </a:r>
            <a:r>
              <a:rPr lang="ru-RU" sz="2400" dirty="0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которые обычно предлагаются на традиционном уроке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4)	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 игры на определённом этапе урока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(начало, середина, конец; знакомство с новым материалом, закрепление знаний, умений, навыков, повторение и      		систематизация изученного);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	5)</a:t>
            </a:r>
            <a:r>
              <a:rPr lang="ru-RU" sz="2400" dirty="0">
                <a:solidFill>
                  <a:srgbClr val="9966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Различные виды внеклассной работы</a:t>
            </a:r>
            <a:r>
              <a:rPr lang="ru-RU" sz="2400" dirty="0">
                <a:solidFill>
                  <a:srgbClr val="996600"/>
                </a:solidFill>
                <a:latin typeface="Times New Roman" pitchFamily="18" charset="0"/>
                <a:cs typeface="Times New Roman" pitchFamily="18" charset="0"/>
                <a:hlinkClick r:id="rId6" action="ppaction://hlinkfile"/>
              </a:rPr>
              <a:t> </a:t>
            </a:r>
            <a:r>
              <a:rPr lang="ru-RU" sz="2400" dirty="0">
                <a:solidFill>
                  <a:srgbClr val="996600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(лингвистический КВН, экскурсии, вечера, 			олимпиады и т.п.), которые могут проводиться 	между учащимися разных классов одной параллели. </a:t>
            </a:r>
          </a:p>
        </p:txBody>
      </p:sp>
    </p:spTree>
    <p:extLst>
      <p:ext uri="{BB962C8B-B14F-4D97-AF65-F5344CB8AC3E}">
        <p14:creationId xmlns:p14="http://schemas.microsoft.com/office/powerpoint/2010/main" val="300103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685800" y="14288"/>
            <a:ext cx="8062913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3600" dirty="0">
                <a:solidFill>
                  <a:srgbClr val="FF0000"/>
                </a:solidFill>
                <a:ea typeface="Lucida Sans Unicode" panose="020B0602030504020204" pitchFamily="34" charset="0"/>
                <a:cs typeface="Times New Roman" pitchFamily="18" charset="0"/>
              </a:rPr>
              <a:t>Отличия личностно- ориентированного урока от традиционного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691680" y="1828800"/>
            <a:ext cx="7057032" cy="447992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marL="342900" indent="-339725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ru-RU" altLang="ru-RU" sz="2800" dirty="0">
                <a:solidFill>
                  <a:srgbClr val="000000"/>
                </a:solidFill>
                <a:latin typeface="Comic Sans MS" panose="030F0702030302020204" pitchFamily="66" charset="0"/>
                <a:ea typeface="Lucida Sans Unicode" panose="020B0602030504020204" pitchFamily="34" charset="0"/>
                <a:cs typeface="Lucida Sans Unicode" panose="020B0602030504020204" pitchFamily="34" charset="0"/>
              </a:rPr>
              <a:t>    </a:t>
            </a:r>
            <a:r>
              <a:rPr lang="ru-RU" altLang="ru-RU" dirty="0">
                <a:solidFill>
                  <a:srgbClr val="FF0000"/>
                </a:solidFill>
                <a:ea typeface="Lucida Sans Unicode" panose="020B0602030504020204" pitchFamily="34" charset="0"/>
                <a:cs typeface="Times New Roman" pitchFamily="18" charset="0"/>
              </a:rPr>
              <a:t>просматриваются в четырёх аспектах: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endParaRPr lang="ru-RU" altLang="ru-RU" dirty="0">
              <a:solidFill>
                <a:srgbClr val="FF0000"/>
              </a:solidFill>
              <a:ea typeface="Lucida Sans Unicode" panose="020B0602030504020204" pitchFamily="34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Candara" panose="020E0502030303020204" pitchFamily="34" charset="0"/>
              <a:buAutoNum type="arabicPeriod"/>
            </a:pPr>
            <a:r>
              <a:rPr lang="ru-RU" altLang="ru-RU" dirty="0">
                <a:solidFill>
                  <a:srgbClr val="000000"/>
                </a:solidFill>
                <a:ea typeface="Lucida Sans Unicode" panose="020B0602030504020204" pitchFamily="34" charset="0"/>
                <a:cs typeface="Times New Roman" pitchFamily="18" charset="0"/>
              </a:rPr>
              <a:t>  -</a:t>
            </a:r>
            <a:r>
              <a:rPr lang="ru-RU" altLang="ru-RU" b="1" dirty="0">
                <a:solidFill>
                  <a:srgbClr val="00B050"/>
                </a:solidFill>
                <a:ea typeface="Lucida Sans Unicode" panose="020B0602030504020204" pitchFamily="34" charset="0"/>
                <a:cs typeface="Times New Roman" pitchFamily="18" charset="0"/>
              </a:rPr>
              <a:t>в организации самого урока и деятельности на нём;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Candara" panose="020E0502030303020204" pitchFamily="34" charset="0"/>
              <a:buAutoNum type="arabicPeriod"/>
            </a:pPr>
            <a:r>
              <a:rPr lang="ru-RU" altLang="ru-RU" b="1" dirty="0">
                <a:solidFill>
                  <a:srgbClr val="000000"/>
                </a:solidFill>
                <a:ea typeface="Lucida Sans Unicode" panose="020B0602030504020204" pitchFamily="34" charset="0"/>
                <a:cs typeface="Times New Roman" pitchFamily="18" charset="0"/>
              </a:rPr>
              <a:t>  -</a:t>
            </a:r>
            <a:r>
              <a:rPr lang="ru-RU" altLang="ru-RU" b="1" dirty="0">
                <a:solidFill>
                  <a:srgbClr val="BA49FF"/>
                </a:solidFill>
                <a:ea typeface="Lucida Sans Unicode" panose="020B0602030504020204" pitchFamily="34" charset="0"/>
                <a:cs typeface="Times New Roman" pitchFamily="18" charset="0"/>
              </a:rPr>
              <a:t>в иной позиции педагога по отношению к ученику и к учебному процессу,  к роли учителя в нём;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Candara" panose="020E0502030303020204" pitchFamily="34" charset="0"/>
              <a:buAutoNum type="arabicPeriod"/>
            </a:pPr>
            <a:r>
              <a:rPr lang="ru-RU" altLang="ru-RU" b="1" dirty="0">
                <a:solidFill>
                  <a:srgbClr val="000000"/>
                </a:solidFill>
                <a:ea typeface="Lucida Sans Unicode" panose="020B0602030504020204" pitchFamily="34" charset="0"/>
                <a:cs typeface="Times New Roman" pitchFamily="18" charset="0"/>
              </a:rPr>
              <a:t>  -</a:t>
            </a:r>
            <a:r>
              <a:rPr lang="ru-RU" altLang="ru-RU" b="1" dirty="0">
                <a:solidFill>
                  <a:srgbClr val="002060"/>
                </a:solidFill>
                <a:ea typeface="Lucida Sans Unicode" panose="020B0602030504020204" pitchFamily="34" charset="0"/>
                <a:cs typeface="Times New Roman" pitchFamily="18" charset="0"/>
              </a:rPr>
              <a:t>в иной позиции самого ученика как субъекта учебной деятельности (именно благодаря иной позиции педагога и выращивается субъектная позиция ученика);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Candara" panose="020E0502030303020204" pitchFamily="34" charset="0"/>
              <a:buAutoNum type="arabicPeriod"/>
            </a:pPr>
            <a:r>
              <a:rPr lang="ru-RU" altLang="ru-RU" b="1" dirty="0">
                <a:solidFill>
                  <a:srgbClr val="000000"/>
                </a:solidFill>
                <a:ea typeface="Lucida Sans Unicode" panose="020B0602030504020204" pitchFamily="34" charset="0"/>
                <a:cs typeface="Times New Roman" pitchFamily="18" charset="0"/>
              </a:rPr>
              <a:t>  -</a:t>
            </a:r>
            <a:r>
              <a:rPr lang="ru-RU" altLang="ru-RU" b="1" dirty="0">
                <a:solidFill>
                  <a:srgbClr val="03706D"/>
                </a:solidFill>
                <a:ea typeface="Lucida Sans Unicode" panose="020B0602030504020204" pitchFamily="34" charset="0"/>
                <a:cs typeface="Times New Roman" pitchFamily="18" charset="0"/>
              </a:rPr>
              <a:t>в ином характере взаимоотношений между учителем и учеником в учебном процессе.</a:t>
            </a:r>
          </a:p>
        </p:txBody>
      </p:sp>
    </p:spTree>
    <p:extLst>
      <p:ext uri="{BB962C8B-B14F-4D97-AF65-F5344CB8AC3E}">
        <p14:creationId xmlns:p14="http://schemas.microsoft.com/office/powerpoint/2010/main" val="16527734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484784"/>
            <a:ext cx="4752528" cy="547688"/>
          </a:xfrm>
        </p:spPr>
        <p:txBody>
          <a:bodyPr>
            <a:normAutofit/>
          </a:bodyPr>
          <a:lstStyle/>
          <a:p>
            <a:pPr eaLnBrk="1" hangingPunct="1"/>
            <a:endParaRPr lang="ru-RU" sz="2400" b="1" dirty="0">
              <a:solidFill>
                <a:srgbClr val="990000"/>
              </a:solidFill>
              <a:latin typeface="Times New Roman" pitchFamily="18" charset="0"/>
            </a:endParaRPr>
          </a:p>
        </p:txBody>
      </p:sp>
      <p:graphicFrame>
        <p:nvGraphicFramePr>
          <p:cNvPr id="1026" name="Object 11"/>
          <p:cNvGraphicFramePr>
            <a:graphicFrameLocks noGrp="1" noChangeAspect="1"/>
          </p:cNvGraphicFramePr>
          <p:nvPr>
            <p:ph idx="1"/>
          </p:nvPr>
        </p:nvGraphicFramePr>
        <p:xfrm>
          <a:off x="3995738" y="3429000"/>
          <a:ext cx="4748212" cy="316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Диаграмма" r:id="rId3" imgW="7772408" imgH="4114867" progId="MSGraph.Chart.8">
                  <p:embed followColorScheme="full"/>
                </p:oleObj>
              </mc:Choice>
              <mc:Fallback>
                <p:oleObj name="Диаграмма" r:id="rId3" imgW="7772408" imgH="4114867" progId="MSGraph.Chart.8">
                  <p:embed followColorScheme="full"/>
                  <p:pic>
                    <p:nvPicPr>
                      <p:cNvPr id="0" name="Picture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3429000"/>
                        <a:ext cx="4748212" cy="3167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8"/>
          <p:cNvSpPr txBox="1">
            <a:spLocks noChangeArrowheads="1"/>
          </p:cNvSpPr>
          <p:nvPr/>
        </p:nvSpPr>
        <p:spPr bwMode="auto">
          <a:xfrm>
            <a:off x="468313" y="2060848"/>
            <a:ext cx="83518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rgbClr val="000066"/>
                </a:solidFill>
                <a:latin typeface="Times New Roman" pitchFamily="18" charset="0"/>
              </a:rPr>
              <a:t>Уровневая дифференциация предполагает такие формы обучения, которые позволяют дать столько знаний для конкретного ученика, сколько он сможет в себя вместить. </a:t>
            </a:r>
          </a:p>
        </p:txBody>
      </p:sp>
      <p:sp>
        <p:nvSpPr>
          <p:cNvPr id="1029" name="Text Box 9"/>
          <p:cNvSpPr txBox="1">
            <a:spLocks noChangeArrowheads="1"/>
          </p:cNvSpPr>
          <p:nvPr/>
        </p:nvSpPr>
        <p:spPr bwMode="auto">
          <a:xfrm>
            <a:off x="349882" y="3480217"/>
            <a:ext cx="367221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2000" dirty="0">
                <a:solidFill>
                  <a:srgbClr val="000066"/>
                </a:solidFill>
                <a:latin typeface="Times New Roman" pitchFamily="18" charset="0"/>
              </a:rPr>
              <a:t>Благоприятное эмоциональное состояние учащихся, снижение </a:t>
            </a:r>
            <a:r>
              <a:rPr lang="ru-RU" sz="2000" dirty="0" err="1">
                <a:solidFill>
                  <a:srgbClr val="000066"/>
                </a:solidFill>
                <a:latin typeface="Times New Roman" pitchFamily="18" charset="0"/>
              </a:rPr>
              <a:t>стрессогенности</a:t>
            </a:r>
            <a:r>
              <a:rPr lang="ru-RU" sz="2000" dirty="0">
                <a:solidFill>
                  <a:srgbClr val="000066"/>
                </a:solidFill>
                <a:latin typeface="Times New Roman" pitchFamily="18" charset="0"/>
              </a:rPr>
              <a:t> обучения (тест </a:t>
            </a:r>
            <a:r>
              <a:rPr lang="ru-RU" sz="2000" dirty="0" err="1">
                <a:solidFill>
                  <a:srgbClr val="000066"/>
                </a:solidFill>
                <a:latin typeface="Times New Roman" pitchFamily="18" charset="0"/>
              </a:rPr>
              <a:t>Спилбергера</a:t>
            </a:r>
            <a:r>
              <a:rPr lang="ru-RU" sz="2000" dirty="0">
                <a:solidFill>
                  <a:srgbClr val="000066"/>
                </a:solidFill>
                <a:latin typeface="Times New Roman" pitchFamily="18" charset="0"/>
              </a:rPr>
              <a:t>)</a:t>
            </a:r>
          </a:p>
          <a:p>
            <a:pPr>
              <a:buFontTx/>
              <a:buChar char="•"/>
            </a:pPr>
            <a:r>
              <a:rPr lang="ru-RU" sz="2000" dirty="0">
                <a:solidFill>
                  <a:srgbClr val="000066"/>
                </a:solidFill>
                <a:latin typeface="Times New Roman" pitchFamily="18" charset="0"/>
              </a:rPr>
              <a:t>Успеваемость  учащихся 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</a:rPr>
              <a:t>100%.</a:t>
            </a:r>
          </a:p>
        </p:txBody>
      </p:sp>
      <p:pic>
        <p:nvPicPr>
          <p:cNvPr id="1030" name="WordArt 10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" y="3068960"/>
            <a:ext cx="3114675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WordArt 12"/>
          <p:cNvSpPr>
            <a:spLocks noChangeArrowheads="1" noChangeShapeType="1" noTextEdit="1"/>
          </p:cNvSpPr>
          <p:nvPr/>
        </p:nvSpPr>
        <p:spPr bwMode="auto">
          <a:xfrm>
            <a:off x="107504" y="188640"/>
            <a:ext cx="5833343" cy="1427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 уровневой        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дифференциации </a:t>
            </a:r>
          </a:p>
        </p:txBody>
      </p:sp>
      <p:sp>
        <p:nvSpPr>
          <p:cNvPr id="1032" name="Text Box 13"/>
          <p:cNvSpPr txBox="1">
            <a:spLocks noChangeArrowheads="1"/>
          </p:cNvSpPr>
          <p:nvPr/>
        </p:nvSpPr>
        <p:spPr bwMode="auto">
          <a:xfrm>
            <a:off x="3851920" y="3141663"/>
            <a:ext cx="52920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000066"/>
                </a:solidFill>
                <a:latin typeface="Times New Roman" pitchFamily="18" charset="0"/>
              </a:rPr>
              <a:t>Уровень </a:t>
            </a:r>
            <a:r>
              <a:rPr lang="ru-RU" sz="1600" b="1" dirty="0" err="1">
                <a:solidFill>
                  <a:srgbClr val="000066"/>
                </a:solidFill>
                <a:latin typeface="Times New Roman" pitchFamily="18" charset="0"/>
              </a:rPr>
              <a:t>стрессогенности</a:t>
            </a:r>
            <a:r>
              <a:rPr lang="ru-RU" sz="1600" b="1" dirty="0">
                <a:solidFill>
                  <a:srgbClr val="000066"/>
                </a:solidFill>
                <a:latin typeface="Times New Roman" pitchFamily="18" charset="0"/>
              </a:rPr>
              <a:t> обучения (5,6,7,8 ,9 классы)</a:t>
            </a:r>
          </a:p>
        </p:txBody>
      </p:sp>
      <p:pic>
        <p:nvPicPr>
          <p:cNvPr id="2" name="Picture 3" descr="C:\Users\Администратор\Desktop\Компьютерный класс\DSC036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0"/>
            <a:ext cx="2879850" cy="216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46059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Презентация ИНФОР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1109</TotalTime>
  <Words>777</Words>
  <Application>Microsoft Office PowerPoint</Application>
  <PresentationFormat>Экран (4:3)</PresentationFormat>
  <Paragraphs>92</Paragraphs>
  <Slides>15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Black</vt:lpstr>
      <vt:lpstr>Book Antiqua</vt:lpstr>
      <vt:lpstr>Calibri</vt:lpstr>
      <vt:lpstr>Candara</vt:lpstr>
      <vt:lpstr>Comic Sans MS</vt:lpstr>
      <vt:lpstr>Times New Roman</vt:lpstr>
      <vt:lpstr>Презентация ИНФОРМАТИКА</vt:lpstr>
      <vt:lpstr>Диаграмма</vt:lpstr>
      <vt:lpstr>Применение  инновационных технологий на уроках ОБЖ</vt:lpstr>
      <vt:lpstr>Презентация PowerPoint</vt:lpstr>
      <vt:lpstr>Презентация PowerPoint</vt:lpstr>
      <vt:lpstr>Презентация PowerPoint</vt:lpstr>
      <vt:lpstr> </vt:lpstr>
      <vt:lpstr>  Существует три основных метода постановки учебной проблемы:</vt:lpstr>
      <vt:lpstr>Возможности использования игровых технологий: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Использование ИКТ на уроке: </vt:lpstr>
      <vt:lpstr>Использование компьютерных технологий позволяет: </vt:lpstr>
      <vt:lpstr>Преимущество использования информационных компьютерных технологий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РИМЦ</cp:lastModifiedBy>
  <cp:revision>69</cp:revision>
  <dcterms:created xsi:type="dcterms:W3CDTF">2011-07-24T06:23:31Z</dcterms:created>
  <dcterms:modified xsi:type="dcterms:W3CDTF">2021-10-07T07:26:15Z</dcterms:modified>
</cp:coreProperties>
</file>