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4" r:id="rId5"/>
    <p:sldId id="265" r:id="rId6"/>
    <p:sldId id="261" r:id="rId7"/>
    <p:sldId id="267" r:id="rId8"/>
    <p:sldId id="268" r:id="rId9"/>
    <p:sldId id="269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33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55F53-1CB1-4F82-9FB8-5DD69FAA5B62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428868"/>
            <a:ext cx="7772400" cy="2428891"/>
          </a:xfrm>
          <a:ln w="63500">
            <a:solidFill>
              <a:srgbClr val="33CC33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Формирование и развитие коммуникативных навыков учащихся как условие повышения качества образования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3372" y="5286388"/>
            <a:ext cx="4829164" cy="113823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Единый методический день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27.03.2019 года</a:t>
            </a:r>
            <a:endParaRPr lang="ru-RU" dirty="0">
              <a:solidFill>
                <a:schemeClr val="tx1"/>
              </a:solidFill>
            </a:endParaRPr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838200" y="481002"/>
            <a:ext cx="1600200" cy="1447800"/>
            <a:chOff x="7289" y="1016"/>
            <a:chExt cx="2588" cy="2706"/>
          </a:xfrm>
        </p:grpSpPr>
        <p:grpSp>
          <p:nvGrpSpPr>
            <p:cNvPr id="5" name="Group 2"/>
            <p:cNvGrpSpPr>
              <a:grpSpLocks/>
            </p:cNvGrpSpPr>
            <p:nvPr/>
          </p:nvGrpSpPr>
          <p:grpSpPr bwMode="auto">
            <a:xfrm>
              <a:off x="7289" y="1016"/>
              <a:ext cx="2588" cy="2706"/>
              <a:chOff x="7289" y="1016"/>
              <a:chExt cx="2588" cy="2706"/>
            </a:xfrm>
          </p:grpSpPr>
          <p:pic>
            <p:nvPicPr>
              <p:cNvPr id="7" name="Picture 3" descr="j041048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613" y="1367"/>
                <a:ext cx="1881" cy="19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" name="Group 4"/>
              <p:cNvGrpSpPr>
                <a:grpSpLocks/>
              </p:cNvGrpSpPr>
              <p:nvPr/>
            </p:nvGrpSpPr>
            <p:grpSpPr bwMode="auto">
              <a:xfrm>
                <a:off x="7289" y="1016"/>
                <a:ext cx="2588" cy="2706"/>
                <a:chOff x="7289" y="1016"/>
                <a:chExt cx="2588" cy="2706"/>
              </a:xfrm>
            </p:grpSpPr>
            <p:pic>
              <p:nvPicPr>
                <p:cNvPr id="9" name="Picture 5" descr="j0370140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7795" y="1367"/>
                  <a:ext cx="1316" cy="14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712" y="3113"/>
                  <a:ext cx="1698" cy="337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Down">
                    <a:avLst>
                      <a:gd name="adj" fmla="val 0"/>
                    </a:avLst>
                  </a:prstTxWarp>
                </a:bodyPr>
                <a:lstStyle/>
                <a:p>
                  <a:pPr algn="ctr"/>
                  <a:r>
                    <a:rPr lang="ru-RU" sz="3600" kern="10" spc="18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Times New Roman"/>
                      <a:cs typeface="Times New Roman"/>
                    </a:rPr>
                    <a:t>ст.Павловская</a:t>
                  </a:r>
                </a:p>
              </p:txBody>
            </p:sp>
            <p:sp>
              <p:nvSpPr>
                <p:cNvPr id="11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505" y="1177"/>
                  <a:ext cx="2185" cy="2373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692268"/>
                    </a:avLst>
                  </a:prstTxWarp>
                </a:bodyPr>
                <a:lstStyle/>
                <a:p>
                  <a:pPr algn="ctr"/>
                  <a:r>
                    <a:rPr lang="ru-RU" sz="1200" kern="10" spc="600" normalizeH="1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районный информационно - методический центр </a:t>
                  </a:r>
                </a:p>
              </p:txBody>
            </p:sp>
            <p:sp>
              <p:nvSpPr>
                <p:cNvPr id="12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289" y="1016"/>
                  <a:ext cx="2588" cy="2706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753260"/>
                    </a:avLst>
                  </a:prstTxWarp>
                </a:bodyPr>
                <a:lstStyle/>
                <a:p>
                  <a:pPr algn="dist"/>
                  <a:r>
                    <a:rPr lang="ru-RU" sz="1200" kern="10" spc="6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Муниципальное казённое учреждение образования</a:t>
                  </a:r>
                </a:p>
              </p:txBody>
            </p:sp>
          </p:grpSp>
        </p:grpSp>
        <p:sp>
          <p:nvSpPr>
            <p:cNvPr id="6" name="WordArt 9"/>
            <p:cNvSpPr>
              <a:spLocks noChangeArrowheads="1" noChangeShapeType="1" noTextEdit="1"/>
            </p:cNvSpPr>
            <p:nvPr/>
          </p:nvSpPr>
          <p:spPr bwMode="auto">
            <a:xfrm>
              <a:off x="8044" y="2855"/>
              <a:ext cx="1155" cy="2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116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9933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МКУО     РИМЦ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  <a:ln w="63500">
            <a:solidFill>
              <a:srgbClr val="33CC33"/>
            </a:solidFill>
          </a:ln>
        </p:spPr>
        <p:txBody>
          <a:bodyPr>
            <a:noAutofit/>
          </a:bodyPr>
          <a:lstStyle/>
          <a:p>
            <a:r>
              <a:rPr lang="ru-RU" sz="3600" dirty="0" smtClean="0"/>
              <a:t>Необходимые коммуникативные навыки на предметных олимпиадах</a:t>
            </a:r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</a:t>
            </a:r>
          </a:p>
          <a:p>
            <a:pPr marL="0" indent="0">
              <a:buNone/>
            </a:pPr>
            <a:endParaRPr lang="ru-RU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Сформулируйте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цитаты, а также этический смысл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произведения_____________________________________________</a:t>
            </a:r>
          </a:p>
          <a:p>
            <a:pPr marL="0" indent="0">
              <a:buNone/>
            </a:pPr>
            <a:endParaRPr lang="ru-RU" sz="2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Картина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"Утро в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сосновом бору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 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русских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художников Ивана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Шишкина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Константина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Савицкого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не менее 12 определений, которые понадобятся для рассказа о твоих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впечатлениях о картине «Утро в сосновом бору». </a:t>
            </a:r>
            <a:r>
              <a:rPr lang="ru-RU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</a:t>
            </a:r>
          </a:p>
          <a:p>
            <a:pPr marL="0" indent="0">
              <a:buNone/>
            </a:pPr>
            <a:endParaRPr lang="ru-RU" sz="2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Опишите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проанализируйте общую композицию произведения, видеофрагмент из которого вы посмотрели  _______________________________________________________</a:t>
            </a:r>
          </a:p>
          <a:p>
            <a:pPr marL="0" indent="0"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68346"/>
          </a:xfrm>
          <a:ln w="63500">
            <a:solidFill>
              <a:srgbClr val="33CC33"/>
            </a:solidFill>
          </a:ln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Преемственность в формировании и развитии коммуникативных УУД</a:t>
            </a:r>
            <a:endParaRPr lang="ru-RU" sz="28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1406" y="977920"/>
          <a:ext cx="9001155" cy="5308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28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279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502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Arial Narrow" pitchFamily="34" charset="0"/>
                        </a:rPr>
                        <a:t>ФГОС НОО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Arial Narrow" pitchFamily="34" charset="0"/>
                        </a:rPr>
                        <a:t>ФГОС ООО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СОО</a:t>
                      </a:r>
                    </a:p>
                  </a:txBody>
                  <a:tcPr marL="3600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Выпускник научится: 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адекватно использовать коммуникативные средства для решения, строить монологическое высказывание, владеть диалогической формой коммуникации</a:t>
                      </a:r>
                    </a:p>
                    <a:p>
                      <a:pPr algn="l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определять задачу коммуникации;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отбирать и использовать речевые средства в коммуникации с другими людьми;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представлять в устной или письменной форме развернутый план собственной деятельности;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соблюдать нормы публичной речи, регламент в монологе и дискуссии;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создавать письменные «клишированные» и оригинальные тексты с использованием необходимых речевых средств;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использовать вербальные средства для выделения смысловых блоков своего выступления;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использовать невербальные средства или наглядные материалы под руководством учителя;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делать оценочный вывод о достижении цели коммуникации.</a:t>
                      </a: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развернуто, логично и точно излагать свою точку зрения с использованием адекватных (устных и письменных) языковых средств</a:t>
                      </a:r>
                    </a:p>
                    <a:p>
                      <a:pPr algn="l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28794" y="6286520"/>
            <a:ext cx="55058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339933"/>
                </a:solidFill>
              </a:rPr>
              <a:t>ИСПОЛЬЗОВАНИЕ    РЕЧЕВЫХ    СРЕДСТВ</a:t>
            </a:r>
            <a:endParaRPr lang="ru-RU" sz="2400" b="1" dirty="0">
              <a:solidFill>
                <a:srgbClr val="339933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68346"/>
          </a:xfrm>
          <a:ln w="63500">
            <a:solidFill>
              <a:srgbClr val="33CC33"/>
            </a:solidFill>
          </a:ln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Преемственность в формировании и развитии коммуникативных УУД</a:t>
            </a:r>
            <a:endParaRPr lang="ru-RU" sz="28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1406" y="1100150"/>
          <a:ext cx="9001155" cy="38519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612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78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612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857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НОО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ООО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СОО</a:t>
                      </a:r>
                    </a:p>
                  </a:txBody>
                  <a:tcPr marL="3600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целенаправленно искать и использовать информационные ресурсы с помощью средств ИКТ;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выбирать, строить и использовать адекватную информационную модель для передачи своих мыслей;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использовать компьютерные технологии для решения информационных и коммуникационных учебных задач;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использовать информацию с учетом этических и правовых норм;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создавать информационные ресурсы разного типа и для разных аудиторий.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координировать и выполнять работу в условиях реального, виртуального и комбинированного взаимодействия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922834" y="5286388"/>
            <a:ext cx="3363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339933"/>
                </a:solidFill>
              </a:rPr>
              <a:t>ИСПОЛЬЗОВАНИЕ    ИКТ</a:t>
            </a:r>
            <a:endParaRPr lang="ru-RU" sz="2400" b="1" dirty="0">
              <a:solidFill>
                <a:srgbClr val="33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68346"/>
          </a:xfrm>
          <a:ln w="63500">
            <a:solidFill>
              <a:srgbClr val="33CC33"/>
            </a:solidFill>
          </a:ln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Преемственность в формировании и развитии коммуникативных УУД</a:t>
            </a:r>
            <a:endParaRPr lang="ru-RU" sz="28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1406" y="1111582"/>
          <a:ext cx="9001155" cy="46748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25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77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909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857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НОО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ООО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СОО</a:t>
                      </a:r>
                    </a:p>
                  </a:txBody>
                  <a:tcPr marL="3600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Выпускник научится: 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допускать и  учитывать разные мнения и стремиться к координации различных позиций в сотрудничестве;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формулировать собственное мнение и позицию;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строить понятные для партнера высказывания;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задавать вопросы;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контролировать действия партнера;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использовать речь для регуляции своего действия</a:t>
                      </a: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определять возможные роли в совместной деятельности;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играть определенную роль в совместной деятельности;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принимать позицию собеседника;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определять свои действия и действия партнера, которые способствовали или препятствовали продуктивной коммуникации</a:t>
                      </a: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осуществлять деловую коммуникацию как со сверстниками, так и со взрослыми, подбирать партнеров для деловой коммуникации исходя из результативности взаимодействия, а не личных симпатий;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при осуществлении групповой работы быть как руководителем, так и членом команды в разных ролях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17020" y="6000768"/>
            <a:ext cx="2626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339933"/>
                </a:solidFill>
              </a:rPr>
              <a:t>СОТРУДНИЧЕСТВО</a:t>
            </a:r>
            <a:endParaRPr lang="ru-RU" sz="2400" b="1" dirty="0">
              <a:solidFill>
                <a:srgbClr val="33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68346"/>
          </a:xfrm>
          <a:ln w="63500">
            <a:solidFill>
              <a:srgbClr val="33CC33"/>
            </a:solidFill>
          </a:ln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Преемственность в формировании и развитии коммуникативных УУД</a:t>
            </a:r>
            <a:endParaRPr lang="ru-RU" sz="28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1406" y="1100150"/>
          <a:ext cx="9001155" cy="44005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612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78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612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857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НОО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ООО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СОО</a:t>
                      </a:r>
                    </a:p>
                  </a:txBody>
                  <a:tcPr marL="3600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Выпускник научится: 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договариваться и приходить к общему решению в совместной деятельности</a:t>
                      </a: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строить позитивные отношения;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корректно и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аргументированно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отстаивать свою точку зрения;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критически относиться к собственному мнению, признавать ошибочность и корректировать его;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предлагать альтернативное решение в конфликтной ситуации;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выделять общую точку зрения в дискуссии;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договариваться о правилах и вопросах для обсуждения;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организовывать учебное взаимодействие в группе;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устранять в рамках диалога разрывы в коммуникации.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распознавать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конфликтогенные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ситуации и предотвращать конфликты до их активной фазы, выстраивать деловую и образовательную коммуникацию, избегая личностных оценочных суждений.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481481" y="5857892"/>
            <a:ext cx="4233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339933"/>
                </a:solidFill>
              </a:rPr>
              <a:t>РАЗРЕШЕНИЕ      КОНФЛИКТОВ</a:t>
            </a:r>
            <a:endParaRPr lang="ru-RU" sz="2400" b="1" dirty="0">
              <a:solidFill>
                <a:srgbClr val="33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  <a:ln w="63500">
            <a:solidFill>
              <a:srgbClr val="33CC33"/>
            </a:solidFill>
          </a:ln>
        </p:spPr>
        <p:txBody>
          <a:bodyPr>
            <a:noAutofit/>
          </a:bodyPr>
          <a:lstStyle/>
          <a:p>
            <a:r>
              <a:rPr lang="ru-RU" sz="3600" dirty="0" smtClean="0"/>
              <a:t>Достижение планируемых результатов </a:t>
            </a:r>
            <a:br>
              <a:rPr lang="ru-RU" sz="3600" dirty="0" smtClean="0"/>
            </a:br>
            <a:r>
              <a:rPr lang="ru-RU" sz="3600" dirty="0" smtClean="0"/>
              <a:t>по программе (коммуникативные навыки)</a:t>
            </a:r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484784"/>
            <a:ext cx="9036496" cy="46413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 - Выпускник 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научится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характеризовать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особенности уникального народного искусства, семантическое значение традиционных образов, мотивов (древо жизни, птица, солярные знаки);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раскрывать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народных праздников и обрядов и их отражение в народном искусстве и в современной жизни; </a:t>
            </a:r>
          </a:p>
          <a:p>
            <a:pPr lvl="0"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воспринимать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 искусства 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аргументированно анализировать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разные уровни своего восприятия, понимать изобразительные метафоры и видеть целостную картину мира, присущую произведению искусства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объяснять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разницу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предметом изображения, сюжетом и содержанием изображения;</a:t>
            </a:r>
          </a:p>
          <a:p>
            <a:pPr lvl="0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рассуждать о разных способах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передачи перспективы в изобразительном искусстве как выражении различных мировоззренческих смыслов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в речи новые термины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связанные со стилями в изобразительном искусстве и архитектуре XVIII – XIX веков;</a:t>
            </a:r>
          </a:p>
          <a:p>
            <a:pPr lvl="0"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  <a:ln w="63500">
            <a:solidFill>
              <a:srgbClr val="33CC33"/>
            </a:solidFill>
          </a:ln>
        </p:spPr>
        <p:txBody>
          <a:bodyPr>
            <a:noAutofit/>
          </a:bodyPr>
          <a:lstStyle/>
          <a:p>
            <a:r>
              <a:rPr lang="ru-RU" sz="3600" dirty="0" smtClean="0"/>
              <a:t>Достижение планируемых результатов </a:t>
            </a:r>
            <a:br>
              <a:rPr lang="ru-RU" sz="3600" dirty="0" smtClean="0"/>
            </a:br>
            <a:r>
              <a:rPr lang="ru-RU" sz="3600" dirty="0" smtClean="0"/>
              <a:t>по программе (коммуникативные навыки)</a:t>
            </a:r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u="sng" dirty="0"/>
              <a:t>Выпускник получит возможность научиться:</a:t>
            </a:r>
            <a:endParaRPr lang="ru-RU" u="sng" dirty="0"/>
          </a:p>
          <a:p>
            <a:pPr lvl="0"/>
            <a:r>
              <a:rPr lang="ru-RU" b="1" i="1" dirty="0"/>
              <a:t>активно использовать язык изобразительного искусства </a:t>
            </a:r>
            <a:r>
              <a:rPr lang="ru-RU" i="1" dirty="0"/>
              <a:t>и различные художественные материалы для освоения содержания различных учебных предметов (литературы, окружающего мира, технологии и др.);</a:t>
            </a:r>
            <a:endParaRPr lang="ru-RU" dirty="0"/>
          </a:p>
          <a:p>
            <a:pPr lvl="0"/>
            <a:r>
              <a:rPr lang="ru-RU" b="1" i="1" dirty="0"/>
              <a:t>владеть диалогической формой коммуникации</a:t>
            </a:r>
            <a:r>
              <a:rPr lang="ru-RU" i="1" dirty="0"/>
              <a:t>, уметь аргументировать свою точку зрения в процессе изучения изобразительного искусства;</a:t>
            </a:r>
            <a:endParaRPr lang="ru-RU" dirty="0"/>
          </a:p>
          <a:p>
            <a:pPr lvl="0"/>
            <a:r>
              <a:rPr lang="ru-RU" b="1" i="1" dirty="0"/>
              <a:t>различать и передавать в художественно-творческой деятельности характер</a:t>
            </a:r>
            <a:r>
              <a:rPr lang="ru-RU" i="1" dirty="0"/>
              <a:t>, эмоциональное состояние и свое отношение к природе, человеку, обществу; осознавать общечеловеческие ценности, выраженные в главных темах искусства;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400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  <a:ln w="63500">
            <a:solidFill>
              <a:srgbClr val="33CC33"/>
            </a:solidFill>
          </a:ln>
        </p:spPr>
        <p:txBody>
          <a:bodyPr>
            <a:noAutofit/>
          </a:bodyPr>
          <a:lstStyle/>
          <a:p>
            <a:r>
              <a:rPr lang="ru-RU" sz="3600" dirty="0" smtClean="0"/>
              <a:t>Достижение планируемых результатов </a:t>
            </a:r>
            <a:br>
              <a:rPr lang="ru-RU" sz="3600" dirty="0" smtClean="0"/>
            </a:br>
            <a:r>
              <a:rPr lang="ru-RU" sz="3600" dirty="0" smtClean="0"/>
              <a:t>по программе (коммуникативные навыки)</a:t>
            </a:r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 - выпускник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научится: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 средства музыкальной выразительности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мелодию, ритм, темп, динамику, лад;</a:t>
            </a:r>
          </a:p>
          <a:p>
            <a:pPr lvl="0" algn="just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различать и характеризовать приемы взаимодействия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развития образов музыкальных произведений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размышлять о знакомом музыкальном произведении, высказывая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суждения об основной идее, средствах ее воплощения, интонационных особенностях, жанре, исполнителях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 algn="just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передавать свои музыкальные впечатления в устной или письменной форме; </a:t>
            </a:r>
          </a:p>
          <a:p>
            <a:pPr lvl="0" algn="just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обосновывать собственные предпочтения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касающиеся музыкальных произведений различных стилей и жанров;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99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  <a:ln w="63500">
            <a:solidFill>
              <a:srgbClr val="33CC33"/>
            </a:solidFill>
          </a:ln>
        </p:spPr>
        <p:txBody>
          <a:bodyPr>
            <a:noAutofit/>
          </a:bodyPr>
          <a:lstStyle/>
          <a:p>
            <a:r>
              <a:rPr lang="ru-RU" sz="3600" dirty="0" smtClean="0"/>
              <a:t>Достижение планируемых результатов </a:t>
            </a:r>
            <a:br>
              <a:rPr lang="ru-RU" sz="3600" dirty="0" smtClean="0"/>
            </a:br>
            <a:r>
              <a:rPr lang="ru-RU" sz="3600" dirty="0" smtClean="0"/>
              <a:t>по программе (коммуникативные навыки)</a:t>
            </a:r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Выпускник получит возможность научиться:</a:t>
            </a:r>
            <a:endParaRPr lang="ru-RU" dirty="0"/>
          </a:p>
          <a:p>
            <a:pPr lvl="0"/>
            <a:r>
              <a:rPr lang="ru-RU" b="1" i="1" dirty="0" smtClean="0"/>
              <a:t>различать </a:t>
            </a:r>
            <a:r>
              <a:rPr lang="ru-RU" b="1" i="1" dirty="0"/>
              <a:t>и передавать в художественно-творческой деятельности</a:t>
            </a:r>
            <a:r>
              <a:rPr lang="ru-RU" i="1" dirty="0"/>
              <a:t> характер, эмоциональное состояние и свое отношение к природе, человеку, обществу;</a:t>
            </a:r>
            <a:endParaRPr lang="ru-RU" dirty="0"/>
          </a:p>
          <a:p>
            <a:pPr lvl="0"/>
            <a:r>
              <a:rPr lang="ru-RU" b="1" i="1" dirty="0"/>
              <a:t>исполнять свою партию в хоре </a:t>
            </a:r>
            <a:r>
              <a:rPr lang="ru-RU" i="1" dirty="0"/>
              <a:t>в простейших двухголосных произведениях, в том числе с ориентацией на нотную запись;</a:t>
            </a:r>
            <a:endParaRPr lang="ru-RU" dirty="0"/>
          </a:p>
          <a:p>
            <a:pPr lvl="0"/>
            <a:r>
              <a:rPr lang="ru-RU" b="1" i="1" dirty="0"/>
              <a:t>активно использовать язык музыки для освоения </a:t>
            </a:r>
            <a:r>
              <a:rPr lang="ru-RU" i="1" dirty="0"/>
              <a:t>содержания различных учебных предметов (литературы, русского языка, окружающего мира, математики и др.).</a:t>
            </a:r>
            <a:endParaRPr lang="ru-RU" dirty="0"/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597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853</Words>
  <Application>Microsoft Office PowerPoint</Application>
  <PresentationFormat>Экран (4:3)</PresentationFormat>
  <Paragraphs>105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Формирование и развитие коммуникативных навыков учащихся как условие повышения качества образования</vt:lpstr>
      <vt:lpstr>Преемственность в формировании и развитии коммуникативных УУД</vt:lpstr>
      <vt:lpstr>Преемственность в формировании и развитии коммуникативных УУД</vt:lpstr>
      <vt:lpstr>Преемственность в формировании и развитии коммуникативных УУД</vt:lpstr>
      <vt:lpstr>Преемственность в формировании и развитии коммуникативных УУД</vt:lpstr>
      <vt:lpstr>Достижение планируемых результатов  по программе (коммуникативные навыки)</vt:lpstr>
      <vt:lpstr>Достижение планируемых результатов  по программе (коммуникативные навыки)</vt:lpstr>
      <vt:lpstr>Достижение планируемых результатов  по программе (коммуникативные навыки)</vt:lpstr>
      <vt:lpstr>Достижение планируемых результатов  по программе (коммуникативные навыки)</vt:lpstr>
      <vt:lpstr>Необходимые коммуникативные навыки на предметных олимпиадах</vt:lpstr>
    </vt:vector>
  </TitlesOfParts>
  <Company>admin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и развитие коммуникативных навыков учащихся как условие повышения качества образования</dc:title>
  <dc:creator>1</dc:creator>
  <cp:lastModifiedBy>user</cp:lastModifiedBy>
  <cp:revision>9</cp:revision>
  <dcterms:created xsi:type="dcterms:W3CDTF">2019-03-05T09:36:43Z</dcterms:created>
  <dcterms:modified xsi:type="dcterms:W3CDTF">2019-03-25T14:49:38Z</dcterms:modified>
</cp:coreProperties>
</file>