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26" r:id="rId44"/>
    <p:sldId id="298" r:id="rId45"/>
    <p:sldId id="327" r:id="rId46"/>
    <p:sldId id="299" r:id="rId47"/>
    <p:sldId id="328" r:id="rId48"/>
    <p:sldId id="300" r:id="rId49"/>
    <p:sldId id="329" r:id="rId50"/>
    <p:sldId id="301" r:id="rId51"/>
    <p:sldId id="330" r:id="rId52"/>
    <p:sldId id="302" r:id="rId53"/>
    <p:sldId id="331" r:id="rId54"/>
    <p:sldId id="303" r:id="rId55"/>
    <p:sldId id="332" r:id="rId56"/>
    <p:sldId id="304" r:id="rId57"/>
    <p:sldId id="333" r:id="rId58"/>
    <p:sldId id="305" r:id="rId59"/>
    <p:sldId id="334" r:id="rId60"/>
    <p:sldId id="306" r:id="rId61"/>
    <p:sldId id="335" r:id="rId62"/>
    <p:sldId id="307" r:id="rId63"/>
    <p:sldId id="336" r:id="rId64"/>
    <p:sldId id="308" r:id="rId65"/>
    <p:sldId id="337" r:id="rId66"/>
    <p:sldId id="309" r:id="rId67"/>
    <p:sldId id="338" r:id="rId68"/>
    <p:sldId id="311" r:id="rId69"/>
    <p:sldId id="339" r:id="rId70"/>
    <p:sldId id="312" r:id="rId71"/>
    <p:sldId id="340" r:id="rId72"/>
    <p:sldId id="313" r:id="rId73"/>
    <p:sldId id="341" r:id="rId74"/>
    <p:sldId id="314" r:id="rId75"/>
    <p:sldId id="342" r:id="rId76"/>
    <p:sldId id="315" r:id="rId77"/>
    <p:sldId id="343" r:id="rId78"/>
    <p:sldId id="316" r:id="rId79"/>
    <p:sldId id="344" r:id="rId80"/>
    <p:sldId id="317" r:id="rId81"/>
    <p:sldId id="345" r:id="rId82"/>
    <p:sldId id="318" r:id="rId83"/>
    <p:sldId id="346" r:id="rId84"/>
    <p:sldId id="319" r:id="rId85"/>
    <p:sldId id="347" r:id="rId86"/>
    <p:sldId id="320" r:id="rId87"/>
    <p:sldId id="348" r:id="rId88"/>
    <p:sldId id="321" r:id="rId89"/>
    <p:sldId id="349" r:id="rId90"/>
    <p:sldId id="322" r:id="rId91"/>
    <p:sldId id="350" r:id="rId92"/>
    <p:sldId id="323" r:id="rId93"/>
    <p:sldId id="351" r:id="rId94"/>
    <p:sldId id="325" r:id="rId95"/>
    <p:sldId id="352" r:id="rId96"/>
    <p:sldId id="353" r:id="rId97"/>
    <p:sldId id="354" r:id="rId98"/>
    <p:sldId id="355" r:id="rId99"/>
    <p:sldId id="356" r:id="rId100"/>
    <p:sldId id="357" r:id="rId10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 по теме: Макроэволюция (пути и направления эволюции)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214422"/>
          <a:ext cx="8501122" cy="3504898"/>
        </p:xfrm>
        <a:graphic>
          <a:graphicData uri="http://schemas.openxmlformats.org/drawingml/2006/table">
            <a:tbl>
              <a:tblPr/>
              <a:tblGrid>
                <a:gridCol w="6182545"/>
                <a:gridCol w="2318577"/>
              </a:tblGrid>
              <a:tr h="4421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 ПРОЦЕССА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ПРОЦЕСС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разнообразие пород голубей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сходство функций крыла бабочки и летучей мыши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строение глаза осьминога и человека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зависимость формы клюва галапагосских вьюрков от способа добывания пищи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сходство в форме и функциях конечностей крота и медведки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642918"/>
            <a:ext cx="87868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Использованные источники информации:</a:t>
            </a:r>
          </a:p>
          <a:p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Информационный портал «Решу ЕГЭ»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ЕГЭ. Биология: типовые экзаменационные варианты: 30 вариантов/под ред.В.С.Рохлова. – М.: Национальное образование, 2020.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Учебное пособие «Я сдам ЕГЭ!» «Человек и его здоровье. Эволюция. Экология»авторы6 Р.А.Петросова.Т.В.Мазяркина, Г.С.Калинова, Л.А.Паршутина. М.: Просвещение, 2018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Биология. ЕГЭ и ОГЭ. Раздел </a:t>
            </a:r>
            <a:r>
              <a:rPr lang="ru-RU" dirty="0" smtClean="0"/>
              <a:t>«Эволюция органического мира». </a:t>
            </a:r>
            <a:r>
              <a:rPr lang="ru-RU" dirty="0" smtClean="0"/>
              <a:t>Тренировочные задания: учебно-методическое пособие/А.А.Кириленко. Ростов-на-Дону: Легион, 2019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214422"/>
          <a:ext cx="8501122" cy="3504898"/>
        </p:xfrm>
        <a:graphic>
          <a:graphicData uri="http://schemas.openxmlformats.org/drawingml/2006/table">
            <a:tbl>
              <a:tblPr/>
              <a:tblGrid>
                <a:gridCol w="6182545"/>
                <a:gridCol w="2318577"/>
              </a:tblGrid>
              <a:tr h="4421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 ПРОЦЕССА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ПРОЦЕСС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7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разнообразие пород голубей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сходство функций крыла бабочки и летучей мыши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строение глаза осьминога и человека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зависимость формы клюва галапагосских вьюрков от способа добывания пищи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сходство в форме и функциях конечностей крота и медведки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5214950"/>
            <a:ext cx="8858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571612"/>
          <a:ext cx="8072494" cy="3180092"/>
        </p:xfrm>
        <a:graphic>
          <a:graphicData uri="http://schemas.openxmlformats.org/drawingml/2006/table">
            <a:tbl>
              <a:tblPr/>
              <a:tblGrid>
                <a:gridCol w="5186427"/>
                <a:gridCol w="2886067"/>
              </a:tblGrid>
              <a:tr h="829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ПРИЗНАК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0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четырёхкамерное сердце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окраска оперения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теплокровность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наличие перьевого покрова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ласты у пингвинов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длинный клюв у птиц болот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571612"/>
          <a:ext cx="8072494" cy="3180092"/>
        </p:xfrm>
        <a:graphic>
          <a:graphicData uri="http://schemas.openxmlformats.org/drawingml/2006/table">
            <a:tbl>
              <a:tblPr/>
              <a:tblGrid>
                <a:gridCol w="5186427"/>
                <a:gridCol w="2886067"/>
              </a:tblGrid>
              <a:tr h="829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ПРИЗНАК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0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четырёхкамерное сердце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окраска оперения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теплокровность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наличие перьевого покрова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ласты у пингвинов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длинный клюв у птиц болот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507207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121122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000108"/>
          <a:ext cx="8501122" cy="4095255"/>
        </p:xfrm>
        <a:graphic>
          <a:graphicData uri="http://schemas.openxmlformats.org/drawingml/2006/table">
            <a:tbl>
              <a:tblPr/>
              <a:tblGrid>
                <a:gridCol w="5314607"/>
                <a:gridCol w="3186515"/>
              </a:tblGrid>
              <a:tr h="717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ПРИСПОСОБЛЕННОСТЬ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ЭВОЛЮЦИОННЫЙ ПРОЦЕСС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54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ласты кита и роющие конечности крота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крылья птицы и крылья бабочки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обтекаемая форма тела дельфина и акулы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разные формы клюва у вьюрков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крылья летучей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мыши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крылья совы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000108"/>
          <a:ext cx="8501122" cy="4117480"/>
        </p:xfrm>
        <a:graphic>
          <a:graphicData uri="http://schemas.openxmlformats.org/drawingml/2006/table">
            <a:tbl>
              <a:tblPr/>
              <a:tblGrid>
                <a:gridCol w="5314607"/>
                <a:gridCol w="3186515"/>
              </a:tblGrid>
              <a:tr h="717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ПРИСПОСОБЛЕННОСТЬ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ЭВОЛЮЦИОННЫЙ ПРОЦЕСС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54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ласты кита и роющие конечности крота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крылья птицы и крылья бабочки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обтекаемая форма тела дельфина и акулы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разные формы клюва у вьюрков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крылья летучей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мыши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крылья совы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004" marR="31004" marT="31004" marB="3100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500063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1397000"/>
          <a:ext cx="8501122" cy="4213727"/>
        </p:xfrm>
        <a:graphic>
          <a:graphicData uri="http://schemas.openxmlformats.org/drawingml/2006/table">
            <a:tbl>
              <a:tblPr/>
              <a:tblGrid>
                <a:gridCol w="5294258"/>
                <a:gridCol w="3206864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ИЗМЕНЕНИЕ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появление лёгочного дыхания у земноводных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удлинение клюва у насекомоядных птиц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редукция пищеварительной системы у цепней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перепонок между пальцами у водоплавающих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появление вторичной полости тела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кольчатых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1397000"/>
          <a:ext cx="8501122" cy="4235952"/>
        </p:xfrm>
        <a:graphic>
          <a:graphicData uri="http://schemas.openxmlformats.org/drawingml/2006/table">
            <a:tbl>
              <a:tblPr/>
              <a:tblGrid>
                <a:gridCol w="5294258"/>
                <a:gridCol w="3206864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ИЗМЕНЕНИЕ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появление лёгочного дыхания у земноводных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удлинение клюва у насекомоядных птиц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редукция пищеварительной системы у цепней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перепонок между пальцами у водоплавающих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появление вторичной полости тела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кольчатых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578645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12321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397000"/>
          <a:ext cx="8429684" cy="4134537"/>
        </p:xfrm>
        <a:graphic>
          <a:graphicData uri="http://schemas.openxmlformats.org/drawingml/2006/table">
            <a:tbl>
              <a:tblPr/>
              <a:tblGrid>
                <a:gridCol w="5144521"/>
                <a:gridCol w="3285163"/>
              </a:tblGrid>
              <a:tr h="66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ИЗМЕНЕНИЕ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0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удлинение ушей у зайцеобразных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пищеварительной системы у бычьего цепня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третьего слоя клеток в зародыше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развитие маскирующей окраски у тигров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формирование хорды у хордовых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397000"/>
          <a:ext cx="8429684" cy="4156762"/>
        </p:xfrm>
        <a:graphic>
          <a:graphicData uri="http://schemas.openxmlformats.org/drawingml/2006/table">
            <a:tbl>
              <a:tblPr/>
              <a:tblGrid>
                <a:gridCol w="5144521"/>
                <a:gridCol w="3285163"/>
              </a:tblGrid>
              <a:tr h="66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ИЗМЕНЕНИЕ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00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удлинение ушей у зайцеобразных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пищеварительной системы у бычьего цепня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третьего слоя клеток в зародыше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развитие маскирующей окраски у тигров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формирование хорды у хордовых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49" marR="27549" marT="27549" marB="2754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00034" y="52863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23121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1071546"/>
          <a:ext cx="8143932" cy="3643338"/>
        </p:xfrm>
        <a:graphic>
          <a:graphicData uri="http://schemas.openxmlformats.org/drawingml/2006/table">
            <a:tbl>
              <a:tblPr/>
              <a:tblGrid>
                <a:gridCol w="4429156"/>
                <a:gridCol w="3714776"/>
              </a:tblGrid>
              <a:tr h="753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 ОРГАНИЗМА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9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серая крыса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зубр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уссурийский тигр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пырей ползучий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лошадь Пржевальского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одуванчик обыкновенный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97000"/>
          <a:ext cx="8143931" cy="4235952"/>
        </p:xfrm>
        <a:graphic>
          <a:graphicData uri="http://schemas.openxmlformats.org/drawingml/2006/table">
            <a:tbl>
              <a:tblPr/>
              <a:tblGrid>
                <a:gridCol w="5572164"/>
                <a:gridCol w="2571767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ЭВОЛЮЦИОННЫЙ ПРОЦЕСС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ведёт к видообразованию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ведёт к формированию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надвидовых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таксонов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происходит в популяциях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сопровождается мутационным процессом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происходит в течение длительного исторического периода (миллионы лет)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характеризуется биологическим прогрессом или регрессом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микроэволюция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макроэволюция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97000"/>
          <a:ext cx="8143931" cy="4235952"/>
        </p:xfrm>
        <a:graphic>
          <a:graphicData uri="http://schemas.openxmlformats.org/drawingml/2006/table">
            <a:tbl>
              <a:tblPr/>
              <a:tblGrid>
                <a:gridCol w="5572164"/>
                <a:gridCol w="2571767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ЭВОЛЮЦИОННЫЙ ПРОЦЕСС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ведёт к видообразованию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ведёт к формированию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надвидовых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таксонов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происходит в популяциях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сопровождается мутационным процессом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происходит в течение длительного исторического периода (миллионы лет)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характеризуется биологическим прогрессом или регрессом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микроэволюция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макроэволюция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55721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121122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3" y="2138680"/>
          <a:ext cx="7858182" cy="2185670"/>
        </p:xfrm>
        <a:graphic>
          <a:graphicData uri="http://schemas.openxmlformats.org/drawingml/2006/table">
            <a:tbl>
              <a:tblPr/>
              <a:tblGrid>
                <a:gridCol w="3929091"/>
                <a:gridCol w="39290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рыжий таракан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мышь полевая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сизый голубь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латимерия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секвойя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3" y="2138680"/>
          <a:ext cx="7858182" cy="2230120"/>
        </p:xfrm>
        <a:graphic>
          <a:graphicData uri="http://schemas.openxmlformats.org/drawingml/2006/table">
            <a:tbl>
              <a:tblPr/>
              <a:tblGrid>
                <a:gridCol w="3929091"/>
                <a:gridCol w="39290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рыжий таракан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мышь полевая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сизый голубь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латимерия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секвойя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57158" y="521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11122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1928802"/>
          <a:ext cx="8358244" cy="2264738"/>
        </p:xfrm>
        <a:graphic>
          <a:graphicData uri="http://schemas.openxmlformats.org/drawingml/2006/table">
            <a:tbl>
              <a:tblPr/>
              <a:tblGrid>
                <a:gridCol w="4179122"/>
                <a:gridCol w="4179122"/>
              </a:tblGrid>
              <a:tr h="420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ОРГАНИЗМЫ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4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страус эму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дождевой червь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домовая мышь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комнатная муха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уссурийский тигр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7" y="1928802"/>
          <a:ext cx="8358244" cy="2264738"/>
        </p:xfrm>
        <a:graphic>
          <a:graphicData uri="http://schemas.openxmlformats.org/drawingml/2006/table">
            <a:tbl>
              <a:tblPr/>
              <a:tblGrid>
                <a:gridCol w="4179122"/>
                <a:gridCol w="4179122"/>
              </a:tblGrid>
              <a:tr h="420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ОРГАНИЗМЫ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4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страус эму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дождевой червь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домовая мышь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комнатная муха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уссурийский тигр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492919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21112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07" y="1612900"/>
          <a:ext cx="8072496" cy="2536190"/>
        </p:xfrm>
        <a:graphic>
          <a:graphicData uri="http://schemas.openxmlformats.org/drawingml/2006/table">
            <a:tbl>
              <a:tblPr/>
              <a:tblGrid>
                <a:gridCol w="4357721"/>
                <a:gridCol w="37147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крыса серая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снежный барс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амурский тигр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пырей ползучий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лошадь Пржевальского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одуванчик обыкновенный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07" y="1612900"/>
          <a:ext cx="8072496" cy="2580640"/>
        </p:xfrm>
        <a:graphic>
          <a:graphicData uri="http://schemas.openxmlformats.org/drawingml/2006/table">
            <a:tbl>
              <a:tblPr/>
              <a:tblGrid>
                <a:gridCol w="4357721"/>
                <a:gridCol w="37147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крыса серая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снежный барс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амурский тигр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пырей ползучий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лошадь Пржевальского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одуванчик обыкновенный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28596" y="521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122121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97000"/>
          <a:ext cx="7929618" cy="4064000"/>
        </p:xfrm>
        <a:graphic>
          <a:graphicData uri="http://schemas.openxmlformats.org/drawingml/2006/table">
            <a:tbl>
              <a:tblPr/>
              <a:tblGrid>
                <a:gridCol w="5357850"/>
                <a:gridCol w="2571768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ЭВОЛЮЦИОННЫЕ ПРОЦЕССЫ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формируются новые 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формируются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надвидовые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таксоны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изменяет генофонд популяции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прогресс достигается путём частных приспособлений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прогресс достигается путём ароморфозов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прогресс достигается путём дегенерации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микроэволюционный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макроэволюционный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97000"/>
          <a:ext cx="7929618" cy="4064000"/>
        </p:xfrm>
        <a:graphic>
          <a:graphicData uri="http://schemas.openxmlformats.org/drawingml/2006/table">
            <a:tbl>
              <a:tblPr/>
              <a:tblGrid>
                <a:gridCol w="5357850"/>
                <a:gridCol w="2571768"/>
              </a:tblGrid>
              <a:tr h="577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ЭВОЛЮЦИОННЫЕ ПРОЦЕССЫ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6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формируются новые виды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формируются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надвидовые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таксоны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изменяет генофонд популяции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прогресс достигается путём частных приспособлений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прогресс достигается путём ароморфозов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прогресс достигается путём дегенерации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микроэволюционный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макроэволюционный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962" marR="23962" marT="23962" marB="2396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58" y="52863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121122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1071546"/>
          <a:ext cx="8143932" cy="3643338"/>
        </p:xfrm>
        <a:graphic>
          <a:graphicData uri="http://schemas.openxmlformats.org/drawingml/2006/table">
            <a:tbl>
              <a:tblPr/>
              <a:tblGrid>
                <a:gridCol w="4429156"/>
                <a:gridCol w="3714776"/>
              </a:tblGrid>
              <a:tr h="753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 ОРГАНИЗМА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95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серая крыса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зубр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уссурийский тигр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пырей ползучий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лошадь Пржевальского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одуванчик обыкновенный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5572140"/>
            <a:ext cx="19399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122121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397000"/>
          <a:ext cx="8072493" cy="4064000"/>
        </p:xfrm>
        <a:graphic>
          <a:graphicData uri="http://schemas.openxmlformats.org/drawingml/2006/table">
            <a:tbl>
              <a:tblPr/>
              <a:tblGrid>
                <a:gridCol w="5422469"/>
                <a:gridCol w="2650024"/>
              </a:tblGrid>
              <a:tr h="510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возникновение ласт у дельфина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возникновение трёхкамерного сердца у земноводных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исчезновение пищеварительной системы у цепней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ухудшение зрения у крота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возникновение двойного оплодотворения у цветковых растений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отсутствие листьев и настоящих корней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повилики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397000"/>
          <a:ext cx="8072493" cy="4064000"/>
        </p:xfrm>
        <a:graphic>
          <a:graphicData uri="http://schemas.openxmlformats.org/drawingml/2006/table">
            <a:tbl>
              <a:tblPr/>
              <a:tblGrid>
                <a:gridCol w="5422469"/>
                <a:gridCol w="2650024"/>
              </a:tblGrid>
              <a:tr h="510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возникновение ласт у дельфина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возникновение трёхкамерного сердца у земноводных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исчезновение пищеварительной системы у цепней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ухудшение зрения у крота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возникновение двойного оплодотворения у цветковых растений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отсутствие листьев и настоящих корней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повилики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56435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213213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71482"/>
          <a:ext cx="8143932" cy="4063999"/>
        </p:xfrm>
        <a:graphic>
          <a:graphicData uri="http://schemas.openxmlformats.org/drawingml/2006/table">
            <a:tbl>
              <a:tblPr/>
              <a:tblGrid>
                <a:gridCol w="5678731"/>
                <a:gridCol w="2465201"/>
              </a:tblGrid>
              <a:tr h="388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ПРОЦЕССЫ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75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Различия в формах клюва у галапагосских вьюрков.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Форма тела акулы и дельфина.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аналогичных органов.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Различия в форме черепа у млекопитающих.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Крылья бабочек и летучих мышей.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Различные породы голубей.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371482"/>
          <a:ext cx="8143932" cy="4085778"/>
        </p:xfrm>
        <a:graphic>
          <a:graphicData uri="http://schemas.openxmlformats.org/drawingml/2006/table">
            <a:tbl>
              <a:tblPr/>
              <a:tblGrid>
                <a:gridCol w="5678731"/>
                <a:gridCol w="2465201"/>
              </a:tblGrid>
              <a:tr h="388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ПРОЦЕССЫ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75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Различия в формах клюва у галапагосских вьюрков.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Форма тела акулы и дельфина.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аналогичных органов.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Различия в форме черепа у млекопитающих.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Крылья бабочек и летучих мышей.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Различные породы голубей.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дивергенция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конвергенция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00034" y="492919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122121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785794"/>
          <a:ext cx="8429684" cy="4296899"/>
        </p:xfrm>
        <a:graphic>
          <a:graphicData uri="http://schemas.openxmlformats.org/drawingml/2006/table">
            <a:tbl>
              <a:tblPr/>
              <a:tblGrid>
                <a:gridCol w="5715040"/>
                <a:gridCol w="2714644"/>
              </a:tblGrid>
              <a:tr h="510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редукция зрения у крота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появление грудной клетки у рептилий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отсутствие хлорофилла у растения петров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крест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редукция нервной системы асцидий до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одного узелка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формирование кровеносной системы 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кольчатых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удлинение ушной раковины у зайцев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785794"/>
          <a:ext cx="8429684" cy="4296899"/>
        </p:xfrm>
        <a:graphic>
          <a:graphicData uri="http://schemas.openxmlformats.org/drawingml/2006/table">
            <a:tbl>
              <a:tblPr/>
              <a:tblGrid>
                <a:gridCol w="5715040"/>
                <a:gridCol w="2714644"/>
              </a:tblGrid>
              <a:tr h="510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5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редукция зрения у крота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появление грудной клетки у рептилий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отсутствие хлорофилла у растения петров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крест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редукция нервной системы асцидий до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одного узелка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формирование кровеносной системы у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кольчатых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удлинение ушной раковины у зайцев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202" marR="21202" marT="21202" marB="212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7158" y="535782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213312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857232"/>
          <a:ext cx="8429684" cy="4976208"/>
        </p:xfrm>
        <a:graphic>
          <a:graphicData uri="http://schemas.openxmlformats.org/drawingml/2006/table">
            <a:tbl>
              <a:tblPr/>
              <a:tblGrid>
                <a:gridCol w="5786478"/>
                <a:gridCol w="2643206"/>
              </a:tblGrid>
              <a:tr h="224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9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слабое выживание слишком мелких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слишком крупных детёнышей млеко-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питающих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гибель яиц птиц с слишком тонкой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слишком толстой скорлупой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увеличение размеров ушной раковины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зайцев в ряду поколений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размножающихся осенью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весной популяций полёвок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появление видов вьюрков с различной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формой клюва на островах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увеличение длины ствола светолюбивых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растений в ряду поколений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движущий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стабилизирующий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разрывающий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857232"/>
          <a:ext cx="8429684" cy="4976208"/>
        </p:xfrm>
        <a:graphic>
          <a:graphicData uri="http://schemas.openxmlformats.org/drawingml/2006/table">
            <a:tbl>
              <a:tblPr/>
              <a:tblGrid>
                <a:gridCol w="5786478"/>
                <a:gridCol w="2643206"/>
              </a:tblGrid>
              <a:tr h="224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9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слабое выживание слишком мелких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слишком крупных детёнышей млеко-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питающих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гибель яиц птиц с слишком тонкой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слишком толстой скорлупой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увеличение размеров ушной раковины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зайцев в ряду поколений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размножающихся осенью 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весной популяций полёвок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появление видов вьюрков с различной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формой клюва на островах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увеличение длины ствола светолюбивых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растений в ряду поколений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движущий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стабилизирующий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разрывающий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232" marR="17232" marT="17232" marB="172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28596" y="607220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221331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371482"/>
          <a:ext cx="8286808" cy="4063999"/>
        </p:xfrm>
        <a:graphic>
          <a:graphicData uri="http://schemas.openxmlformats.org/drawingml/2006/table">
            <a:tbl>
              <a:tblPr/>
              <a:tblGrid>
                <a:gridCol w="5332912"/>
                <a:gridCol w="2953896"/>
              </a:tblGrid>
              <a:tr h="717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6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отсутствие пищеварительной системы у бычьего цепня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обтекаемая форма тела у китов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теплокровности у птиц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плотной оболочки яйца у рептилий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редукция хорды у асцидий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371482"/>
          <a:ext cx="8286808" cy="4063999"/>
        </p:xfrm>
        <a:graphic>
          <a:graphicData uri="http://schemas.openxmlformats.org/drawingml/2006/table">
            <a:tbl>
              <a:tblPr/>
              <a:tblGrid>
                <a:gridCol w="5332912"/>
                <a:gridCol w="2953896"/>
              </a:tblGrid>
              <a:tr h="717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6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отсутствие пищеварительной системы у бычьего цепня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обтекаемая форма тела у китов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появление теплокровности у птиц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плотной оболочки яйца у рептилий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редукция хорды у асцидий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777" marR="29777" marT="29777" marB="2977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428596" y="514351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32113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071546"/>
          <a:ext cx="7786742" cy="4143404"/>
        </p:xfrm>
        <a:graphic>
          <a:graphicData uri="http://schemas.openxmlformats.org/drawingml/2006/table">
            <a:tbl>
              <a:tblPr/>
              <a:tblGrid>
                <a:gridCol w="4643470"/>
                <a:gridCol w="3143272"/>
              </a:tblGrid>
              <a:tr h="872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1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Многообразие видов.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Ограниченный ареал.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Небольшое число видов.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Широкие экологические адаптации.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Широкий ареал.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Уменьшение числа популяций.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397000"/>
          <a:ext cx="8429683" cy="4064000"/>
        </p:xfrm>
        <a:graphic>
          <a:graphicData uri="http://schemas.openxmlformats.org/drawingml/2006/table">
            <a:tbl>
              <a:tblPr/>
              <a:tblGrid>
                <a:gridCol w="5577327"/>
                <a:gridCol w="2852356"/>
              </a:tblGrid>
              <a:tr h="541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ПУТИ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2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появление семян у семенных папоротников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пищеварительной системы у ленточных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формирование ловчего аппарата у венериной мухоловки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формирование роющих конечностей у медведки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возникновение теплокровности у млекопитающих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отсутствие листьев у растения повилики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397000"/>
          <a:ext cx="8429683" cy="4064000"/>
        </p:xfrm>
        <a:graphic>
          <a:graphicData uri="http://schemas.openxmlformats.org/drawingml/2006/table">
            <a:tbl>
              <a:tblPr/>
              <a:tblGrid>
                <a:gridCol w="5577327"/>
                <a:gridCol w="2852356"/>
              </a:tblGrid>
              <a:tr h="541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ПУТИ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22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появление семян у семенных папоротников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пищеварительной системы у ленточных червей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формирование ловчего аппарата у венериной мухоловки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формирование роющих конечностей у медведки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возникновение теплокровности у млекопитающих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отсутствие листьев у растения повилики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498" marR="22498" marT="22498" marB="22498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85720" y="550070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132213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ароморфозов растений. Запишите в таблицу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цифры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(1)В ходе эволюции растений происходили значимые изменения, сильно повышавшие приспособленность растений. (2)При выходе на сушу у растений сформировались механические и покровные ткани. (3)В дальнейшем появились корни. (4)Различная форма побегов и жизненных форм способствовала широкому распространению наземных растений. (5)Формирование семян и оплодотворение при помощи опыления позволили окончательно избавится от необходимости воды для размножения. (6)Различные формы и цвет цветков и плодов позволили освоить дополнительные экосистемы.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ароморфозов растений. Запишите в таблицу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цифры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(1)В ходе эволюции растений происходили значимые изменения, сильно повышавшие приспособленность растений. (2)При выходе на сушу у растений сформировались механические и покровные ткани. (3)В дальнейшем появились корни. (4)Различная форма побегов и жизненных форм способствовала широкому распространению наземных растений. (5)Формирование семян и оплодотворение при помощи опыления позволили окончательно избавится от необходимости воды для размножения. (6)Различные формы и цвет цветков и плодов позволили освоить дополнительные экосистемы.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235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идиоадаптаций в эволюции растений.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(1)Некоторые эволюционные изменения приводят к появлению новых отделов и классов растений. (2)Другие же изменения не столь значительны и приводят к появлению частных приспособлений к условиям среды. (3)Так, в определённый момент эволюции наземных растений сформировалась проводящая система и появились корни. (4)Позже появилось опыление и специализированные органы размножения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цветки. (5)Различные морфологические изменения цветков позволили адаптироваться к опылению ветром или насекомыми. (6)Видоизменения плодов также способствовали более широкому распространению цветковых растений.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0"/>
            <a:ext cx="9144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идиоадаптаций в эволюции растений.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(1)Некоторые эволюционные изменения приводят к появлению новых отделов и классов растений. (2)Другие же изменения не столь значительны и приводят к появлению частных приспособлений к условиям среды. (3)Так, в определённый момент эволюции наземных растений сформировалась проводящая система и появились корни. (4)Позже появилось опыление и специализированные органы размножения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цветки. (5)Различные морфологические изменения цветков позволили адаптироваться к опылению ветром или насекомыми. (6)Видоизменения плодов также способствовали более широкому распространению цветковых растений.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256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0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идиоадаптаций.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(1)В процессе эволюции у млекопитающих произошли крупные, принципиально новые изменения в строении организма, существенно повышающие общий уровень их организации. (2)Четырёхкамерное сердце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теплокровность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хорошо развитые отделы головного мозга позволили млекопитающим, как и птицам, расселиться повсеместно на земном шаре. (3)У ластоногих сформировались видоизменённые в ласты конечности, носовые отверстия открываются только при вдохе и выдохе. (4)Альвеолярные лёгкие млекопитающих способствуют обогащению крови кислородом и вырабатыванию большого количества энергии, необходимой для активной жизни. (5)Иногда в процессе эволюции может появиться крайняя степень приспособленности организма к очень ограниченным условиям обитания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специализация. (6)Например, сумчатое животное коала питается только листьями нескольких видов эвкалиптов.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идиоадаптаций.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(1)В процессе эволюции у млекопитающих произошли крупные, принципиально новые изменения в строении организма, существенно повышающие общий уровень их организации. (2)Четырёхкамерное сердце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теплокровность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хорошо развитые отделы головного мозга позволили млекопитающим, как и птицам, расселиться повсеместно на земном шаре. (3)У ластоногих сформировались видоизменённые в ласты конечности, носовые отверстия открываются только при вдохе и выдохе. (4)Альвеолярные лёгкие млекопитающих способствуют обогащению крови кислородом и вырабатыванию большого количества энергии, необходимой для активной жизни. (5)Иногда в процессе эволюции может появиться крайняя степень приспособленности организма к очень ограниченным условиям обитания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специализация. (6)Например, сумчатое животное коала питается только листьями нескольких видов эвкалиптов.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356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идиоадаптаций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(1)Самый многочисленный класс беспозвоночных животных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Насекомые. (2)В процессе эволюции они приобрели частные приспособления к различным условиям обитания без изменения своего уровня организации. (3)У насекомых существуют разнообразные типы окраски, различные формы тела и конечностей. (4)Появление хитинового покрова и хорошо развитая нервная система и органы чувств помогли насекомым широко расселиться на Земле. (5)Разнообразные ротовые аппараты способствовали их закреплению в различных экологических нишах в зависимости от пищевой специализации. (6) Развитие трахейной системы обеспечивает дыхание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атмосферым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кислородом.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идиоадаптаций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 Запишите в таблицу цифры, под которыми они указаны.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(1)Самый многочисленный класс беспозвоночных животных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Насекомые. (2)В процессе эволюции они приобрели частные приспособления к различным условиям обитания без изменения своего уровня организации. (3)У насекомых существуют разнообразные типы окраски, различные формы тела и конечностей. (4)Появление хитинового покрова и хорошо развитая нервная система и органы чувств помогли насекомым широко расселиться на Земле. (5)Разнообразные ротовые аппараты способствовали их закреплению в различных экологических нишах в зависимости от пищевой специализации. (6) Развитие трахейной системы обеспечивает дыхание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атмосферым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кислородом.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235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071546"/>
          <a:ext cx="7786742" cy="4143404"/>
        </p:xfrm>
        <a:graphic>
          <a:graphicData uri="http://schemas.openxmlformats.org/drawingml/2006/table">
            <a:tbl>
              <a:tblPr/>
              <a:tblGrid>
                <a:gridCol w="4643470"/>
                <a:gridCol w="3143272"/>
              </a:tblGrid>
              <a:tr h="872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ЭВОЛЮЦИИ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1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Многообразие видов.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Ограниченный ареал.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Небольшое число видов.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Широкие экологические адаптации.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Широкий ареал.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Уменьшение числа популяций.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биологический прогресс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биологический регресс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750" marR="3175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5429264"/>
            <a:ext cx="8715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122112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0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общей дегенерации. Запишите в таблицу цифры, под которыми они указаны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(1)Упрощение организации и образа жизни организмов, сопровождающееся утратой ряда органов или систем органов,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один из путей достижения биологического прогресса. (2)Гельминты перешли к паразитическому образу жизни, сильно упростив свою организацию. (3)Они отличаются высокой плодовитостью, сложными циклами развития и разнообразными приспособлениями к среде обитания. (4)У паразитического растения повилики в процессе эволюции утратилась способность к фотосинтезу в связи с отсутствием нормальных листьев и корней. (5)У змей произошла редукция конечностей, а у крота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редукция органов зрения. (6)Редукция органов связана с мутациями, которые закрепляются в поколениях и распространяются в популяции.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Прочитайте текст. Выберите три предложения, в которых даны описания общей дегенерации. Запишите в таблицу цифры, под которыми они указаны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(1)Упрощение организации и образа жизни организмов, сопровождающееся утратой ряда органов или систем органов,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один из путей достижения биологического прогресса. (2)Гельминты перешли к паразитическому образу жизни, сильно упростив свою организацию. (3)Они отличаются высокой плодовитостью, сложными циклами развития и разнообразными приспособлениями к среде обитания. (4)У паразитического растения повилики в процессе эволюции утратилась способность к фотосинтезу в связи с отсутствием нормальных листьев и корней. (5)У змей произошла редукция конечностей, а у крота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редукция органов зрения. (6)Редукция органов связана с мутациями, которые закрепляются в поколениях и распространяются в популяции.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0" y="0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Какие примеры иллюстрируют достижение биологического прогресса у растений путём ароморфозов?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двойного оплодотворения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корней у папоротниковидных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снижение испарения путём образования воскового налёта на листьях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усиление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опушённости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листьев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образование плодов с семенами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сокращение срока вегетации у растений, произрастающих в суровом климате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Какие примеры иллюстрируют достижение биологического прогресса у растений путём ароморфозов?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двойного оплодотворения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корней у папоротниковидных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снижение испарения путём образования воскового налёта на листьях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усиление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опушённости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листьев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образование плодов с семенами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сокращение срока вегетации у растений, произрастающих в суровом климате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ответ цифры, под которыми они указаны. Примером общей дегенерации служит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редукция органов чувств у ленточных червей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редукция задних конечностей у кита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отсутствие хлорофилла у растений-паразитов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отсутствие конечностей у змеи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потеря страусом способности к полёту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ответ цифры, под которыми они указаны. Примером общей дегенерации служит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редукция органов чувств у ленточных червей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редукция задних конечностей у кита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отсутствие хлорофилла у растений-паразитов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отсутствие конечностей у змеи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потеря страусом способности к полёту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135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Какие из перечисленных примеров относят к ароморфозам?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млечных желез у млекопитающих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корнеплода у моркови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возникновение полового процесса у организмов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возникновение процесса фотосинтеза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наличие плавательных перепонок конечностей у водоплавающих птиц.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Какие из перечисленных примеров относят к ароморфозам?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млечных желез у млекопитающих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корнеплода у моркови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возникновение полового процесса у организмов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возникновение процесса фотосинтеза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наличие плавательных перепонок конечностей у водоплавающих птиц.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134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примеров относят к ароморфозам?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зацепок у плодов репейника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плодов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образование клубней у картофеля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образование корнеплодов у моркови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развитие проводящей ткани у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возникновение фотосинтеза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примеров относят к ароморфозам?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наличие зацепок у плодов репейника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образование плодов у покрытосеменных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образование клубней у картофеля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образование корнеплодов у моркови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развитие проводящей ткани у растений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возникновение фотосинтеза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256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000108"/>
          <a:ext cx="8429684" cy="4553430"/>
        </p:xfrm>
        <a:graphic>
          <a:graphicData uri="http://schemas.openxmlformats.org/drawingml/2006/table">
            <a:tbl>
              <a:tblPr/>
              <a:tblGrid>
                <a:gridCol w="5470260"/>
                <a:gridCol w="2959424"/>
              </a:tblGrid>
              <a:tr h="98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ПРИСОСОБЛЕНИЕ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ОРГАНИЧЕСКОЙ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2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роющие лапы крота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пальцев на ногах копытных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возникновение полового размножения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шерсти у млекопитающих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развитие плотной кутикулы на листьях растений, обитающих в пустыне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мимикрия у насекомых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Укажите характерные признаки биологического прогресса. Запишите в ответ цифры в порядке возрастания.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увеличение численности вида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расширение ареала вида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появление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надвидовых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систематических групп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большое количество мутаций в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множество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модификационных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изменений у особей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снижение плотности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0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Укажите характерные признаки биологического прогресса. Запишите в ответ цифры в порядке возрастания.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увеличение численности вида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расширение ареала вида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появление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надвидовых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систематических групп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большое количество мутаций в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множество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модификационных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изменений у особей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снижение плотности популяции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Укажите примеры дегенерации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сидячий образ жизни асцидий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многососковость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у человека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примитивная нервная система у кишечнополостных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плохо развитые глаза у крота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двухслойное строение тела медуз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Укажите примеры дегенерации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отсутствие пищеварительной системы у бычьего цепня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сидячий образ жизни асцидий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многососковость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у человека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примитивная нервная система у кишечнополостных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плохо развитые глаза у крота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двухслойное строение тела медуз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примеры стабилизирующей формы естественного отбора.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Бабочки с тёмной окраской вытесняют бабочек со светлой окраской.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В озере появляются мутантные формы рыб, которые сразу съедаются хищниками.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Отбор направлен на сохранение птиц со средней плодовитостью.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 лошадей постепенно пятипалая конечность заменяется однопалой.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Потомки животных, родившиеся преждевременно, погибают от недостатка еды.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Среди колонии бактерий появляются клетки, устойчивые к антибиотикам.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примеры стабилизирующей формы естественного отбора.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Бабочки с тёмной окраской вытесняют бабочек со светлой окраской.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В озере появляются мутантные формы рыб, которые сразу съедаются хищниками.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Отбор направлен на сохранение птиц со средней плодовитостью.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 лошадей постепенно пятипалая конечность заменяется однопалой.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Потомки животных, родившиеся преждевременно, погибают от недостатка еды.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Среди колонии бактерий появляются клетки, устойчивые к антибиотикам.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235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примеры действия движущей формы естественного отбора.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Бабочки с тёмной окраской вытесняют бабочек со светлой окраской.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В озере появляются мутантные формы рыб, которые сразу съедаются хищниками.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Отбор направлен на сохранение птиц со средней плодовитостью.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 лошадей постепенно пятипалая конечность заменяется однопалой.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Детёныши животных, родившиеся преждевременно, погибают от недостатка еды.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Среди колонии бактерий появляются клетки, устойчивые к антибиотикам.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0" y="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8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примеры действия движущей формы естественного отбора.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Бабочки с тёмной окраской вытесняют бабочек со светлой окраской.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В озере появляются мутантные формы рыб, которые сразу съедаются хищниками.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Отбор направлен на сохранение птиц со средней плодовитостью.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 лошадей постепенно пятипалая конечность заменяется однопалой.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Детёныши животных, родившиеся преждевременно, погибают от недостатка еды.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Среди колонии бактерий появляются клетки, устойчивые к антибиотикам.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984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146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19" y="3786190"/>
          <a:ext cx="8429685" cy="2438400"/>
        </p:xfrm>
        <a:graphic>
          <a:graphicData uri="http://schemas.openxmlformats.org/drawingml/2006/table">
            <a:tbl>
              <a:tblPr/>
              <a:tblGrid>
                <a:gridCol w="2809895"/>
                <a:gridCol w="2809895"/>
                <a:gridCol w="280989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Направление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Путь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общая дегенерация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отсутствие органов пищеварения у плоских червей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появление цветка и плода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идиоадаптация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Проанализируйте таблицу. Заполните пустые ячейки таблицы, используя понятия и термины, примеры, приведенные в списке. Для каждой ячейки, обозначенной буквами, выберите соответствующий термин из предложенного списка.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СПИСОК ТЕРМИНОВ И ПОНЯТИЙ: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биологический прогресс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наличие перепончатых конечностей у водоплавающих птиц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наличие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теплокровности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у хордовых животных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ароморфоз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дивергенция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биологический регресс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19" y="3786190"/>
          <a:ext cx="8429685" cy="2438400"/>
        </p:xfrm>
        <a:graphic>
          <a:graphicData uri="http://schemas.openxmlformats.org/drawingml/2006/table">
            <a:tbl>
              <a:tblPr/>
              <a:tblGrid>
                <a:gridCol w="2809895"/>
                <a:gridCol w="2809895"/>
                <a:gridCol w="280989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</a:rPr>
                        <a:t>Направление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Путь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общая дегенерация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отсутствие органов пищеварения у плоских червей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появление цветка и плода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идиоадаптация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Проанализируйте таблицу. Заполните пустые ячейки таблицы, используя понятия и термины, примеры, приведенные в списке. Для каждой ячейки, обозначенной буквами, выберите соответствующий термин из предложенного списка.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СПИСОК ТЕРМИНОВ И ПОНЯТИЙ: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биологический прогресс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наличие перепончатых конечностей у водоплавающих птиц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наличие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теплокровности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у хордовых животных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ароморфоз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дивергенция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биологический регресс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286520"/>
            <a:ext cx="1320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Ответ: </a:t>
            </a:r>
            <a:r>
              <a:rPr lang="ru-RU" sz="2000" dirty="0" smtClean="0"/>
              <a:t>142</a:t>
            </a: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000108"/>
          <a:ext cx="8429684" cy="4575655"/>
        </p:xfrm>
        <a:graphic>
          <a:graphicData uri="http://schemas.openxmlformats.org/drawingml/2006/table">
            <a:tbl>
              <a:tblPr/>
              <a:tblGrid>
                <a:gridCol w="5470260"/>
                <a:gridCol w="2959424"/>
              </a:tblGrid>
              <a:tr h="98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ПРИСОСОБЛЕНИЕ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НАПРАВЛЕНИЕ ОРГАНИЧЕСКОЙ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2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роющие лапы крота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редукция пальцев на ногах копытных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возникновение полового размножения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появление шерсти у млекопитающих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развитие плотной кутикулы на листьях растений, обитающих в пустыне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мимикрия у насекомых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514351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221122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3786190"/>
          <a:ext cx="8572560" cy="2133600"/>
        </p:xfrm>
        <a:graphic>
          <a:graphicData uri="http://schemas.openxmlformats.org/drawingml/2006/table">
            <a:tbl>
              <a:tblPr/>
              <a:tblGrid>
                <a:gridCol w="2857520"/>
                <a:gridCol w="2214610"/>
                <a:gridCol w="350043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Направление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Путь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идиоадаптация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приспособление у цветковых</a:t>
                      </a:r>
                      <a:br>
                        <a:rPr lang="ru-RU" sz="20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растений к опылению ветром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редукция органов чувств</a:t>
                      </a:r>
                      <a:br>
                        <a:rPr lang="ru-RU" sz="2000">
                          <a:solidFill>
                            <a:srgbClr val="000000"/>
                          </a:solidFill>
                        </a:rPr>
                      </a:br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у паразитических червей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ароморфоз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Проанализируйте таблицу. Заполните пустые ячейки таблицы, используя понятия и термины, приведённые в списке. Для каждой ячейки, обозначенной буквами, выберите соответствующий термин из приложенного списка.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Список терминов и понятий: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биологический прогресс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общая дегенерация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появление четырёхкамерного сердца у млекопитающих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конвергенция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обитание в океане рыбы латимерии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биологический регресс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3786190"/>
          <a:ext cx="8572560" cy="2133600"/>
        </p:xfrm>
        <a:graphic>
          <a:graphicData uri="http://schemas.openxmlformats.org/drawingml/2006/table">
            <a:tbl>
              <a:tblPr/>
              <a:tblGrid>
                <a:gridCol w="2857520"/>
                <a:gridCol w="2214610"/>
                <a:gridCol w="350043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Направление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Путь эволюции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0000"/>
                          </a:solidFill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ED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идиоадаптация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приспособление у цветковых</a:t>
                      </a:r>
                      <a:br>
                        <a:rPr lang="ru-RU" sz="2000" dirty="0">
                          <a:solidFill>
                            <a:srgbClr val="000000"/>
                          </a:solidFill>
                        </a:rPr>
                      </a:br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растений к опылению ветром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редукция органов чувств</a:t>
                      </a:r>
                      <a:br>
                        <a:rPr lang="ru-RU" sz="2000">
                          <a:solidFill>
                            <a:srgbClr val="000000"/>
                          </a:solidFill>
                        </a:rPr>
                      </a:br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у паразитических червей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биологический прогресс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solidFill>
                            <a:srgbClr val="000000"/>
                          </a:solidFill>
                        </a:rPr>
                        <a:t>ароморфоз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Проанализируйте таблицу. Заполните пустые ячейки таблицы, используя понятия и термины, приведённые в списке. Для каждой ячейки, обозначенной буквами, выберите соответствующий термин из приложенного списка.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Список терминов и понятий: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 биологический прогресс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 общая дегенерация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 появление четырёхкамерного сердца у млекопитающих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 конвергенция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 обитание в океане рыбы латимерии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6) биологический регресс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143644"/>
            <a:ext cx="1320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Ответ: 123</a:t>
            </a:r>
            <a:endParaRPr lang="ru-RU" sz="20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286676" cy="42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286676" cy="42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Ответ:1121221</a:t>
            </a:r>
            <a:endParaRPr lang="ru-RU" sz="20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215370" cy="428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215370" cy="428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Ответ:122221</a:t>
            </a:r>
            <a:endParaRPr lang="ru-RU" sz="20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7643865" cy="483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7643865" cy="483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Ответ:3211231</a:t>
            </a:r>
            <a:endParaRPr lang="ru-RU" sz="2000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801253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801253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Ответ:1232121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071546"/>
          <a:ext cx="8286807" cy="4199115"/>
        </p:xfrm>
        <a:graphic>
          <a:graphicData uri="http://schemas.openxmlformats.org/drawingml/2006/table">
            <a:tbl>
              <a:tblPr/>
              <a:tblGrid>
                <a:gridCol w="5357850"/>
                <a:gridCol w="2928957"/>
              </a:tblGrid>
              <a:tr h="617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ЭВОЛЮЦИОННЫЕ ИЗМЕНЕНИЯ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6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возникновение семени у растений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возникновение четырёхкамерного сердца хордовых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выживаемость бактерий в вечной мерзлоте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утрата пищеварительной системы у цепней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приспособленность растений к опылению ветром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появление копыт у лошадей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7858180" cy="41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7858180" cy="41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Ответ:221132</a:t>
            </a:r>
            <a:endParaRPr lang="ru-RU" sz="2000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54292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714488"/>
            <a:ext cx="30003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54292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714488"/>
            <a:ext cx="30003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Ответ:614</a:t>
            </a:r>
            <a:endParaRPr lang="ru-RU" sz="2000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54864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214554"/>
            <a:ext cx="299536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54864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214554"/>
            <a:ext cx="299536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Ответ:273</a:t>
            </a:r>
            <a:endParaRPr lang="ru-RU" sz="2000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28596" y="285728"/>
            <a:ext cx="5457825" cy="5214974"/>
            <a:chOff x="428596" y="285728"/>
            <a:chExt cx="5457825" cy="5214974"/>
          </a:xfrm>
        </p:grpSpPr>
        <p:pic>
          <p:nvPicPr>
            <p:cNvPr id="78851" name="Picture 3"/>
            <p:cNvPicPr>
              <a:picLocks noChangeAspect="1" noChangeArrowheads="1"/>
            </p:cNvPicPr>
            <p:nvPr/>
          </p:nvPicPr>
          <p:blipFill>
            <a:blip r:embed="rId2"/>
            <a:srcRect t="9999"/>
            <a:stretch>
              <a:fillRect/>
            </a:stretch>
          </p:blipFill>
          <p:spPr bwMode="auto">
            <a:xfrm>
              <a:off x="500034" y="5072074"/>
              <a:ext cx="3819525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8850" name="Picture 2"/>
            <p:cNvPicPr>
              <a:picLocks noChangeAspect="1" noChangeArrowheads="1"/>
            </p:cNvPicPr>
            <p:nvPr/>
          </p:nvPicPr>
          <p:blipFill>
            <a:blip r:embed="rId3"/>
            <a:srcRect b="494"/>
            <a:stretch>
              <a:fillRect/>
            </a:stretch>
          </p:blipFill>
          <p:spPr bwMode="auto">
            <a:xfrm>
              <a:off x="428596" y="285728"/>
              <a:ext cx="5457825" cy="4786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428596" y="285728"/>
            <a:ext cx="5457825" cy="5214974"/>
            <a:chOff x="428596" y="285728"/>
            <a:chExt cx="5457825" cy="5214974"/>
          </a:xfrm>
        </p:grpSpPr>
        <p:pic>
          <p:nvPicPr>
            <p:cNvPr id="78851" name="Picture 3"/>
            <p:cNvPicPr>
              <a:picLocks noChangeAspect="1" noChangeArrowheads="1"/>
            </p:cNvPicPr>
            <p:nvPr/>
          </p:nvPicPr>
          <p:blipFill>
            <a:blip r:embed="rId2"/>
            <a:srcRect t="9999"/>
            <a:stretch>
              <a:fillRect/>
            </a:stretch>
          </p:blipFill>
          <p:spPr bwMode="auto">
            <a:xfrm>
              <a:off x="500034" y="5072074"/>
              <a:ext cx="3819525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8850" name="Picture 2"/>
            <p:cNvPicPr>
              <a:picLocks noChangeAspect="1" noChangeArrowheads="1"/>
            </p:cNvPicPr>
            <p:nvPr/>
          </p:nvPicPr>
          <p:blipFill>
            <a:blip r:embed="rId3"/>
            <a:srcRect b="494"/>
            <a:stretch>
              <a:fillRect/>
            </a:stretch>
          </p:blipFill>
          <p:spPr bwMode="auto">
            <a:xfrm>
              <a:off x="428596" y="285728"/>
              <a:ext cx="5457825" cy="4786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TextBox 4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Ответ:825</a:t>
            </a:r>
            <a:endParaRPr lang="ru-RU" sz="20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00034" y="142852"/>
            <a:ext cx="4643470" cy="6143668"/>
            <a:chOff x="142844" y="142852"/>
            <a:chExt cx="4357718" cy="5904567"/>
          </a:xfrm>
        </p:grpSpPr>
        <p:pic>
          <p:nvPicPr>
            <p:cNvPr id="798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2844" y="142852"/>
              <a:ext cx="4357718" cy="4882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8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2844" y="5000636"/>
              <a:ext cx="4357718" cy="104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500034" y="142852"/>
            <a:ext cx="4643470" cy="6143668"/>
            <a:chOff x="142844" y="142852"/>
            <a:chExt cx="4357718" cy="5904567"/>
          </a:xfrm>
        </p:grpSpPr>
        <p:pic>
          <p:nvPicPr>
            <p:cNvPr id="798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2844" y="142852"/>
              <a:ext cx="4357718" cy="4882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987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2844" y="5000636"/>
              <a:ext cx="4357718" cy="104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TextBox 4"/>
          <p:cNvSpPr txBox="1"/>
          <p:nvPr/>
        </p:nvSpPr>
        <p:spPr>
          <a:xfrm>
            <a:off x="500034" y="6357958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Ответ:257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071546"/>
          <a:ext cx="8286807" cy="4199115"/>
        </p:xfrm>
        <a:graphic>
          <a:graphicData uri="http://schemas.openxmlformats.org/drawingml/2006/table">
            <a:tbl>
              <a:tblPr/>
              <a:tblGrid>
                <a:gridCol w="5357850"/>
                <a:gridCol w="2928957"/>
              </a:tblGrid>
              <a:tr h="617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ЭВОЛЮЦИОННЫЕ ИЗМЕНЕНИЯ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НАПРАВЛЕНИЯ ЭВОЛЮЦИИ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6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A) возникновение семени у растений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возникновение четырёхкамерного сердца хордовых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B) выживаемость бактерий в вечной мерзлоте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утрата пищеварительной системы у цепней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приспособленность растений к опылению ветром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появление копыт у лошадей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ароморфоз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идиоадаптация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общая дегенерация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631" marR="25631" marT="25631" marB="2563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564357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112322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28596" y="285728"/>
            <a:ext cx="5505450" cy="4857784"/>
            <a:chOff x="428596" y="285728"/>
            <a:chExt cx="5505450" cy="4857784"/>
          </a:xfrm>
        </p:grpSpPr>
        <p:pic>
          <p:nvPicPr>
            <p:cNvPr id="808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285728"/>
              <a:ext cx="5505450" cy="398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089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8184" y="4248162"/>
              <a:ext cx="521970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428596" y="285728"/>
            <a:ext cx="5505450" cy="4857784"/>
            <a:chOff x="428596" y="285728"/>
            <a:chExt cx="5505450" cy="4857784"/>
          </a:xfrm>
        </p:grpSpPr>
        <p:pic>
          <p:nvPicPr>
            <p:cNvPr id="808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285728"/>
              <a:ext cx="5505450" cy="398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089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8184" y="4248162"/>
              <a:ext cx="5219700" cy="895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TextBox 4"/>
          <p:cNvSpPr txBox="1"/>
          <p:nvPr/>
        </p:nvSpPr>
        <p:spPr>
          <a:xfrm>
            <a:off x="500034" y="5786454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Ответ:184</a:t>
            </a:r>
            <a:endParaRPr lang="ru-RU" sz="20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5457825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5457825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6357958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Ответ:473</a:t>
            </a:r>
            <a:endParaRPr lang="ru-RU" sz="2000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Какие функции выполняют органы крота и медведки. Обозначенные на рисунке буквами А и Б? Как называют такие органы и какой эволюционный процесс обусловил их появление? Ответ поясните.</a:t>
            </a:r>
            <a:endParaRPr lang="ru-RU" sz="2000" dirty="0"/>
          </a:p>
        </p:txBody>
      </p:sp>
      <p:pic>
        <p:nvPicPr>
          <p:cNvPr id="3" name="Рисунок 2" descr="IMG_20200714_114957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rcRect l="19444" t="9375" r="13889" b="11458"/>
          <a:stretch>
            <a:fillRect/>
          </a:stretch>
        </p:blipFill>
        <p:spPr>
          <a:xfrm rot="16200000">
            <a:off x="2786050" y="357166"/>
            <a:ext cx="3429024" cy="5429288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8286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Какие функции выполняют органы крота и медведки. Обозначенные на рисунке буквами А и Б? Как называют такие органы и какой эволюционный процесс обусловил их появление? Ответ поясните.</a:t>
            </a:r>
            <a:endParaRPr lang="ru-RU" sz="2000" dirty="0"/>
          </a:p>
        </p:txBody>
      </p:sp>
      <p:pic>
        <p:nvPicPr>
          <p:cNvPr id="3" name="Рисунок 2" descr="IMG_20200714_114957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rcRect l="19444" t="9375" r="13889" b="11458"/>
          <a:stretch>
            <a:fillRect/>
          </a:stretch>
        </p:blipFill>
        <p:spPr>
          <a:xfrm rot="16200000">
            <a:off x="2786050" y="357166"/>
            <a:ext cx="3429024" cy="54292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4714884"/>
            <a:ext cx="857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</a:t>
            </a:r>
          </a:p>
          <a:p>
            <a:r>
              <a:rPr lang="ru-RU" dirty="0" smtClean="0"/>
              <a:t>1) копательные передние конечности крота и медведки</a:t>
            </a:r>
          </a:p>
          <a:p>
            <a:r>
              <a:rPr lang="ru-RU" dirty="0" smtClean="0"/>
              <a:t>2) Это аналогичные органы (передник конечности): имеют разное эмбриональное происхождение, выполняют одну и туже функцию (копательную)</a:t>
            </a:r>
          </a:p>
          <a:p>
            <a:r>
              <a:rPr lang="ru-RU" dirty="0" smtClean="0"/>
              <a:t>3) Эволюционный процесс – конвергенция – схождение признаков у неродственных групп организмов как приспособление к сходным условиям обитания.</a:t>
            </a:r>
            <a:endParaRPr lang="ru-RU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9035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9035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71612"/>
            <a:ext cx="81070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78009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57158" y="500042"/>
            <a:ext cx="78009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500034" y="4071942"/>
            <a:ext cx="67627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2823</Words>
  <PresentationFormat>Экран (4:3)</PresentationFormat>
  <Paragraphs>731</Paragraphs>
  <Slides>100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100</vt:i4>
      </vt:variant>
    </vt:vector>
  </HeadingPairs>
  <TitlesOfParts>
    <vt:vector size="101" baseType="lpstr">
      <vt:lpstr>Тема Office</vt:lpstr>
      <vt:lpstr>Самостоятельная работа по теме: Макроэволюция (пути и направления эволюции)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6</cp:revision>
  <dcterms:created xsi:type="dcterms:W3CDTF">2020-07-14T07:58:32Z</dcterms:created>
  <dcterms:modified xsi:type="dcterms:W3CDTF">2020-07-14T09:05:27Z</dcterms:modified>
</cp:coreProperties>
</file>