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8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6" r:id="rId13"/>
    <p:sldId id="269" r:id="rId14"/>
    <p:sldId id="271" r:id="rId15"/>
    <p:sldId id="270" r:id="rId16"/>
    <p:sldId id="277" r:id="rId17"/>
    <p:sldId id="272" r:id="rId18"/>
    <p:sldId id="273" r:id="rId19"/>
    <p:sldId id="257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1" cap="none" spc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7826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3444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72562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22107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713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68118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13823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790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98226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9111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3230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0006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550" y="1915319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FFCF5-5CEF-4A6C-B7EB-54DE47A5A10A}" type="datetimeFigureOut">
              <a:rPr lang="en-US" smtClean="0"/>
              <a:pPr/>
              <a:t>3/15/2020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1409C-F7BE-43F0-A9D9-123F293D108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73043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200-%D0%BB%D0%B5%D1%82%D0%B8%D1%8F%20%D0%BA%D1%83%D0%B1%D0%B0%D0%BD%D1%81%D0%BA%D0%BE%D0%B3%D0%BE%20%D0%BA%D0%B0%D0%B7%D0%B0%D1%87%D1%8C%D0%B5%D0%B3%D0%BE%20%D0%B2%D0%BE%D0%B9%D1%81%D0%BA%D0%B0%20%D0%BE%D0%B1%D0%B5%D0%BB%D0%B8%D1%81%D0%BA%20%D0%B2%20%D0%B5%D0%BA%D0%B0%D1%82%D0%B5%D1%80%D0%B8%D0%BD%D0%BE%D0%B4%D0%B0%D1%80%D0%B5&amp;stype=image&amp;lr=35&amp;source=wiz&amp;pos=1&amp;img_url=https%3A%2F%2Fsun3-13.userapi.com%2Fc7007%2Fv7007845%2F47394%2FN5QmVFNNobk.jpg&amp;rpt=simage" TargetMode="External"/><Relationship Id="rId3" Type="http://schemas.openxmlformats.org/officeDocument/2006/relationships/hyperlink" Target="https://pav-edin23.ru/2014/07/09/istoriya-kubani-perom-korolenko/" TargetMode="External"/><Relationship Id="rId7" Type="http://schemas.openxmlformats.org/officeDocument/2006/relationships/hyperlink" Target="https://yandex.ru/search/?text=%D1%81%D0%BE%D1%87%D0%B8%20%D0%BD%D0%B0%D1%87%D0%B0%D0%BB%D0%B0%2020%20%D0%B2%D0%B5%D0%BA%D0%B0%20%D0%BA%D0%B0%D1%80%D1%82%D0%B8%D0%BD%D0%BA%D0%B8&amp;lr=35" TargetMode="External"/><Relationship Id="rId2" Type="http://schemas.openxmlformats.org/officeDocument/2006/relationships/hyperlink" Target="http://mirpps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%D0%9E%D0%9B%D0%98%D0%9A%D0%9E%20%D0%B5%D0%BA%D0%B0%D1%82%D0%B5%D1%80%D0%B8%D0%BD%D0%BE%D0%B4%D0%B0%D1%80&amp;stype=image&amp;lr=35&amp;source=wiz&amp;pos=4&amp;img_url=http%3A%2F%2F4.bp.blogspot.com%2F-mEheOtI3rsk%2FUtQWzTh_nVI%2FAAAAAAAAAkA%2FHjyju1JM9Yo%2Fs1600%2F019.jpg&amp;" TargetMode="External"/><Relationship Id="rId5" Type="http://schemas.openxmlformats.org/officeDocument/2006/relationships/hyperlink" Target="https://yandex.ru/search/?lr=35&amp;text=%D0%B5%D0%BA%D0%B0%D1%82%D0%B5%D1%80%D0%B8%D0%BD%D0%BE%D0%B4%D0%B0%D1%80%20%D0%B2%2070-%D0%B5%20%D0%B3%D0%BE%D0%B4%D1%8B%2019%20%D0%B2%D0%B5%D0%BA%D0%B0%20%D0%BA%D0%B0%D1%80%D1%82%D0%B8%D0%BD%D0%BA%D0%B8" TargetMode="External"/><Relationship Id="rId4" Type="http://schemas.openxmlformats.org/officeDocument/2006/relationships/hyperlink" Target="http://static.biblioclub.ru/lib/cover/98/15dfc0e783799b464485e321f4e19815vqk3gl6wxg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892" y="479811"/>
            <a:ext cx="7772400" cy="23876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Памяти войскового архивариуса </a:t>
            </a:r>
            <a:br>
              <a:rPr lang="ru-RU" sz="4000" dirty="0" smtClean="0"/>
            </a:br>
            <a:r>
              <a:rPr lang="ru-RU" sz="4000" dirty="0" smtClean="0"/>
              <a:t>Прокофия Петровича Короленко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5379" y="3000676"/>
            <a:ext cx="6858000" cy="218916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Работа выполнена Селиной Ольгой</a:t>
            </a:r>
          </a:p>
          <a:p>
            <a:r>
              <a:rPr lang="ru-RU" dirty="0" smtClean="0"/>
              <a:t> ученицей 6 класса </a:t>
            </a:r>
          </a:p>
          <a:p>
            <a:r>
              <a:rPr lang="ru-RU" dirty="0" smtClean="0"/>
              <a:t>МКОУ СОШ № 9</a:t>
            </a:r>
          </a:p>
          <a:p>
            <a:r>
              <a:rPr lang="ru-RU" dirty="0" smtClean="0"/>
              <a:t> им. И.Д. Бражника пос. Октябрьского</a:t>
            </a:r>
          </a:p>
          <a:p>
            <a:r>
              <a:rPr lang="ru-RU" dirty="0" smtClean="0"/>
              <a:t>Руководитель: </a:t>
            </a:r>
          </a:p>
          <a:p>
            <a:r>
              <a:rPr lang="ru-RU" dirty="0" smtClean="0"/>
              <a:t>учитель истории и обществознания Т.В. Кравченко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5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9892" y="262075"/>
            <a:ext cx="4168346" cy="78474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Отставка</a:t>
            </a:r>
            <a:endParaRPr lang="ru-RU" sz="4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84645" y="947351"/>
            <a:ext cx="5117911" cy="5767349"/>
          </a:xfrm>
        </p:spPr>
        <p:txBody>
          <a:bodyPr>
            <a:noAutofit/>
          </a:bodyPr>
          <a:lstStyle/>
          <a:p>
            <a:pPr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latin typeface="Arial Narrow" panose="020B0606020202030204" pitchFamily="34" charset="0"/>
              </a:rPr>
              <a:t>27 июля 1885 года Короленко по состоянию здоровья был «уволен согласно прошению от должности старшего делопроизводителя и вовсе от службы». </a:t>
            </a:r>
            <a:endParaRPr lang="ru-RU" sz="2400" dirty="0" smtClean="0">
              <a:latin typeface="Arial Narrow" panose="020B0606020202030204" pitchFamily="34" charset="0"/>
            </a:endParaRPr>
          </a:p>
          <a:p>
            <a:pPr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По </a:t>
            </a:r>
            <a:r>
              <a:rPr lang="ru-RU" sz="2400" dirty="0">
                <a:latin typeface="Arial Narrow" panose="020B0606020202030204" pitchFamily="34" charset="0"/>
              </a:rPr>
              <a:t>выходу в отставку он отправился в Харьков, где в течение двух лет занимался выборкой исторических материалов на русском и польском языках в Харьковском историческом архиве и Университетской библиотеке</a:t>
            </a:r>
            <a:r>
              <a:rPr lang="ru-RU" sz="2400" dirty="0" smtClean="0">
                <a:latin typeface="Arial Narrow" panose="020B0606020202030204" pitchFamily="34" charset="0"/>
              </a:rPr>
              <a:t>.</a:t>
            </a:r>
          </a:p>
          <a:p>
            <a:pPr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Там </a:t>
            </a:r>
            <a:r>
              <a:rPr lang="ru-RU" sz="2400" dirty="0">
                <a:latin typeface="Arial Narrow" panose="020B0606020202030204" pitchFamily="34" charset="0"/>
              </a:rPr>
              <a:t>же он был избран членом Харьковского историко-филологического общества. </a:t>
            </a:r>
            <a:endParaRPr lang="ru-RU" sz="2400" dirty="0" smtClean="0">
              <a:latin typeface="Arial Narrow" panose="020B0606020202030204" pitchFamily="34" charset="0"/>
            </a:endParaRPr>
          </a:p>
          <a:p>
            <a:pPr indent="-2857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Публиковался </a:t>
            </a:r>
            <a:r>
              <a:rPr lang="ru-RU" sz="2400" dirty="0">
                <a:latin typeface="Arial Narrow" panose="020B0606020202030204" pitchFamily="34" charset="0"/>
              </a:rPr>
              <a:t>в «Сборнике Харьковского историко-филологического общества».</a:t>
            </a:r>
          </a:p>
          <a:p>
            <a:pPr>
              <a:spcBef>
                <a:spcPts val="0"/>
              </a:spcBef>
            </a:pP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35" y="539959"/>
            <a:ext cx="2092547" cy="3080808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3086" y="3724014"/>
            <a:ext cx="2006221" cy="461665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Сборник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363998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/>
              <a:t>Возвращение на службу</a:t>
            </a:r>
            <a:endParaRPr lang="ru-RU" sz="40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17 января 1893 года Короленко вновь был определён на службу и назначен архивариусом войскового архива Кубанского казачьего войска.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К тому времени архивные дела в Кубанской области пришли в крайнее </a:t>
            </a:r>
            <a:r>
              <a:rPr lang="ru-RU" dirty="0" err="1" smtClean="0">
                <a:latin typeface="Arial Narrow" panose="020B0606020202030204" pitchFamily="34" charset="0"/>
              </a:rPr>
              <a:t>запущение</a:t>
            </a:r>
            <a:r>
              <a:rPr lang="ru-RU" dirty="0" smtClean="0">
                <a:latin typeface="Arial Narrow" panose="020B0606020202030204" pitchFamily="34" charset="0"/>
              </a:rPr>
              <a:t> и Короленко принялся активно систематизировать их и составлять справочные каталоги 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Значительным достижением Короленко в научно-литературной деятельности стал выпуск в 1896 книги </a:t>
            </a:r>
            <a:r>
              <a:rPr lang="ru-RU" b="1" dirty="0" smtClean="0">
                <a:latin typeface="Arial Narrow" panose="020B0606020202030204" pitchFamily="34" charset="0"/>
              </a:rPr>
              <a:t>«Двухсотлетие Кубанского казачьего войска». </a:t>
            </a:r>
            <a:r>
              <a:rPr lang="ru-RU" dirty="0" smtClean="0">
                <a:latin typeface="Arial Narrow" panose="020B0606020202030204" pitchFamily="34" charset="0"/>
              </a:rPr>
              <a:t>Он желал опубликовать в её «Известиях», про </a:t>
            </a:r>
            <a:r>
              <a:rPr lang="ru-RU" dirty="0" smtClean="0">
                <a:latin typeface="Arial Narrow" panose="020B0606020202030204" pitchFamily="34" charset="0"/>
              </a:rPr>
              <a:t>то, </a:t>
            </a:r>
            <a:r>
              <a:rPr lang="ru-RU" dirty="0" smtClean="0">
                <a:latin typeface="Arial Narrow" panose="020B0606020202030204" pitchFamily="34" charset="0"/>
              </a:rPr>
              <a:t>как Черноморское казачье войско находилось в ведении Таврического губернского управления.</a:t>
            </a:r>
          </a:p>
          <a:p>
            <a:endParaRPr lang="ru-RU" dirty="0"/>
          </a:p>
        </p:txBody>
      </p:sp>
      <p:pic>
        <p:nvPicPr>
          <p:cNvPr id="6146" name="Picture 2" descr="C:\Users\Татьяна\Downloads\spz40xjznuy9s2r4k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931" y="1527620"/>
            <a:ext cx="3886200" cy="2508948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795849" y="4160108"/>
            <a:ext cx="2767914" cy="1243913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Обелиск  в честь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200-летия Кубанского казачьего войска в </a:t>
            </a:r>
            <a:r>
              <a:rPr lang="ru-RU" b="1" dirty="0" err="1" smtClean="0">
                <a:solidFill>
                  <a:schemeClr val="tx1"/>
                </a:solidFill>
              </a:rPr>
              <a:t>Екатеринодаре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436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«Золотое десятилетние 1893-1902 г.г.»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5240379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Именно в этот период завязываются </a:t>
            </a:r>
            <a:r>
              <a:rPr lang="ru-RU" dirty="0" smtClean="0">
                <a:latin typeface="Arial Narrow" pitchFamily="34" charset="0"/>
              </a:rPr>
              <a:t>контакты исследователя с Таврической ученой архивной комиссией.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На основе найденного </a:t>
            </a:r>
            <a:r>
              <a:rPr lang="ru-RU" dirty="0" err="1" smtClean="0">
                <a:latin typeface="Arial Narrow" pitchFamily="34" charset="0"/>
              </a:rPr>
              <a:t>Прокофий</a:t>
            </a:r>
            <a:r>
              <a:rPr lang="ru-RU" dirty="0" smtClean="0">
                <a:latin typeface="Arial Narrow" pitchFamily="34" charset="0"/>
              </a:rPr>
              <a:t> Петрович написал серию оригинальных монографий и статей о казаках запорожских, некрасовских, терских и </a:t>
            </a:r>
            <a:r>
              <a:rPr lang="ru-RU" dirty="0" smtClean="0">
                <a:latin typeface="Arial Narrow" pitchFamily="34" charset="0"/>
              </a:rPr>
              <a:t>других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Всего </a:t>
            </a:r>
            <a:r>
              <a:rPr lang="ru-RU" dirty="0" smtClean="0">
                <a:latin typeface="Arial Narrow" pitchFamily="34" charset="0"/>
              </a:rPr>
              <a:t>же известно более </a:t>
            </a:r>
            <a:r>
              <a:rPr lang="ru-RU" b="1" dirty="0" smtClean="0">
                <a:latin typeface="Arial Narrow" pitchFamily="34" charset="0"/>
              </a:rPr>
              <a:t>105 трудов </a:t>
            </a:r>
            <a:r>
              <a:rPr lang="ru-RU" dirty="0" smtClean="0">
                <a:latin typeface="Arial Narrow" pitchFamily="34" charset="0"/>
              </a:rPr>
              <a:t>по истории, этнографии, географии, а также </a:t>
            </a:r>
            <a:r>
              <a:rPr lang="ru-RU" dirty="0" smtClean="0">
                <a:latin typeface="Arial Narrow" pitchFamily="34" charset="0"/>
              </a:rPr>
              <a:t>публицистических </a:t>
            </a:r>
            <a:r>
              <a:rPr lang="ru-RU" dirty="0" smtClean="0">
                <a:latin typeface="Arial Narrow" pitchFamily="34" charset="0"/>
              </a:rPr>
              <a:t>опытов, рассказов и стихов. </a:t>
            </a:r>
            <a:endParaRPr lang="ru-RU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В </a:t>
            </a:r>
            <a:r>
              <a:rPr lang="ru-RU" dirty="0" smtClean="0">
                <a:latin typeface="Arial Narrow" pitchFamily="34" charset="0"/>
              </a:rPr>
              <a:t>1896 году вышла книга </a:t>
            </a:r>
            <a:r>
              <a:rPr lang="ru-RU" b="1" dirty="0" smtClean="0">
                <a:latin typeface="Arial Narrow" panose="020B0606020202030204" pitchFamily="34" charset="0"/>
              </a:rPr>
              <a:t>«Двухсотлетие Кубанского казачьего войска».</a:t>
            </a:r>
            <a:r>
              <a:rPr lang="ru-RU" dirty="0" smtClean="0">
                <a:latin typeface="Arial Narrow" panose="020B0606020202030204" pitchFamily="34" charset="0"/>
              </a:rPr>
              <a:t> </a:t>
            </a:r>
            <a:r>
              <a:rPr lang="ru-RU" dirty="0" smtClean="0">
                <a:latin typeface="Arial Narrow" panose="020B0606020202030204" pitchFamily="34" charset="0"/>
              </a:rPr>
              <a:t>К </a:t>
            </a:r>
            <a:r>
              <a:rPr lang="ru-RU" dirty="0" smtClean="0">
                <a:latin typeface="Arial Narrow" panose="020B0606020202030204" pitchFamily="34" charset="0"/>
              </a:rPr>
              <a:t>юбилею переселения запорожцев в здешние места.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Всегда с точностью и скрупулёзностью историк передавал смысл и тон архивных документов. </a:t>
            </a:r>
            <a:endParaRPr lang="ru-RU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Сам </a:t>
            </a:r>
            <a:r>
              <a:rPr lang="ru-RU" dirty="0" smtClean="0">
                <a:latin typeface="Arial Narrow" pitchFamily="34" charset="0"/>
              </a:rPr>
              <a:t>оставался в стороне. Никогда не подтасовывал факты, не подводил под них идейную базу</a:t>
            </a:r>
            <a:r>
              <a:rPr lang="ru-RU" dirty="0" smtClean="0"/>
              <a:t>. </a:t>
            </a:r>
            <a:r>
              <a:rPr lang="ru-RU" dirty="0" smtClean="0">
                <a:latin typeface="Arial Narrow" pitchFamily="34" charset="0"/>
              </a:rPr>
              <a:t>Он был вне политики.</a:t>
            </a:r>
          </a:p>
          <a:p>
            <a:endParaRPr lang="ru-RU" dirty="0">
              <a:latin typeface="Arial Narrow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292" y="2150932"/>
            <a:ext cx="1976293" cy="2819061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518" y="322641"/>
            <a:ext cx="7882151" cy="82377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Награды П.П. Короленко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0185" y="1146411"/>
            <a:ext cx="7192369" cy="313898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Ордена Святого Станислава 3-й степени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Ордена Святой Анны 3-й степени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Крест «За службу на Кавказе»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>
                <a:latin typeface="Arial Narrow" pitchFamily="34" charset="0"/>
              </a:rPr>
              <a:t>Медаль «За труды по первой всеобщей </a:t>
            </a:r>
            <a:r>
              <a:rPr lang="ru-RU" sz="2600" dirty="0" smtClean="0">
                <a:latin typeface="Arial Narrow" pitchFamily="34" charset="0"/>
              </a:rPr>
              <a:t>переписи </a:t>
            </a:r>
            <a:r>
              <a:rPr lang="ru-RU" sz="2600" dirty="0">
                <a:latin typeface="Arial Narrow" pitchFamily="34" charset="0"/>
              </a:rPr>
              <a:t>населения</a:t>
            </a:r>
            <a:r>
              <a:rPr lang="ru-RU" sz="2600" dirty="0" smtClean="0">
                <a:latin typeface="Arial Narrow" pitchFamily="34" charset="0"/>
              </a:rPr>
              <a:t>»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Бронзовая</a:t>
            </a:r>
            <a:r>
              <a:rPr lang="ru-RU" sz="2600" dirty="0">
                <a:latin typeface="Arial Narrow" pitchFamily="34" charset="0"/>
              </a:rPr>
              <a:t> медаль «В память </a:t>
            </a:r>
            <a:r>
              <a:rPr lang="ru-RU" sz="2600" dirty="0" smtClean="0">
                <a:latin typeface="Arial Narrow" pitchFamily="34" charset="0"/>
              </a:rPr>
              <a:t>войны 1853-1856 г.г.»</a:t>
            </a:r>
            <a:endParaRPr lang="ru-RU" sz="2600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Серебряная</a:t>
            </a:r>
            <a:r>
              <a:rPr lang="ru-RU" sz="2600" dirty="0">
                <a:latin typeface="Arial Narrow" pitchFamily="34" charset="0"/>
              </a:rPr>
              <a:t> медаль «В память царствования императора Александра </a:t>
            </a:r>
            <a:r>
              <a:rPr lang="ru-RU" sz="2600" dirty="0" smtClean="0">
                <a:latin typeface="Arial Narrow" pitchFamily="34" charset="0"/>
              </a:rPr>
              <a:t>III»</a:t>
            </a:r>
          </a:p>
          <a:p>
            <a:pPr>
              <a:buFont typeface="Wingdings" pitchFamily="2" charset="2"/>
              <a:buChar char="ü"/>
            </a:pPr>
            <a:r>
              <a:rPr lang="ru-RU" sz="2600" dirty="0" smtClean="0">
                <a:latin typeface="Arial Narrow" pitchFamily="34" charset="0"/>
              </a:rPr>
              <a:t>Золотые </a:t>
            </a:r>
            <a:r>
              <a:rPr lang="ru-RU" sz="2600" dirty="0">
                <a:latin typeface="Arial Narrow" pitchFamily="34" charset="0"/>
              </a:rPr>
              <a:t>запонки с рубинами </a:t>
            </a:r>
            <a:r>
              <a:rPr lang="ru-RU" sz="2600" dirty="0" smtClean="0">
                <a:latin typeface="Arial Narrow" pitchFamily="34" charset="0"/>
              </a:rPr>
              <a:t>и     бриллиантами </a:t>
            </a:r>
            <a:endParaRPr lang="ru-RU" sz="2600" dirty="0">
              <a:latin typeface="Arial Narrow" pitchFamily="34" charset="0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11008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82222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Ордена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067014"/>
            <a:ext cx="3868340" cy="823912"/>
          </a:xfrm>
          <a:ln w="28575"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Орден Святого Станислава 3-й степени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15502" y="1053366"/>
            <a:ext cx="3887391" cy="823912"/>
          </a:xfrm>
          <a:ln w="28575"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Орден Святой Анны 3-й степени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230" y="2265528"/>
            <a:ext cx="3098042" cy="2956976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542" y="2237304"/>
            <a:ext cx="3109229" cy="2993395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4548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21538" y="23201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Медали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07765" y="3414430"/>
            <a:ext cx="3868340" cy="823912"/>
          </a:xfrm>
          <a:ln w="25400"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Медаль «В память войны </a:t>
            </a:r>
          </a:p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1853-1856»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5765" y="1503742"/>
            <a:ext cx="3887391" cy="823912"/>
          </a:xfrm>
          <a:ln w="25400"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Медаль «За первую всеобщую перепись населения»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181" y="834872"/>
            <a:ext cx="3887788" cy="2302727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5582" y="3256509"/>
            <a:ext cx="2665700" cy="3056670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8523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500063"/>
            <a:ext cx="7886700" cy="90860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Благотворительность</a:t>
            </a:r>
            <a:endParaRPr lang="ru-RU" sz="40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629150" y="1383957"/>
            <a:ext cx="3886200" cy="4793006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П. Короленко жил скромно. </a:t>
            </a:r>
            <a:r>
              <a:rPr lang="ru-RU" dirty="0" smtClean="0">
                <a:latin typeface="Arial Narrow" pitchFamily="34" charset="0"/>
              </a:rPr>
              <a:t>Был известен сдержанностью, немногословностью и ревностным служением науке</a:t>
            </a:r>
            <a:r>
              <a:rPr lang="ru-RU" dirty="0" smtClean="0">
                <a:latin typeface="Arial Narrow" pitchFamily="34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И </a:t>
            </a:r>
            <a:r>
              <a:rPr lang="ru-RU" dirty="0" smtClean="0">
                <a:latin typeface="Arial Narrow" pitchFamily="34" charset="0"/>
              </a:rPr>
              <a:t>только близкие знали, что за внешней закрытостью и серьезностью таилось доброе сердце.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В </a:t>
            </a:r>
            <a:r>
              <a:rPr lang="ru-RU" dirty="0" smtClean="0">
                <a:latin typeface="Arial Narrow" pitchFamily="34" charset="0"/>
              </a:rPr>
              <a:t>1902 году </a:t>
            </a:r>
            <a:r>
              <a:rPr lang="ru-RU" dirty="0" err="1" smtClean="0">
                <a:latin typeface="Arial Narrow" pitchFamily="34" charset="0"/>
              </a:rPr>
              <a:t>Прокофий</a:t>
            </a:r>
            <a:r>
              <a:rPr lang="ru-RU" dirty="0" smtClean="0">
                <a:latin typeface="Arial Narrow" pitchFamily="34" charset="0"/>
              </a:rPr>
              <a:t> Петрович поселяется в Сочи в доме на ул. Михайловской (она же Музейная, Соколова). </a:t>
            </a:r>
            <a:endParaRPr lang="ru-RU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Когда </a:t>
            </a:r>
            <a:r>
              <a:rPr lang="ru-RU" dirty="0" smtClean="0">
                <a:latin typeface="Arial Narrow" pitchFamily="34" charset="0"/>
              </a:rPr>
              <a:t>в Кубанском медицинском обществе задумали открыть санаторий для больных костным туберкулезом детей, из Сочи от Короленко пришла открытка с предложением помощи</a:t>
            </a:r>
            <a:r>
              <a:rPr lang="ru-RU" dirty="0" smtClean="0">
                <a:latin typeface="Arial Narrow" pitchFamily="34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Вначале </a:t>
            </a:r>
            <a:r>
              <a:rPr lang="ru-RU" dirty="0" smtClean="0">
                <a:latin typeface="Arial Narrow" pitchFamily="34" charset="0"/>
              </a:rPr>
              <a:t>на его деньги купили участок, а потом и оборудовали палату на восемь кроватей. Её назвали именами мецената и его супруги.</a:t>
            </a:r>
          </a:p>
          <a:p>
            <a:endParaRPr lang="ru-RU" dirty="0"/>
          </a:p>
        </p:txBody>
      </p:sp>
      <p:pic>
        <p:nvPicPr>
          <p:cNvPr id="5122" name="Picture 2" descr="C:\Users\Татьяна\Downloads\5891R_Sochi._CHernom._Gub._Obschii_vid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315" y="1315777"/>
            <a:ext cx="3886200" cy="2372459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1441620" y="3748216"/>
            <a:ext cx="2792627" cy="593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Сочи конец </a:t>
            </a:r>
            <a:r>
              <a:rPr lang="en-US" b="1" dirty="0" smtClean="0">
                <a:solidFill>
                  <a:schemeClr val="tx1"/>
                </a:solidFill>
              </a:rPr>
              <a:t>XIX</a:t>
            </a:r>
            <a:r>
              <a:rPr lang="ru-RU" b="1" dirty="0" smtClean="0">
                <a:solidFill>
                  <a:schemeClr val="tx1"/>
                </a:solidFill>
              </a:rPr>
              <a:t> века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80680" y="743803"/>
            <a:ext cx="4476465" cy="880281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Arial Narrow" panose="020B0606020202030204" pitchFamily="34" charset="0"/>
              </a:rPr>
              <a:t>Последние годы жизни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121624" y="1501254"/>
            <a:ext cx="4462818" cy="4940489"/>
          </a:xfrm>
        </p:spPr>
        <p:txBody>
          <a:bodyPr>
            <a:normAutofit/>
          </a:bodyPr>
          <a:lstStyle/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latin typeface="Arial Narrow" panose="020B0606020202030204" pitchFamily="34" charset="0"/>
              </a:rPr>
              <a:t>Короленко имел 4 детей. 8 января 1910 года он похоронил свою жену, а через год — единственного сына</a:t>
            </a:r>
            <a:r>
              <a:rPr lang="ru-RU" sz="2400" dirty="0" smtClean="0">
                <a:latin typeface="Arial Narrow" panose="020B0606020202030204" pitchFamily="34" charset="0"/>
              </a:rPr>
              <a:t>. </a:t>
            </a:r>
            <a:r>
              <a:rPr lang="ru-RU" sz="2400" dirty="0">
                <a:latin typeface="Arial Narrow" panose="020B0606020202030204" pitchFamily="34" charset="0"/>
              </a:rPr>
              <a:t>Семейные утраты сказались на его здоровье и он ослеп. </a:t>
            </a:r>
            <a:endParaRPr lang="ru-RU" sz="2400" dirty="0" smtClean="0">
              <a:latin typeface="Arial Narrow" panose="020B0606020202030204" pitchFamily="34" charset="0"/>
            </a:endParaRP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Умер </a:t>
            </a:r>
            <a:r>
              <a:rPr lang="ru-RU" sz="2400" dirty="0">
                <a:latin typeface="Arial Narrow" panose="020B0606020202030204" pitchFamily="34" charset="0"/>
              </a:rPr>
              <a:t>Короленко 6 февраля 1913 года в Ставрополе, где и был похоронен</a:t>
            </a:r>
            <a:r>
              <a:rPr lang="ru-RU" sz="2400" dirty="0" smtClean="0">
                <a:latin typeface="Arial Narrow" panose="020B0606020202030204" pitchFamily="34" charset="0"/>
              </a:rPr>
              <a:t>.</a:t>
            </a: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Его </a:t>
            </a:r>
            <a:r>
              <a:rPr lang="ru-RU" sz="2400" dirty="0">
                <a:latin typeface="Arial Narrow" panose="020B0606020202030204" pitchFamily="34" charset="0"/>
              </a:rPr>
              <a:t>дочь Евдокия обещала перевезти его прах в Екатеринодар, но по каким-то причинам не смогла этого сделать</a:t>
            </a: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3" r="913"/>
          <a:stretch>
            <a:fillRect/>
          </a:stretch>
        </p:blipFill>
        <p:spPr bwMode="auto">
          <a:xfrm>
            <a:off x="1425146" y="528206"/>
            <a:ext cx="2643228" cy="3692585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861752" y="4296436"/>
            <a:ext cx="2029336" cy="369332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Narrow" panose="020B0606020202030204" pitchFamily="34" charset="0"/>
              </a:rPr>
              <a:t>П. П. Короленко</a:t>
            </a:r>
            <a:endParaRPr lang="ru-RU" b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69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500063"/>
            <a:ext cx="7886700" cy="702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257300" y="1070919"/>
            <a:ext cx="7170008" cy="4816798"/>
          </a:xfrm>
        </p:spPr>
        <p:txBody>
          <a:bodyPr/>
          <a:lstStyle/>
          <a:p>
            <a:r>
              <a:rPr lang="ru-RU" i="1" dirty="0" smtClean="0">
                <a:latin typeface="Arial Narrow" pitchFamily="34" charset="0"/>
              </a:rPr>
              <a:t>«Мы вправе считать </a:t>
            </a:r>
            <a:r>
              <a:rPr lang="ru-RU" i="1" dirty="0" err="1" smtClean="0">
                <a:latin typeface="Arial Narrow" pitchFamily="34" charset="0"/>
              </a:rPr>
              <a:t>Прокофия</a:t>
            </a:r>
            <a:r>
              <a:rPr lang="ru-RU" i="1" dirty="0" smtClean="0">
                <a:latin typeface="Arial Narrow" pitchFamily="34" charset="0"/>
              </a:rPr>
              <a:t> Петровича Короленко первым нашим истинным историком и историографом, а его работы наряду с историческими сочинениями И.Д. Попки и Е.Д. </a:t>
            </a:r>
            <a:r>
              <a:rPr lang="ru-RU" i="1" dirty="0" err="1" smtClean="0">
                <a:latin typeface="Arial Narrow" pitchFamily="34" charset="0"/>
              </a:rPr>
              <a:t>Фелицына</a:t>
            </a:r>
            <a:r>
              <a:rPr lang="ru-RU" i="1" dirty="0" smtClean="0">
                <a:latin typeface="Arial Narrow" pitchFamily="34" charset="0"/>
              </a:rPr>
              <a:t> – совершенными, объективными произведениями кубанской исторической мысли…</a:t>
            </a:r>
            <a:r>
              <a:rPr lang="ru-RU" dirty="0" smtClean="0">
                <a:latin typeface="Arial Narrow" pitchFamily="34" charset="0"/>
              </a:rPr>
              <a:t>» </a:t>
            </a:r>
            <a:r>
              <a:rPr lang="ru-RU" dirty="0" err="1" smtClean="0">
                <a:latin typeface="Arial Narrow" pitchFamily="34" charset="0"/>
              </a:rPr>
              <a:t>В.Бардадым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063"/>
            <a:ext cx="7886700" cy="422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Литература  и ресурсы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172" y="1013254"/>
            <a:ext cx="7886700" cy="5253403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200" dirty="0" smtClean="0">
                <a:latin typeface="Arial Narrow" pitchFamily="34" charset="0"/>
              </a:rPr>
              <a:t>Шаблон презентации  </a:t>
            </a:r>
            <a:r>
              <a:rPr lang="ru-RU" sz="1200" dirty="0">
                <a:latin typeface="Arial Narrow" pitchFamily="34" charset="0"/>
                <a:hlinkClick r:id="rId2"/>
              </a:rPr>
              <a:t>h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hlinkClick r:id="rId2"/>
              </a:rPr>
              <a:t>ttp</a:t>
            </a:r>
            <a:r>
              <a:rPr lang="ru-RU" sz="1200" dirty="0">
                <a:latin typeface="Arial Narrow" pitchFamily="34" charset="0"/>
                <a:hlinkClick r:id="rId2"/>
              </a:rPr>
              <a:t>://</a:t>
            </a:r>
            <a:r>
              <a:rPr lang="en-US" sz="1200" dirty="0">
                <a:latin typeface="Arial Narrow" pitchFamily="34" charset="0"/>
                <a:hlinkClick r:id="rId2"/>
              </a:rPr>
              <a:t>mirpps.ru</a:t>
            </a:r>
            <a:r>
              <a:rPr lang="ru-RU" sz="1200" dirty="0">
                <a:latin typeface="Arial Narrow" pitchFamily="34" charset="0"/>
                <a:hlinkClick r:id="rId2"/>
              </a:rPr>
              <a:t> </a:t>
            </a:r>
            <a:endParaRPr lang="ru-RU" sz="12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ru.wikipedia.opg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knigogid.ru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yandex.ru</a:t>
            </a:r>
            <a:endParaRPr lang="ru-RU" sz="1200" u="sng" dirty="0" smtClean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Arial Narrow" pitchFamily="34" charset="0"/>
                <a:hlinkClick r:id="rId3"/>
              </a:rPr>
              <a:t>https</a:t>
            </a:r>
            <a:r>
              <a:rPr lang="en-US" sz="1200" dirty="0" smtClean="0">
                <a:latin typeface="Arial Narrow" pitchFamily="34" charset="0"/>
                <a:hlinkClick r:id="rId3"/>
              </a:rPr>
              <a:t>://pav-edin23.ru/2014/07/09/istoriya-kubani-perom-korolenko</a:t>
            </a:r>
            <a:r>
              <a:rPr lang="en-US" sz="1200" dirty="0" smtClean="0">
                <a:latin typeface="Arial Narrow" pitchFamily="34" charset="0"/>
                <a:hlinkClick r:id="rId3"/>
              </a:rPr>
              <a:t>/</a:t>
            </a:r>
            <a:r>
              <a:rPr lang="ru-RU" sz="1200" dirty="0" smtClean="0">
                <a:latin typeface="Arial Narrow" pitchFamily="34" charset="0"/>
              </a:rPr>
              <a:t> - газета «Единство» от 15.03.2020 г.</a:t>
            </a:r>
            <a:endParaRPr lang="en-US" sz="1200" u="sng" dirty="0">
              <a:solidFill>
                <a:srgbClr val="0066FF"/>
              </a:solidFill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https://sun9-62.userapi.com/c857432/v857432855/12730f/xdnkckq4eW4.jpg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https://krd.ru/uploads/cache/fancybox/b0/21/478-1ed9fb73.jpg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https://i.pinimg.com/736x/c2/44/f9/c244f9df0ed6878c0e0a006003feee21.jpg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http://pav-edin23.ru/wp-content/uploads/2014/05/06-05-2014_04.jpg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http://www.gelos.kiev.ua/2010/05_may/m/may2010num/bigimages/dh221_1.jpg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https://myslide.ru/documents_2/babaefe7bcc9f019f931742bf6a1cf35/img13.jpg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http://i.bookfi.net/covers/700000/1cfa747fd68cb19a0d0d9bdab4a98b8b-g.jpg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https://pav-edin23.ru/wp-content/uploads/2019/07/11-07-2019_08.jpg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</a:rPr>
              <a:t>https://cccp1921-29.ru/wp-content/uploads/korolenko.jpg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u="sng" dirty="0">
                <a:solidFill>
                  <a:srgbClr val="0066FF"/>
                </a:solidFill>
                <a:latin typeface="Arial Narrow" pitchFamily="34" charset="0"/>
                <a:hlinkClick r:id="rId4"/>
              </a:rPr>
              <a:t>http://</a:t>
            </a:r>
            <a:r>
              <a:rPr lang="en-US" sz="1200" u="sng" dirty="0" smtClean="0">
                <a:solidFill>
                  <a:srgbClr val="0066FF"/>
                </a:solidFill>
                <a:latin typeface="Arial Narrow" pitchFamily="34" charset="0"/>
                <a:hlinkClick r:id="rId4"/>
              </a:rPr>
              <a:t>static.biblioclub.ru/lib/cover/98/15dfc0e783799b464485e321f4e19815vqk3gl6wxg.jpg</a:t>
            </a:r>
            <a:endParaRPr lang="ru-RU" sz="1200" u="sng" dirty="0" smtClean="0">
              <a:solidFill>
                <a:srgbClr val="0066FF"/>
              </a:solidFill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Arial Narrow" pitchFamily="34" charset="0"/>
                <a:hlinkClick r:id="rId5"/>
              </a:rPr>
              <a:t>https://yandex.ru/search/?lr=35&amp;text=%D0%B5%D0%BA%D0%B0%D1%82%D0%B5%D1%80%D0%B8%D0%BD%D0%BE%D0%B4%D0%B0%D1%80%20%D0%B2%2070-%</a:t>
            </a:r>
            <a:r>
              <a:rPr lang="en-US" sz="1200" dirty="0" smtClean="0">
                <a:latin typeface="Arial Narrow" pitchFamily="34" charset="0"/>
                <a:hlinkClick r:id="rId5"/>
              </a:rPr>
              <a:t>D0%B5%20%D0%B3%D0%BE%D0%B4%D1%8B%2019%20%D0%B2%D0%B5%D0%BA%D0%B0%20%D0%BA%D0%B0%D1%80%D1%82%D0%B8%D0%BD%D0%BA%D0%B8</a:t>
            </a:r>
            <a:endParaRPr lang="ru-RU" sz="12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Arial Narrow" pitchFamily="34" charset="0"/>
                <a:hlinkClick r:id="rId6"/>
              </a:rPr>
              <a:t>https://yandex.ru/images/search?text=%D0%9E%D0%9B%D0%98%D0%9A%D0%9E%20%D0%B5%D0%BA%D0%B0%D1%82%D0%B5%D1%80%D0%B8%D0%BD%D0%BE%D0%B4%D0%B0%D1%80&amp;stype=image&amp;lr=35&amp;source=wiz&amp;pos=4&amp;img_url=http%3A%2F%2F4.bp.blogspot.com%2F-mEheOtI3rsk%2FUtQWzTh_nVI%2FAAAAAAAAAkA%2FHjyju1JM9Yo%2Fs1600%2F019.jpg</a:t>
            </a:r>
            <a:r>
              <a:rPr lang="en-US" sz="1200" dirty="0" smtClean="0">
                <a:latin typeface="Arial Narrow" pitchFamily="34" charset="0"/>
                <a:hlinkClick r:id="rId6"/>
              </a:rPr>
              <a:t>&amp;</a:t>
            </a:r>
            <a:endParaRPr lang="ru-RU" sz="12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Arial Narrow" pitchFamily="34" charset="0"/>
                <a:hlinkClick r:id="rId7"/>
              </a:rPr>
              <a:t>https://yandex.ru/search/?text=%</a:t>
            </a:r>
            <a:r>
              <a:rPr lang="en-US" sz="1200" dirty="0" smtClean="0">
                <a:latin typeface="Arial Narrow" pitchFamily="34" charset="0"/>
                <a:hlinkClick r:id="rId7"/>
              </a:rPr>
              <a:t>D1%81%D0%BE%D1%87%D0%B8%20%D0%BD%D0%B0%D1%87%D0%B0%D0%BB%D0%B0%2020%20%D0%B2%D0%B5%D0%BA%D0%B0%20%D0%BA%D0%B0%D1%80%D1%82%D0%B8%D0%BD%D0%BA%D0%B8&amp;lr=35</a:t>
            </a:r>
            <a:endParaRPr lang="ru-RU" sz="12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200" dirty="0" smtClean="0">
                <a:latin typeface="Arial Narrow" pitchFamily="34" charset="0"/>
                <a:hlinkClick r:id="rId8"/>
              </a:rPr>
              <a:t>https://yandex.ru/images/search?text=200-%D0%BB%D0%B5%D1%82%D0%B8%D1%8F%20%D0%BA%D1%83%D0%B1%D0%B0%D0%BD%D1%81%D0%BA%D0%BE%D0%B3%D0%BE%20%D0%BA%D0%B0%D0%B7%D0%B0%D1%87%D1%8C%D0%B5%D0%B3%D0%BE%20%D0%B2%D0%BE%D0%B9%D1%81%D0%BA%D0%B0%20%D0%BE%D0%B1%D0%B5%D0%BB%D0%B8%D1%81%D0%BA%20%D0%B2%20%D0%B5%D0%BA%D0%B0%D1%82%D0%B5%D1%80%D0%B8%D0%BD%D0%BE%D0%B4%D0%B0%D1%80%D0%B5&amp;stype=image&amp;lr=35&amp;source=wiz&amp;pos=1&amp;img_url=https%3A%2F%2Fsun3-13.userapi.com%2Fc7007%2Fv7007845%2F47394%2FN5QmVFNNobk.jpg&amp;rpt=simage</a:t>
            </a:r>
            <a:endParaRPr lang="en-US" sz="1200" u="sng" dirty="0">
              <a:solidFill>
                <a:srgbClr val="0066FF"/>
              </a:solidFill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ru-RU" sz="12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1200" dirty="0">
              <a:latin typeface="Arial Narrow" pitchFamily="34" charset="0"/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en-US" sz="1200" dirty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endParaRPr lang="en-US" sz="1200" dirty="0">
              <a:latin typeface="Arial Narrow" pitchFamily="34" charset="0"/>
            </a:endParaRPr>
          </a:p>
          <a:p>
            <a:pPr marL="0">
              <a:spcBef>
                <a:spcPts val="0"/>
              </a:spcBef>
            </a:pPr>
            <a:endParaRPr lang="en-US" sz="12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52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0550" y="1915319"/>
            <a:ext cx="8067418" cy="435133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Цель работы</a:t>
            </a:r>
            <a:r>
              <a:rPr lang="ru-RU" sz="2400" dirty="0" smtClean="0"/>
              <a:t>: показать вклад П.П. </a:t>
            </a:r>
            <a:r>
              <a:rPr lang="ru-RU" sz="2400" dirty="0" smtClean="0"/>
              <a:t>Короленко, нашего земляка,  </a:t>
            </a:r>
            <a:r>
              <a:rPr lang="ru-RU" sz="2400" dirty="0" smtClean="0"/>
              <a:t>в развитие краеведения и истории </a:t>
            </a:r>
            <a:r>
              <a:rPr lang="ru-RU" sz="2400" dirty="0" smtClean="0"/>
              <a:t>Кубани</a:t>
            </a:r>
            <a:endParaRPr lang="ru-RU" sz="2400" dirty="0" smtClean="0"/>
          </a:p>
          <a:p>
            <a:r>
              <a:rPr lang="ru-RU" sz="2400" b="1" dirty="0" smtClean="0"/>
              <a:t>Задачи:</a:t>
            </a:r>
            <a:r>
              <a:rPr lang="ru-RU" sz="2400" dirty="0" smtClean="0"/>
              <a:t> проследить основные этапы биографии Короленко; выявить темы его исследований; охарактеризовать его основные работы.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0063"/>
            <a:ext cx="7886700" cy="120517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err="1" smtClean="0"/>
              <a:t>Прокопий</a:t>
            </a:r>
            <a:r>
              <a:rPr lang="ru-RU" sz="3600" b="1" dirty="0" smtClean="0"/>
              <a:t> Петрович Короленко</a:t>
            </a:r>
            <a:br>
              <a:rPr lang="ru-RU" sz="3600" b="1" dirty="0" smtClean="0"/>
            </a:br>
            <a:r>
              <a:rPr lang="ru-RU" sz="3600" b="1" dirty="0" smtClean="0"/>
              <a:t>1834-1913 г.г.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74292" y="1825625"/>
            <a:ext cx="4242486" cy="4351338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Arial Narrow" pitchFamily="34" charset="0"/>
              </a:rPr>
              <a:t>Российский и украинский археограф</a:t>
            </a:r>
            <a:r>
              <a:rPr lang="ru-RU" sz="2000" dirty="0" smtClean="0">
                <a:latin typeface="Arial Narrow" pitchFamily="34" charset="0"/>
              </a:rPr>
              <a:t>, этнограф и </a:t>
            </a:r>
            <a:r>
              <a:rPr lang="ru-RU" sz="2000" dirty="0" smtClean="0">
                <a:latin typeface="Arial Narrow" pitchFamily="34" charset="0"/>
              </a:rPr>
              <a:t>историограф</a:t>
            </a:r>
            <a:r>
              <a:rPr lang="ru-RU" sz="2000" dirty="0" smtClean="0">
                <a:latin typeface="Arial Narrow" pitchFamily="34" charset="0"/>
              </a:rPr>
              <a:t> </a:t>
            </a:r>
            <a:r>
              <a:rPr lang="ru-RU" sz="2000" dirty="0" smtClean="0">
                <a:latin typeface="Arial Narrow" pitchFamily="34" charset="0"/>
              </a:rPr>
              <a:t>       казачества </a:t>
            </a:r>
            <a:r>
              <a:rPr lang="ru-RU" sz="2000" dirty="0" smtClean="0">
                <a:latin typeface="Arial Narrow" pitchFamily="34" charset="0"/>
              </a:rPr>
              <a:t>и краевед. </a:t>
            </a:r>
            <a:endParaRPr lang="ru-RU" sz="2000" dirty="0" smtClean="0">
              <a:latin typeface="Arial Narrow" pitchFamily="34" charset="0"/>
            </a:endParaRPr>
          </a:p>
          <a:p>
            <a:pPr mar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Arial Narrow" pitchFamily="34" charset="0"/>
              </a:rPr>
              <a:t>Архивариус </a:t>
            </a:r>
            <a:r>
              <a:rPr lang="ru-RU" sz="2000" dirty="0" smtClean="0">
                <a:latin typeface="Arial Narrow" pitchFamily="34" charset="0"/>
              </a:rPr>
              <a:t>войскового архива Кубанского казачьего </a:t>
            </a:r>
            <a:r>
              <a:rPr lang="ru-RU" sz="2000" dirty="0" smtClean="0">
                <a:latin typeface="Arial Narrow" pitchFamily="34" charset="0"/>
              </a:rPr>
              <a:t>войска1893-1902г.г.  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Arial Narrow" pitchFamily="34" charset="0"/>
              </a:rPr>
              <a:t>Надворный </a:t>
            </a:r>
            <a:r>
              <a:rPr lang="ru-RU" sz="2000" dirty="0" smtClean="0">
                <a:latin typeface="Arial Narrow" pitchFamily="34" charset="0"/>
              </a:rPr>
              <a:t>советник</a:t>
            </a:r>
            <a:r>
              <a:rPr lang="ru-RU" sz="2000" dirty="0" smtClean="0">
                <a:latin typeface="Arial Narrow" pitchFamily="34" charset="0"/>
              </a:rPr>
              <a:t>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Arial Narrow" pitchFamily="34" charset="0"/>
              </a:rPr>
              <a:t>Почётный член Кубанского областного статистического комитета и Общества любителей изучения Кубанской </a:t>
            </a:r>
            <a:r>
              <a:rPr lang="ru-RU" sz="2000" dirty="0" smtClean="0">
                <a:latin typeface="Arial Narrow" pitchFamily="34" charset="0"/>
              </a:rPr>
              <a:t>области.</a:t>
            </a:r>
          </a:p>
          <a:p>
            <a:pPr marL="0"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Arial Narrow" pitchFamily="34" charset="0"/>
              </a:rPr>
              <a:t> Член</a:t>
            </a:r>
            <a:r>
              <a:rPr lang="ru-RU" sz="2000" dirty="0" smtClean="0">
                <a:latin typeface="Arial Narrow" pitchFamily="34" charset="0"/>
              </a:rPr>
              <a:t> Одесского </a:t>
            </a:r>
            <a:r>
              <a:rPr lang="ru-RU" sz="2000" dirty="0" smtClean="0">
                <a:latin typeface="Arial Narrow" pitchFamily="34" charset="0"/>
              </a:rPr>
              <a:t>общества истории и древностей ,</a:t>
            </a:r>
            <a:r>
              <a:rPr lang="ru-RU" sz="2000" dirty="0" smtClean="0">
                <a:latin typeface="Arial Narrow" pitchFamily="34" charset="0"/>
              </a:rPr>
              <a:t> Харьковского </a:t>
            </a:r>
            <a:r>
              <a:rPr lang="ru-RU" sz="2000" dirty="0" smtClean="0">
                <a:latin typeface="Arial Narrow" pitchFamily="34" charset="0"/>
              </a:rPr>
              <a:t>историко-филологического общества и Таврической ученой  архивной комиссии</a:t>
            </a:r>
            <a:endParaRPr lang="ru-RU" dirty="0"/>
          </a:p>
        </p:txBody>
      </p:sp>
      <p:pic>
        <p:nvPicPr>
          <p:cNvPr id="5" name="Picture 2" descr="C:\Users\Татьяна\Downloads\Короленко,_Прокопий_Петрович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850" y="1825625"/>
            <a:ext cx="3235800" cy="4351338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93124" y="425921"/>
            <a:ext cx="7886700" cy="65323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Происхождение</a:t>
            </a:r>
            <a:endParaRPr lang="ru-RU" sz="4000" b="1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579223" y="1174836"/>
            <a:ext cx="3886200" cy="4351338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571485" y="1174834"/>
            <a:ext cx="3886200" cy="5102397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sz="3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Прокопий Короленко родился 05.07.1834 г. в хуторе </a:t>
            </a:r>
            <a:r>
              <a:rPr lang="ru-RU" sz="3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на реке Сосыке в юрте станицы Павловской. </a:t>
            </a:r>
          </a:p>
          <a:p>
            <a:pPr>
              <a:buFont typeface="Wingdings" pitchFamily="2" charset="2"/>
              <a:buChar char="ü"/>
            </a:pPr>
            <a:r>
              <a:rPr lang="ru-RU" sz="3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Предки его проживали на Полтавщине. </a:t>
            </a:r>
          </a:p>
          <a:p>
            <a:pPr>
              <a:buFont typeface="Wingdings" pitchFamily="2" charset="2"/>
              <a:buChar char="ü"/>
            </a:pPr>
            <a:r>
              <a:rPr lang="ru-RU" sz="3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Имя его прадеда миргородского сотника Григория Короля 8 марта 1787 года было внесено в родословную дворянскую книгу Киевского наместничества, однако, по словам Прокопия « за потерей некоторых документов ни дед, ни отец в дворянстве не были утверждены». </a:t>
            </a:r>
          </a:p>
          <a:p>
            <a:pPr>
              <a:buFont typeface="Wingdings" pitchFamily="2" charset="2"/>
              <a:buChar char="ü"/>
            </a:pPr>
            <a:r>
              <a:rPr lang="ru-RU" sz="34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Отец его в 1808 году поселились в Кисляковском куренном посёлке Черноморского казачьего войска.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31" y="1249568"/>
            <a:ext cx="3707877" cy="27787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17" name="Прямоугольник 16"/>
          <p:cNvSpPr/>
          <p:nvPr/>
        </p:nvSpPr>
        <p:spPr>
          <a:xfrm>
            <a:off x="1318053" y="4077726"/>
            <a:ext cx="2364260" cy="378941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Река Сосыка сегодня</a:t>
            </a:r>
            <a:endParaRPr lang="ru-RU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09600" y="500063"/>
            <a:ext cx="7886700" cy="7109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Воспитание</a:t>
            </a:r>
            <a:r>
              <a:rPr lang="ru-RU" b="1" dirty="0" smtClean="0"/>
              <a:t> и образование</a:t>
            </a:r>
            <a:endParaRPr lang="ru-RU" b="1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29150" y="1276864"/>
            <a:ext cx="3886200" cy="5140411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Образование получил в домашних условиях. По словам самого Короленко, он </a:t>
            </a:r>
            <a:r>
              <a:rPr lang="ru-RU" i="1" dirty="0" smtClean="0">
                <a:latin typeface="Arial Narrow" panose="020B0606020202030204" pitchFamily="34" charset="0"/>
              </a:rPr>
              <a:t>«не был ни в каком учебном заведении и не имел домашних учителей»</a:t>
            </a:r>
            <a:r>
              <a:rPr lang="ru-RU" dirty="0" smtClean="0">
                <a:latin typeface="Arial Narrow" panose="020B0606020202030204" pitchFamily="34" charset="0"/>
              </a:rPr>
              <a:t>. Чтению его обучил отец, а письму — станичный писарь.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Когда Прокопию Короленко было около 10 лет, отец привёл его в Екатеринодарское войсковое училище. Однако сразу после этого отец Прокопия тяжело заболел и вскоре умер, и последний так и не получил образования.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anose="020B0606020202030204" pitchFamily="34" charset="0"/>
              </a:rPr>
              <a:t>Тем не менее, Прокопий </a:t>
            </a:r>
            <a:r>
              <a:rPr lang="ru-RU" i="1" dirty="0" smtClean="0">
                <a:latin typeface="Arial Narrow" panose="020B0606020202030204" pitchFamily="34" charset="0"/>
              </a:rPr>
              <a:t>«имел любовь к чтению, читал всё, что попадалось под руку, переписывал сочинения других лиц, замечал слог речи, и сам начал пробовать писать»</a:t>
            </a:r>
            <a:r>
              <a:rPr lang="ru-RU" dirty="0" smtClean="0">
                <a:latin typeface="Arial Narrow" panose="020B0606020202030204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14" name="Picture 2" descr="C:\Users\Татьяна\Downloads\150_0187369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735" y="1093588"/>
            <a:ext cx="3674592" cy="2414207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655805" y="3624649"/>
            <a:ext cx="2413687" cy="650789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 Narrow" pitchFamily="34" charset="0"/>
              </a:rPr>
              <a:t>Мужское духовное училище. Екатеринодар.</a:t>
            </a:r>
            <a:endParaRPr lang="ru-RU" sz="16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01362" y="500062"/>
            <a:ext cx="7894938" cy="75208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Творчество П.П. Короленко</a:t>
            </a:r>
            <a:endParaRPr lang="ru-RU" sz="4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530811" y="1318054"/>
            <a:ext cx="4053016" cy="485890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Когда он начал писать, точно не известно, а возможность же публиковаться открылась в 1863г., когда в Екатеринодаре начинают выходить «Кубанские Войсковые Ведомости»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На их страницах появились его первые очерки, а также целая россыпь заметок, статей и путевых очерков. Возможно, под влиянием Василь Мова, Ивана Подушка, он начал писать свои украинские вирши.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Прокофий стал автором 30 произведений.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 Narrow" pitchFamily="34" charset="0"/>
              </a:rPr>
              <a:t>Самые известные :«Черноморские казаки» и «Двухсотлетие кубанского казачьего войска 1696-1896 гг.».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493" y="2537770"/>
            <a:ext cx="1905000" cy="2857500"/>
          </a:xfrm>
          <a:prstGeom prst="rect">
            <a:avLst/>
          </a:prstGeom>
          <a:ln w="25400">
            <a:solidFill>
              <a:schemeClr val="accent2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19" y="1255571"/>
            <a:ext cx="1905000" cy="2857500"/>
          </a:xfrm>
          <a:prstGeom prst="rect">
            <a:avLst/>
          </a:prstGeom>
          <a:ln w="25400">
            <a:solidFill>
              <a:schemeClr val="accent2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786" y="348018"/>
            <a:ext cx="7927305" cy="71650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Первые годы службы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90364" y="1119116"/>
            <a:ext cx="3780430" cy="5738883"/>
          </a:xfrm>
        </p:spPr>
        <p:txBody>
          <a:bodyPr>
            <a:normAutofit/>
          </a:bodyPr>
          <a:lstStyle/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latin typeface="Arial Narrow" panose="020B0606020202030204" pitchFamily="34" charset="0"/>
              </a:rPr>
              <a:t>5 июня 1851 года Короленко вступил в службу рядовым    казаком в 6-й конный полк Черноморского казачьего хора</a:t>
            </a:r>
            <a:r>
              <a:rPr lang="ru-RU" sz="2000" dirty="0" smtClean="0">
                <a:latin typeface="Arial Narrow" panose="020B0606020202030204" pitchFamily="34" charset="0"/>
              </a:rPr>
              <a:t>.</a:t>
            </a: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Arial Narrow" panose="020B0606020202030204" pitchFamily="34" charset="0"/>
              </a:rPr>
              <a:t>С </a:t>
            </a:r>
            <a:r>
              <a:rPr lang="ru-RU" sz="2000" dirty="0">
                <a:latin typeface="Arial Narrow" panose="020B0606020202030204" pitchFamily="34" charset="0"/>
              </a:rPr>
              <a:t>1860 года </a:t>
            </a:r>
            <a:r>
              <a:rPr lang="ru-RU" sz="2000" dirty="0" smtClean="0">
                <a:latin typeface="Arial Narrow" panose="020B0606020202030204" pitchFamily="34" charset="0"/>
              </a:rPr>
              <a:t>—столоначальник</a:t>
            </a:r>
            <a:r>
              <a:rPr lang="ru-RU" sz="2000" dirty="0">
                <a:latin typeface="Arial Narrow" panose="020B0606020202030204" pitchFamily="34" charset="0"/>
              </a:rPr>
              <a:t> в военном правлении Кубанского казачьего </a:t>
            </a:r>
            <a:r>
              <a:rPr lang="ru-RU" sz="2000" dirty="0" smtClean="0">
                <a:latin typeface="Arial Narrow" panose="020B0606020202030204" pitchFamily="34" charset="0"/>
              </a:rPr>
              <a:t>войска.</a:t>
            </a: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Arial Narrow" panose="020B0606020202030204" pitchFamily="34" charset="0"/>
              </a:rPr>
              <a:t> С </a:t>
            </a:r>
            <a:r>
              <a:rPr lang="ru-RU" sz="2000" dirty="0">
                <a:latin typeface="Arial Narrow" panose="020B0606020202030204" pitchFamily="34" charset="0"/>
              </a:rPr>
              <a:t>1863 года он начал публиковать свои первые этнографические очерки в «Кубанских войсковых </a:t>
            </a:r>
            <a:r>
              <a:rPr lang="ru-RU" sz="2000" dirty="0" smtClean="0">
                <a:latin typeface="Arial Narrow" panose="020B0606020202030204" pitchFamily="34" charset="0"/>
              </a:rPr>
              <a:t>ведомостях»</a:t>
            </a: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Arial Narrow" panose="020B0606020202030204" pitchFamily="34" charset="0"/>
              </a:rPr>
              <a:t>У читателей вызвали интерес очерки </a:t>
            </a:r>
            <a:r>
              <a:rPr lang="ru-RU" sz="2000" b="1" dirty="0" smtClean="0">
                <a:latin typeface="Arial Narrow" panose="020B0606020202030204" pitchFamily="34" charset="0"/>
              </a:rPr>
              <a:t>«Черноморские свадьбы» и «Весенние хороводы в </a:t>
            </a:r>
            <a:r>
              <a:rPr lang="ru-RU" sz="2000" b="1" dirty="0" err="1" smtClean="0">
                <a:latin typeface="Arial Narrow" panose="020B0606020202030204" pitchFamily="34" charset="0"/>
              </a:rPr>
              <a:t>Черномории</a:t>
            </a:r>
            <a:r>
              <a:rPr lang="ru-RU" sz="2000" b="1" dirty="0" smtClean="0">
                <a:latin typeface="Arial Narrow" panose="020B0606020202030204" pitchFamily="34" charset="0"/>
              </a:rPr>
              <a:t>». </a:t>
            </a:r>
            <a:r>
              <a:rPr lang="ru-RU" sz="2000" dirty="0" smtClean="0">
                <a:latin typeface="Arial Narrow" panose="020B0606020202030204" pitchFamily="34" charset="0"/>
              </a:rPr>
              <a:t>Эти работы написаны живо и с большим знанием народных обычаев и песен.</a:t>
            </a: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000" dirty="0" smtClean="0">
              <a:latin typeface="Arial Narrow" panose="020B0606020202030204" pitchFamily="34" charset="0"/>
            </a:endParaRPr>
          </a:p>
          <a:p>
            <a:pPr indent="-342900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400" dirty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9" r="1039"/>
          <a:stretch>
            <a:fillRect/>
          </a:stretch>
        </p:blipFill>
        <p:spPr bwMode="auto">
          <a:xfrm>
            <a:off x="700859" y="1094545"/>
            <a:ext cx="4111972" cy="237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82887" y="3466523"/>
            <a:ext cx="2947917" cy="646331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Кубанские войсковые ведомости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85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728" y="-320722"/>
            <a:ext cx="2949178" cy="16002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 Ейске</a:t>
            </a:r>
            <a:endParaRPr lang="ru-RU" sz="4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57599" y="668741"/>
            <a:ext cx="5008729" cy="5445456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Arial Narrow" panose="020B0606020202030204" pitchFamily="34" charset="0"/>
              </a:rPr>
              <a:t> В 1871 году Короленко будучи уже в чине сотника подал прошение о переводе его в Ейск исправляющим должность участкового пристава 2-го участка уездного полицейского </a:t>
            </a:r>
            <a:r>
              <a:rPr lang="ru-RU" sz="2400" dirty="0" smtClean="0">
                <a:latin typeface="Arial Narrow" panose="020B0606020202030204" pitchFamily="34" charset="0"/>
              </a:rPr>
              <a:t>управления. </a:t>
            </a:r>
            <a:r>
              <a:rPr lang="ru-RU" sz="2400" dirty="0">
                <a:latin typeface="Arial Narrow" panose="020B0606020202030204" pitchFamily="34" charset="0"/>
              </a:rPr>
              <a:t>Чуть ранее там был открыт ряд учебных </a:t>
            </a:r>
            <a:r>
              <a:rPr lang="ru-RU" sz="2400" dirty="0" smtClean="0">
                <a:latin typeface="Arial Narrow" panose="020B0606020202030204" pitchFamily="34" charset="0"/>
              </a:rPr>
              <a:t>заведений.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Там </a:t>
            </a:r>
            <a:r>
              <a:rPr lang="ru-RU" sz="2400" dirty="0">
                <a:latin typeface="Arial Narrow" panose="020B0606020202030204" pitchFamily="34" charset="0"/>
              </a:rPr>
              <a:t>же в Ейске им была завершена работа над 2-й частью исследования под заглавием «Черноморцы на Кубани</a:t>
            </a:r>
            <a:r>
              <a:rPr lang="ru-RU" sz="2400" dirty="0" smtClean="0">
                <a:latin typeface="Arial Narrow" panose="020B0606020202030204" pitchFamily="34" charset="0"/>
              </a:rPr>
              <a:t>».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В </a:t>
            </a:r>
            <a:r>
              <a:rPr lang="ru-RU" sz="2400" dirty="0">
                <a:latin typeface="Arial Narrow" panose="020B0606020202030204" pitchFamily="34" charset="0"/>
              </a:rPr>
              <a:t>1874 году в Санкт-Петербурге Военно-учёным комитетом был издан весь его фундаментальный труд «Черноморцы</a:t>
            </a:r>
            <a:r>
              <a:rPr lang="ru-RU" sz="2400" dirty="0" smtClean="0">
                <a:latin typeface="Arial Narrow" panose="020B0606020202030204" pitchFamily="34" charset="0"/>
              </a:rPr>
              <a:t>».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6" y="1260567"/>
            <a:ext cx="3456575" cy="2160926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23833" y="3589361"/>
            <a:ext cx="2074460" cy="369332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Ейск в </a:t>
            </a:r>
            <a:r>
              <a:rPr lang="en-US" b="1" dirty="0" smtClean="0"/>
              <a:t>XIX</a:t>
            </a:r>
            <a:r>
              <a:rPr lang="ru-RU" b="1" dirty="0" smtClean="0"/>
              <a:t>веке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27327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639" y="498144"/>
            <a:ext cx="7618757" cy="73015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Вновь в Екатеринодаре</a:t>
            </a:r>
            <a:endParaRPr lang="ru-RU" sz="4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53136" y="1173707"/>
            <a:ext cx="4749420" cy="4981433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 Narrow" panose="020B0606020202030204" pitchFamily="34" charset="0"/>
              </a:rPr>
              <a:t>28 июня 1878 года Короленко уже в чине коллежского асессора был «перемещён для пользы службы» по временному штату на должность старшего делопроизводителя Кубанского областного правления с межевым </a:t>
            </a:r>
            <a:r>
              <a:rPr lang="ru-RU" sz="2400" dirty="0" smtClean="0">
                <a:latin typeface="Arial Narrow" panose="020B0606020202030204" pitchFamily="34" charset="0"/>
              </a:rPr>
              <a:t>управлением. </a:t>
            </a:r>
            <a:endParaRPr lang="ru-RU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Он </a:t>
            </a:r>
            <a:r>
              <a:rPr lang="ru-RU" sz="2400" dirty="0">
                <a:latin typeface="Arial Narrow" panose="020B0606020202030204" pitchFamily="34" charset="0"/>
              </a:rPr>
              <a:t>вошёл в состав созданного в 1879 году Кубанского областного статистического комитета (КОСК). </a:t>
            </a:r>
            <a:endParaRPr lang="ru-RU" sz="24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Arial Narrow" panose="020B0606020202030204" pitchFamily="34" charset="0"/>
              </a:rPr>
              <a:t>В </a:t>
            </a:r>
            <a:r>
              <a:rPr lang="ru-RU" sz="2400" dirty="0">
                <a:latin typeface="Arial Narrow" panose="020B0606020202030204" pitchFamily="34" charset="0"/>
              </a:rPr>
              <a:t>целом 1878—1885 годы для Короленко были наиболее плодотворны в научной деятельности на Кубани</a:t>
            </a:r>
            <a:r>
              <a:rPr lang="ru-RU" sz="2400" dirty="0" smtClean="0">
                <a:latin typeface="Arial Narrow" panose="020B0606020202030204" pitchFamily="34" charset="0"/>
              </a:rPr>
              <a:t>.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Татьяна\Downloads\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78" y="1573426"/>
            <a:ext cx="3471905" cy="2216052"/>
          </a:xfrm>
          <a:prstGeom prst="rect">
            <a:avLst/>
          </a:prstGeom>
          <a:noFill/>
          <a:ln w="25400">
            <a:solidFill>
              <a:schemeClr val="accent2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466334" y="3847070"/>
            <a:ext cx="2001795" cy="593125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Екатеринодар</a:t>
            </a:r>
            <a:r>
              <a:rPr lang="ru-RU" b="1" dirty="0" smtClean="0">
                <a:solidFill>
                  <a:schemeClr val="tx1"/>
                </a:solidFill>
              </a:rPr>
              <a:t> в </a:t>
            </a:r>
            <a:r>
              <a:rPr lang="en-US" b="1" dirty="0" smtClean="0">
                <a:solidFill>
                  <a:schemeClr val="tx1"/>
                </a:solidFill>
              </a:rPr>
              <a:t>XIX</a:t>
            </a:r>
            <a:r>
              <a:rPr lang="ru-RU" b="1" dirty="0" smtClean="0">
                <a:solidFill>
                  <a:schemeClr val="tx1"/>
                </a:solidFill>
              </a:rPr>
              <a:t> веке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020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Sketch Block"/>
        <a:ea typeface=""/>
        <a:cs typeface=""/>
      </a:majorFont>
      <a:minorFont>
        <a:latin typeface="Sitka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832</Words>
  <Application>Microsoft Office PowerPoint</Application>
  <PresentationFormat>Экран (4:3)</PresentationFormat>
  <Paragraphs>118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Памяти войскового архивариуса  Прокофия Петровича Короленко</vt:lpstr>
      <vt:lpstr>Слайд 2</vt:lpstr>
      <vt:lpstr>Прокопий Петрович Короленко 1834-1913 г.г.</vt:lpstr>
      <vt:lpstr>Происхождение</vt:lpstr>
      <vt:lpstr>Воспитание и образование</vt:lpstr>
      <vt:lpstr>Творчество П.П. Короленко</vt:lpstr>
      <vt:lpstr>Первые годы службы</vt:lpstr>
      <vt:lpstr>В Ейске</vt:lpstr>
      <vt:lpstr>Вновь в Екатеринодаре</vt:lpstr>
      <vt:lpstr>Отставка</vt:lpstr>
      <vt:lpstr>Возвращение на службу</vt:lpstr>
      <vt:lpstr>«Золотое десятилетние 1893-1902 г.г.»</vt:lpstr>
      <vt:lpstr>Награды П.П. Короленко</vt:lpstr>
      <vt:lpstr>Ордена</vt:lpstr>
      <vt:lpstr>Медали</vt:lpstr>
      <vt:lpstr>Благотворительность</vt:lpstr>
      <vt:lpstr>Последние годы жизни</vt:lpstr>
      <vt:lpstr>Слайд 18</vt:lpstr>
      <vt:lpstr>Литература  и 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Inna Manchak</dc:creator>
  <cp:lastModifiedBy>Татьяна</cp:lastModifiedBy>
  <cp:revision>45</cp:revision>
  <dcterms:created xsi:type="dcterms:W3CDTF">2018-09-10T16:10:07Z</dcterms:created>
  <dcterms:modified xsi:type="dcterms:W3CDTF">2020-03-15T18:36:45Z</dcterms:modified>
</cp:coreProperties>
</file>