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1"/>
  </p:notesMasterIdLst>
  <p:sldIdLst>
    <p:sldId id="256" r:id="rId2"/>
    <p:sldId id="299" r:id="rId3"/>
    <p:sldId id="301" r:id="rId4"/>
    <p:sldId id="305" r:id="rId5"/>
    <p:sldId id="309" r:id="rId6"/>
    <p:sldId id="286" r:id="rId7"/>
    <p:sldId id="473" r:id="rId8"/>
    <p:sldId id="474" r:id="rId9"/>
    <p:sldId id="319" r:id="rId10"/>
    <p:sldId id="321" r:id="rId11"/>
    <p:sldId id="468" r:id="rId12"/>
    <p:sldId id="475" r:id="rId13"/>
    <p:sldId id="470" r:id="rId14"/>
    <p:sldId id="476" r:id="rId15"/>
    <p:sldId id="477" r:id="rId16"/>
    <p:sldId id="479" r:id="rId17"/>
    <p:sldId id="482" r:id="rId18"/>
    <p:sldId id="325" r:id="rId19"/>
    <p:sldId id="483" r:id="rId20"/>
    <p:sldId id="484" r:id="rId21"/>
    <p:sldId id="485" r:id="rId22"/>
    <p:sldId id="486" r:id="rId23"/>
    <p:sldId id="480" r:id="rId24"/>
    <p:sldId id="481" r:id="rId25"/>
    <p:sldId id="487" r:id="rId26"/>
    <p:sldId id="380" r:id="rId27"/>
    <p:sldId id="322" r:id="rId28"/>
    <p:sldId id="320" r:id="rId29"/>
    <p:sldId id="264" r:id="rId3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433" autoAdjust="0"/>
    <p:restoredTop sz="94660"/>
  </p:normalViewPr>
  <p:slideViewPr>
    <p:cSldViewPr>
      <p:cViewPr varScale="1">
        <p:scale>
          <a:sx n="85" d="100"/>
          <a:sy n="85" d="100"/>
        </p:scale>
        <p:origin x="1566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91DD63-ED04-46C0-9486-9E8F7335F6E0}" type="datetimeFigureOut">
              <a:rPr lang="ru-RU" smtClean="0"/>
              <a:t>пн 19.04.21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0D49C9B-C2CD-4603-AB61-BDB9ECCB24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53661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D49C9B-C2CD-4603-AB61-BDB9ECCB24BC}" type="slidenum">
              <a:rPr lang="ru-RU" smtClean="0"/>
              <a:t>28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94337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506F98-E744-401C-B6E2-15CDBFBB9891}" type="datetimeFigureOut">
              <a:rPr lang="ru-RU" smtClean="0"/>
              <a:t>пн 19.04.21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9C2726-42F5-483E-B536-413C55DA4A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25390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506F98-E744-401C-B6E2-15CDBFBB9891}" type="datetimeFigureOut">
              <a:rPr lang="ru-RU" smtClean="0"/>
              <a:t>пн 19.04.21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9C2726-42F5-483E-B536-413C55DA4A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38780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506F98-E744-401C-B6E2-15CDBFBB9891}" type="datetimeFigureOut">
              <a:rPr lang="ru-RU" smtClean="0"/>
              <a:t>пн 19.04.21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9C2726-42F5-483E-B536-413C55DA4A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6788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506F98-E744-401C-B6E2-15CDBFBB9891}" type="datetimeFigureOut">
              <a:rPr lang="ru-RU" smtClean="0"/>
              <a:t>пн 19.04.21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9C2726-42F5-483E-B536-413C55DA4A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74633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506F98-E744-401C-B6E2-15CDBFBB9891}" type="datetimeFigureOut">
              <a:rPr lang="ru-RU" smtClean="0"/>
              <a:t>пн 19.04.21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9C2726-42F5-483E-B536-413C55DA4A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54624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506F98-E744-401C-B6E2-15CDBFBB9891}" type="datetimeFigureOut">
              <a:rPr lang="ru-RU" smtClean="0"/>
              <a:t>пн 19.04.21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9C2726-42F5-483E-B536-413C55DA4A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26343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506F98-E744-401C-B6E2-15CDBFBB9891}" type="datetimeFigureOut">
              <a:rPr lang="ru-RU" smtClean="0"/>
              <a:t>пн 19.04.21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9C2726-42F5-483E-B536-413C55DA4A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31018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506F98-E744-401C-B6E2-15CDBFBB9891}" type="datetimeFigureOut">
              <a:rPr lang="ru-RU" smtClean="0"/>
              <a:t>пн 19.04.21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9C2726-42F5-483E-B536-413C55DA4A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37707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506F98-E744-401C-B6E2-15CDBFBB9891}" type="datetimeFigureOut">
              <a:rPr lang="ru-RU" smtClean="0"/>
              <a:t>пн 19.04.21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9C2726-42F5-483E-B536-413C55DA4A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33916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506F98-E744-401C-B6E2-15CDBFBB9891}" type="datetimeFigureOut">
              <a:rPr lang="ru-RU" smtClean="0"/>
              <a:t>пн 19.04.21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9C2726-42F5-483E-B536-413C55DA4A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4392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506F98-E744-401C-B6E2-15CDBFBB9891}" type="datetimeFigureOut">
              <a:rPr lang="ru-RU" smtClean="0"/>
              <a:t>пн 19.04.21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9C2726-42F5-483E-B536-413C55DA4A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70323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506F98-E744-401C-B6E2-15CDBFBB9891}" type="datetimeFigureOut">
              <a:rPr lang="ru-RU" smtClean="0"/>
              <a:t>пн 19.04.21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9C2726-42F5-483E-B536-413C55DA4A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95807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539552" y="1628800"/>
            <a:ext cx="7772400" cy="1470025"/>
          </a:xfrm>
        </p:spPr>
        <p:txBody>
          <a:bodyPr/>
          <a:lstStyle/>
          <a:p>
            <a:r>
              <a:rPr lang="ru-RU" b="1" dirty="0">
                <a:solidFill>
                  <a:srgbClr val="FF0000"/>
                </a:solidFill>
              </a:rPr>
              <a:t>ЕГЭ биология - 2021</a:t>
            </a: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539552" y="3476600"/>
            <a:ext cx="7920880" cy="1752600"/>
          </a:xfrm>
        </p:spPr>
        <p:txBody>
          <a:bodyPr>
            <a:normAutofit/>
          </a:bodyPr>
          <a:lstStyle/>
          <a:p>
            <a:r>
              <a:rPr lang="ru-RU" sz="4400" b="1" dirty="0">
                <a:solidFill>
                  <a:srgbClr val="0070C0"/>
                </a:solidFill>
              </a:rPr>
              <a:t>Линия 28. Генетика.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760D8EC-9B28-441B-A9D4-8325D7BA679C}"/>
              </a:ext>
            </a:extLst>
          </p:cNvPr>
          <p:cNvSpPr txBox="1"/>
          <p:nvPr/>
        </p:nvSpPr>
        <p:spPr>
          <a:xfrm>
            <a:off x="1763688" y="404664"/>
            <a:ext cx="54726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образование Павловский район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C2A9E19-3EA3-4852-AF03-95AC69CE2E9F}"/>
              </a:ext>
            </a:extLst>
          </p:cNvPr>
          <p:cNvSpPr txBox="1"/>
          <p:nvPr/>
        </p:nvSpPr>
        <p:spPr>
          <a:xfrm>
            <a:off x="0" y="5085184"/>
            <a:ext cx="9036496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>
                <a:solidFill>
                  <a:srgbClr val="0070C0"/>
                </a:solidFill>
              </a:rPr>
              <a:t>Учитель биологии МАОУ СОШ № 2 имени </a:t>
            </a:r>
            <a:r>
              <a:rPr lang="ru-RU" sz="2000" dirty="0" err="1">
                <a:solidFill>
                  <a:srgbClr val="0070C0"/>
                </a:solidFill>
              </a:rPr>
              <a:t>И.М.Суворова</a:t>
            </a:r>
            <a:r>
              <a:rPr lang="ru-RU" sz="2000" dirty="0">
                <a:solidFill>
                  <a:srgbClr val="0070C0"/>
                </a:solidFill>
              </a:rPr>
              <a:t> </a:t>
            </a:r>
            <a:r>
              <a:rPr lang="ru-RU" sz="2000" dirty="0" err="1">
                <a:solidFill>
                  <a:srgbClr val="0070C0"/>
                </a:solidFill>
              </a:rPr>
              <a:t>ст.Павловской</a:t>
            </a:r>
            <a:r>
              <a:rPr lang="ru-RU" sz="2000" dirty="0">
                <a:solidFill>
                  <a:srgbClr val="0070C0"/>
                </a:solidFill>
              </a:rPr>
              <a:t>, </a:t>
            </a:r>
          </a:p>
          <a:p>
            <a:pPr algn="ctr"/>
            <a:r>
              <a:rPr lang="ru-RU" sz="2000" dirty="0">
                <a:solidFill>
                  <a:srgbClr val="0070C0"/>
                </a:solidFill>
              </a:rPr>
              <a:t>эксперт ЕГЭ</a:t>
            </a:r>
          </a:p>
          <a:p>
            <a:pPr algn="ctr"/>
            <a:r>
              <a:rPr lang="ru-RU" sz="2000" dirty="0">
                <a:solidFill>
                  <a:srgbClr val="0070C0"/>
                </a:solidFill>
              </a:rPr>
              <a:t>Пономарева Анна Сергеевна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728413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6AB6E7C-E92A-41D9-9E5E-6A3F6194C4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5575" y="-152710"/>
            <a:ext cx="8229600" cy="1143000"/>
          </a:xfrm>
        </p:spPr>
        <p:txBody>
          <a:bodyPr/>
          <a:lstStyle/>
          <a:p>
            <a:r>
              <a:rPr lang="ru-RU" dirty="0">
                <a:solidFill>
                  <a:srgbClr val="0070C0"/>
                </a:solidFill>
              </a:rPr>
              <a:t>Эталон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EB03F14-FA56-4029-AFE0-4DFFD5ECD9B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3226" t="38800" r="26374" b="20601"/>
          <a:stretch/>
        </p:blipFill>
        <p:spPr>
          <a:xfrm>
            <a:off x="220778" y="980728"/>
            <a:ext cx="8899195" cy="4032448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F0585CE-4634-47B7-A9C9-796B172BEE6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3225" t="31800" r="25754" b="49151"/>
          <a:stretch/>
        </p:blipFill>
        <p:spPr>
          <a:xfrm>
            <a:off x="220778" y="4869160"/>
            <a:ext cx="8229600" cy="1728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590818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70FDCD75-42E8-4859-8B04-329DCB7E54B4}"/>
              </a:ext>
            </a:extLst>
          </p:cNvPr>
          <p:cNvSpPr/>
          <p:nvPr/>
        </p:nvSpPr>
        <p:spPr>
          <a:xfrm>
            <a:off x="228600" y="1134297"/>
            <a:ext cx="8686800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3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Женщина, не страдающая цветовой слепотой и с нормальной свертываемостью крови, отец которой был </a:t>
            </a:r>
            <a:r>
              <a:rPr lang="ru-RU" sz="32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гемофиликом</a:t>
            </a:r>
            <a:r>
              <a:rPr lang="ru-RU" sz="3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и имел цветовую слепоту, вступила в брак с мужчиной-</a:t>
            </a:r>
            <a:r>
              <a:rPr lang="ru-RU" sz="32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гемофиликом</a:t>
            </a:r>
            <a:r>
              <a:rPr lang="ru-RU" sz="3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имеющим нормальное зрение. Гены гемофилии и цветовой слепоты </a:t>
            </a:r>
            <a:r>
              <a:rPr lang="ru-RU" sz="32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рецессивны</a:t>
            </a:r>
            <a:r>
              <a:rPr lang="ru-RU" sz="3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и расположены в Х-хромосоме на расстоянии </a:t>
            </a:r>
            <a:r>
              <a:rPr lang="ru-RU" sz="32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 </a:t>
            </a:r>
            <a:r>
              <a:rPr lang="ru-RU" sz="3200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морганид</a:t>
            </a:r>
            <a:r>
              <a:rPr lang="ru-RU" sz="3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Какое потомство можно ожидать от этого брака? Какова вероятность рождения в этой семье ребенка с обеими аномалиями?</a:t>
            </a:r>
          </a:p>
          <a:p>
            <a:pPr>
              <a:spcAft>
                <a:spcPts val="0"/>
              </a:spcAft>
            </a:pPr>
            <a:r>
              <a:rPr lang="ru-RU" sz="3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32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0B905AF6-8546-4A49-8E7D-BC594A5516FC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57200" y="553750"/>
            <a:ext cx="8229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rgbClr val="0070C0"/>
                </a:solidFill>
              </a:rPr>
              <a:t>Задача № 2</a:t>
            </a:r>
          </a:p>
        </p:txBody>
      </p:sp>
    </p:spTree>
    <p:extLst>
      <p:ext uri="{BB962C8B-B14F-4D97-AF65-F5344CB8AC3E}">
        <p14:creationId xmlns:p14="http://schemas.microsoft.com/office/powerpoint/2010/main" val="293546511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3E0D2BD-C9DA-4334-81B3-91E87FA590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8356" y="91447"/>
            <a:ext cx="8507288" cy="1143000"/>
          </a:xfrm>
        </p:spPr>
        <p:txBody>
          <a:bodyPr>
            <a:normAutofit/>
          </a:bodyPr>
          <a:lstStyle/>
          <a:p>
            <a:pPr algn="l"/>
            <a:r>
              <a:rPr lang="ru-RU" sz="3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Записываем обозначения по условию</a:t>
            </a:r>
            <a:br>
              <a:rPr lang="ru-RU" sz="3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Составляем схему решения задачи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3476E84-5DFF-4F9E-AD00-4C34219F46D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2363" t="33201" r="13775" b="19201"/>
          <a:stretch/>
        </p:blipFill>
        <p:spPr>
          <a:xfrm>
            <a:off x="3248012" y="1700808"/>
            <a:ext cx="5828411" cy="4608512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96E50BC-561C-471E-9969-E51389DB9EF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3463" t="31233" r="48425" b="20601"/>
          <a:stretch/>
        </p:blipFill>
        <p:spPr>
          <a:xfrm>
            <a:off x="-41928" y="1411159"/>
            <a:ext cx="3424303" cy="5122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1071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BCEA9A3-7856-42B2-AF31-B9E0078C72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D9F73A0-9D2E-4DE9-AA94-28D2E93C304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6218" t="29856" r="15358" b="40867"/>
          <a:stretch/>
        </p:blipFill>
        <p:spPr>
          <a:xfrm>
            <a:off x="135826" y="627845"/>
            <a:ext cx="8872347" cy="3802434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80D5BEF-1187-4184-B302-FAF37DBE412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4251" t="59981" r="9864" b="23505"/>
          <a:stretch/>
        </p:blipFill>
        <p:spPr>
          <a:xfrm>
            <a:off x="0" y="4734174"/>
            <a:ext cx="8880034" cy="14760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120295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40284B0-2728-4703-B1C2-79BFB96A20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0070C0"/>
                </a:solidFill>
              </a:rPr>
              <a:t>Задача№3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A126406C-C0DA-423B-BA8D-A42E0F27F164}"/>
              </a:ext>
            </a:extLst>
          </p:cNvPr>
          <p:cNvSpPr/>
          <p:nvPr/>
        </p:nvSpPr>
        <p:spPr>
          <a:xfrm>
            <a:off x="215516" y="1422120"/>
            <a:ext cx="8712968" cy="43127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15000"/>
              </a:lnSpc>
              <a:spcAft>
                <a:spcPts val="0"/>
              </a:spcAft>
              <a:buSzPts val="1200"/>
            </a:pP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 дрозофилы </a:t>
            </a:r>
            <a:r>
              <a:rPr lang="ru-RU" sz="2400" b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гетерогаметным</a:t>
            </a: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является мужской пол. 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первом скрещивании самки имели </a:t>
            </a: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красные глаза 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серое тело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а самцы-</a:t>
            </a:r>
            <a:r>
              <a:rPr lang="ru-RU" sz="2400" b="1" dirty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пурпурные глаза 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2400" dirty="0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желтое тело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; все потомство было единообразным по признакам окраски тела и глаз. Во втором скрещивании самка имела </a:t>
            </a:r>
            <a:r>
              <a:rPr lang="ru-RU" sz="2400" b="1" dirty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пурпурные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глаза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ru-RU" sz="2400" dirty="0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желтое тело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а самец – </a:t>
            </a: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красные глаза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ru-RU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серое тело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При этом в потомстве получились самки с </a:t>
            </a: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красными глазами 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серым телом 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 самцы с </a:t>
            </a: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красными глазами 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2400" dirty="0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желтым телом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Определите генотип родителей и генотип, фенотип и пол потомков в двух скрещиваниях. Объясните расщепление во втором скрещивании.</a:t>
            </a:r>
            <a:endParaRPr lang="ru-RU" sz="24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222092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A618DF26-8186-4AE5-9503-0689FD7F2B89}"/>
              </a:ext>
            </a:extLst>
          </p:cNvPr>
          <p:cNvSpPr/>
          <p:nvPr/>
        </p:nvSpPr>
        <p:spPr>
          <a:xfrm>
            <a:off x="169168" y="4077072"/>
            <a:ext cx="8805664" cy="21935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0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Анализ задачи: 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единообразие в потомстве при 1-ом скрещивании говорит  о </a:t>
            </a:r>
            <a:r>
              <a:rPr lang="ru-RU" sz="2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гомозиготности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родителей.</a:t>
            </a:r>
            <a:endParaRPr lang="ru-RU" sz="20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Ген окраски глаз не сцеплен с полом, так как передается одинаково у обоих полов,  во 2-ом скрещивании единообразие – все с красными глазами, значит  это доминантный признак. Второй признак (</a:t>
            </a:r>
            <a:r>
              <a:rPr lang="ru-RU" sz="2000" dirty="0">
                <a:solidFill>
                  <a:srgbClr val="000000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окраска тела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 сцеплен с полом, так как передается от родителей «крест-накрест». (</a:t>
            </a:r>
            <a:r>
              <a:rPr lang="ru-RU" sz="2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крисс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-кросс)</a:t>
            </a:r>
            <a:endParaRPr lang="ru-RU" sz="20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26CE401-2BE7-4330-9E50-24B7AA80D156}"/>
              </a:ext>
            </a:extLst>
          </p:cNvPr>
          <p:cNvSpPr txBox="1"/>
          <p:nvPr/>
        </p:nvSpPr>
        <p:spPr>
          <a:xfrm>
            <a:off x="611560" y="296141"/>
            <a:ext cx="7344816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скрещивание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♀</a:t>
            </a:r>
            <a:r>
              <a:rPr lang="ru-RU" sz="2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красные глаза                                               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♂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0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пурпурные глаза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ru-RU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серое тело 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			</a:t>
            </a:r>
            <a:r>
              <a:rPr lang="ru-RU" sz="2000" dirty="0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желтое тело    </a:t>
            </a:r>
          </a:p>
          <a:p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 скрещивание   </a:t>
            </a:r>
          </a:p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♀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Пурпурные глаза                            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           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♂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красные глаза</a:t>
            </a:r>
          </a:p>
          <a:p>
            <a:r>
              <a:rPr lang="ru-RU" sz="2000" dirty="0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2000" b="1" dirty="0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желтое тело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</a:t>
            </a:r>
            <a:r>
              <a:rPr lang="ru-RU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серое тело</a:t>
            </a:r>
          </a:p>
          <a:p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♀</a:t>
            </a:r>
            <a:r>
              <a:rPr lang="ru-RU" sz="2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красные глаза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	     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♂</a:t>
            </a:r>
            <a:r>
              <a:rPr lang="ru-RU" sz="2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красные глаза</a:t>
            </a:r>
          </a:p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серое тело                                                            </a:t>
            </a:r>
            <a:r>
              <a:rPr lang="ru-RU" sz="2000" b="1" dirty="0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желтое тело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</a:p>
        </p:txBody>
      </p:sp>
    </p:spTree>
    <p:extLst>
      <p:ext uri="{BB962C8B-B14F-4D97-AF65-F5344CB8AC3E}">
        <p14:creationId xmlns:p14="http://schemas.microsoft.com/office/powerpoint/2010/main" val="361674679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FC43BC3-38B4-4828-AC97-FF8A24A57F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FF13680-8D72-4DF4-8FA3-8A406A18EA4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6850" t="27600" r="26618" b="48606"/>
          <a:stretch/>
        </p:blipFill>
        <p:spPr>
          <a:xfrm>
            <a:off x="149473" y="620688"/>
            <a:ext cx="8537327" cy="4306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582830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E3A451F-62FE-4CC8-9CFB-E7EDFA0789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A9029E4-CE31-44E0-B977-A610B2AE099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6850" t="51018" r="25526" b="12200"/>
          <a:stretch/>
        </p:blipFill>
        <p:spPr>
          <a:xfrm>
            <a:off x="267191" y="339000"/>
            <a:ext cx="8337257" cy="6244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181257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78AC0FE-7B21-44FF-8E20-E3E95AF165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BCFF838-43AE-471C-9783-24ED79D5847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4012" t="24801" r="34251" b="36000"/>
          <a:stretch/>
        </p:blipFill>
        <p:spPr>
          <a:xfrm>
            <a:off x="457200" y="268740"/>
            <a:ext cx="7632849" cy="4032448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77AB69B-F13E-41E0-8FE8-F222AA51DB5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5076" t="34600" r="26100" b="40200"/>
          <a:stretch/>
        </p:blipFill>
        <p:spPr>
          <a:xfrm>
            <a:off x="470774" y="4301188"/>
            <a:ext cx="8347256" cy="24233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729318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59A580C-41FD-4F67-970B-CEE7263808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Задача № 4</a:t>
            </a:r>
            <a:endParaRPr lang="ru-RU" dirty="0"/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B60D32BD-92EE-4542-852E-4AF74514198D}"/>
              </a:ext>
            </a:extLst>
          </p:cNvPr>
          <p:cNvSpPr/>
          <p:nvPr/>
        </p:nvSpPr>
        <p:spPr>
          <a:xfrm>
            <a:off x="457200" y="1320383"/>
            <a:ext cx="8507288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 скрещивании гомозиготного стелющегося гороха с белыми цветками с гомозиготным кустистым горохом, имеющим окрашенные цветки, все потомки оказались стелющимися с окрашенными цветками.</a:t>
            </a:r>
          </a:p>
          <a:p>
            <a:pPr>
              <a:spcAft>
                <a:spcPts val="0"/>
              </a:spcAft>
            </a:pP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Потомки 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ru-RU" sz="2400" baseline="-25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скрестили с кустистым горохом, имеющим белые цветки, в результате чего получили следующее:</a:t>
            </a:r>
          </a:p>
          <a:p>
            <a:pPr>
              <a:spcAft>
                <a:spcPts val="0"/>
              </a:spcAft>
            </a:pP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408 стелющихся растений с белыми цветками;</a:t>
            </a:r>
          </a:p>
          <a:p>
            <a:pPr>
              <a:spcAft>
                <a:spcPts val="0"/>
              </a:spcAft>
            </a:pP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58 стелющихся растений с окрашенными цветками;</a:t>
            </a:r>
          </a:p>
          <a:p>
            <a:pPr>
              <a:spcAft>
                <a:spcPts val="0"/>
              </a:spcAft>
            </a:pP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412 кустистых растений с окрашенными цветками;</a:t>
            </a:r>
          </a:p>
          <a:p>
            <a:pPr>
              <a:spcAft>
                <a:spcPts val="0"/>
              </a:spcAft>
            </a:pP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54 кустистых растения с белыми цветками.</a:t>
            </a:r>
          </a:p>
          <a:p>
            <a:pPr>
              <a:spcAft>
                <a:spcPts val="0"/>
              </a:spcAft>
            </a:pP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Определите группы исходных растений и потомков из 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ru-RU" sz="2400" baseline="-25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400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Каковы расстояния между генами и вероятность появления во втором потомстве стелющихся растений гороха с окрашенными цветками.</a:t>
            </a:r>
            <a:endParaRPr lang="ru-RU" sz="2400" dirty="0">
              <a:solidFill>
                <a:srgbClr val="C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73179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E0ADE50-FDE1-4EDB-BDC1-CF6FF2AE20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-171400"/>
            <a:ext cx="8229600" cy="1143000"/>
          </a:xfrm>
        </p:spPr>
        <p:txBody>
          <a:bodyPr>
            <a:normAutofit fontScale="90000"/>
          </a:bodyPr>
          <a:lstStyle/>
          <a:p>
            <a:br>
              <a:rPr lang="ru-RU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3600" b="1" dirty="0">
                <a:solidFill>
                  <a:srgbClr val="0070C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Задания с тремя и более элементами ответа </a:t>
            </a:r>
            <a:br>
              <a:rPr lang="ru-RU" sz="3600" b="1" dirty="0">
                <a:solidFill>
                  <a:srgbClr val="0070C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</a:br>
            <a:r>
              <a:rPr lang="ru-RU" sz="3600" b="1" dirty="0">
                <a:solidFill>
                  <a:srgbClr val="0070C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с закрытым рядом требований</a:t>
            </a:r>
            <a:endParaRPr lang="ru-RU" sz="3600" dirty="0">
              <a:solidFill>
                <a:srgbClr val="0070C0"/>
              </a:solidFill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A6CEB86C-A6ED-44CB-AFFE-F457894201E0}"/>
              </a:ext>
            </a:extLst>
          </p:cNvPr>
          <p:cNvSpPr/>
          <p:nvPr/>
        </p:nvSpPr>
        <p:spPr>
          <a:xfrm>
            <a:off x="275420" y="1042754"/>
            <a:ext cx="8411380" cy="58152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 hangingPunct="0">
              <a:lnSpc>
                <a:spcPct val="120000"/>
              </a:lnSpc>
              <a:spcAft>
                <a:spcPts val="0"/>
              </a:spcAft>
            </a:pP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Генетические и цитологические задачи имеют чёткую структуру ответа и оцениваются максимально в </a:t>
            </a: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3 балла при наличии всех элементов.</a:t>
            </a: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Все приведённые в эталоне элементы значимы и не имеют альтернативных вариантов. Такие задания содержат </a:t>
            </a: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закрытый ряд требований («Правильный ответ должен содержать следующие позиции»). 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Поэтому в ответе выпускника необходимо чётко отслеживать указанные разработчиками заданий позиции. </a:t>
            </a:r>
          </a:p>
          <a:p>
            <a:pPr indent="450215" algn="just" hangingPunct="0">
              <a:lnSpc>
                <a:spcPct val="120000"/>
              </a:lnSpc>
              <a:spcAft>
                <a:spcPts val="0"/>
              </a:spcAft>
            </a:pP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 листе ответа должен быть представлен ход решения задачи, без которого невозможно получить правильные элементы ответа. В эталоне представлено только содержание элементов ответа, за которое может быть выставлен соответствующий балл. </a:t>
            </a:r>
            <a:endParaRPr lang="ru-RU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197383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B838C49-3D2F-4CF9-94BB-A952AADCD2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1670484-5D81-4BC5-A7A5-342642C2DE2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3463" t="31801" r="12200" b="23400"/>
          <a:stretch/>
        </p:blipFill>
        <p:spPr>
          <a:xfrm>
            <a:off x="107504" y="1196752"/>
            <a:ext cx="8850234" cy="4104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97595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93E0E60-1083-4697-ACE6-AFF9DE1C89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EEBC968-D76A-40E1-BEC7-0AAC45D3408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8975" t="31800" r="23226" b="8001"/>
          <a:stretch/>
        </p:blipFill>
        <p:spPr>
          <a:xfrm>
            <a:off x="971599" y="332657"/>
            <a:ext cx="7140513" cy="63967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505406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21E329F-5FF6-42AC-B98D-7DE617F915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B9DE4A4-85D1-4244-A4DA-0D837141EF8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3210" t="45800" r="13784" b="24800"/>
          <a:stretch/>
        </p:blipFill>
        <p:spPr>
          <a:xfrm>
            <a:off x="477700" y="114058"/>
            <a:ext cx="7868686" cy="245503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05D4290-F3C7-4C16-847D-59767CF78C9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3463" t="23400" r="12201" b="13601"/>
          <a:stretch/>
        </p:blipFill>
        <p:spPr>
          <a:xfrm>
            <a:off x="477700" y="2491735"/>
            <a:ext cx="6510690" cy="42461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3644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978ADFA-C4D8-4144-A75E-637430FE33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Задача № 4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4D22E0DC-04AC-4076-AB84-23EE8690A5C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2421" t="15947" r="37205" b="13192"/>
          <a:stretch/>
        </p:blipFill>
        <p:spPr>
          <a:xfrm rot="5400000">
            <a:off x="3295420" y="-1543486"/>
            <a:ext cx="2232249" cy="85768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135975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8DA43C4-CCD2-47F7-A0B3-B99A0A6F90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8F569A6-0A69-44C0-98C4-D8FADC43F89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5007" t="23688" r="40444" b="22899"/>
          <a:stretch/>
        </p:blipFill>
        <p:spPr>
          <a:xfrm rot="5400000">
            <a:off x="1144683" y="393087"/>
            <a:ext cx="7286681" cy="6336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726873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3299ADC-1D7B-4F04-AD11-148A3DBA68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Отработка решения задач 28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BD88BD2F-2C07-475A-8A2E-DE5914C9D958}"/>
              </a:ext>
            </a:extLst>
          </p:cNvPr>
          <p:cNvSpPr/>
          <p:nvPr/>
        </p:nvSpPr>
        <p:spPr>
          <a:xfrm>
            <a:off x="287524" y="1268760"/>
            <a:ext cx="8568952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5.Гены, контролирующие развитие рахита и нормальное развитие потовых желез, доминируют над генами, контролирующими нормальное развитие костей и отсутствие потовых желез. Эти гены расположены в Х-хромосоме, на расстоянии 32 </a:t>
            </a:r>
            <a:r>
              <a:rPr lang="ru-RU" sz="28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морганид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Об одной семье известно, что муж страдал рахитом и отсутствием потовых желез; жена страдала рахитом и имела нормально развитые потовые железы, причем ее отец не имел потовых желе,. а мать обладала нормально развитыми костями. Определить вероятность рождения в этой семье детей, страдающих одновременно рахитом и отсутствием потовых желез.</a:t>
            </a:r>
          </a:p>
          <a:p>
            <a:pPr>
              <a:spcAft>
                <a:spcPts val="0"/>
              </a:spcAft>
            </a:pP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086779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3" name="Содержимое 2"/>
          <p:cNvSpPr>
            <a:spLocks noGrp="1"/>
          </p:cNvSpPr>
          <p:nvPr>
            <p:ph idx="1"/>
          </p:nvPr>
        </p:nvSpPr>
        <p:spPr>
          <a:xfrm>
            <a:off x="152400" y="1066800"/>
            <a:ext cx="8763000" cy="5562600"/>
          </a:xfrm>
        </p:spPr>
        <p:txBody>
          <a:bodyPr>
            <a:normAutofit/>
          </a:bodyPr>
          <a:lstStyle/>
          <a:p>
            <a:pPr marL="0" indent="0" algn="just">
              <a:buFontTx/>
              <a:buNone/>
              <a:defRPr/>
            </a:pP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Гены, контролирующие развитие рахита и нормальное состояние мышц, доминируют над генами, контролирующими нормальное развитие костей и дистрофию </a:t>
            </a:r>
            <a:r>
              <a:rPr lang="ru-RU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Дюшена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Гены расположены в Х-хромосоме на расстоянии </a:t>
            </a:r>
            <a:r>
              <a:rPr lang="ru-RU" sz="2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26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морганид</a:t>
            </a:r>
            <a:r>
              <a:rPr lang="ru-RU" sz="2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семье муж страдает рахитом и дистрофией </a:t>
            </a:r>
            <a:r>
              <a:rPr lang="ru-RU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Дюшена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 жена страдает рахитом и имеет нормально развитые мышцы (её отец страдал дистрофией </a:t>
            </a:r>
            <a:r>
              <a:rPr lang="ru-RU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Дюшена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а у матери были нормально развитые кости). Определите генотипы родителей, генотипы, фенотипы и пол возможного потомства. Какова вероятность рождения в этой семье детей, страдающих одновременно рахитом и дистрофией </a:t>
            </a:r>
            <a:r>
              <a:rPr lang="ru-RU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Дюшена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?.</a:t>
            </a:r>
          </a:p>
          <a:p>
            <a:pPr>
              <a:defRPr/>
            </a:pPr>
            <a:endParaRPr lang="ru-RU" sz="2600" b="1" dirty="0">
              <a:latin typeface="Comic Sans MS" panose="030F0702030302020204" pitchFamily="66" charset="0"/>
            </a:endParaRPr>
          </a:p>
        </p:txBody>
      </p:sp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B191FDE1-1526-4F68-A746-0BD9AF706E63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28600" y="187831"/>
            <a:ext cx="8686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rgbClr val="0070C0"/>
                </a:solidFill>
              </a:rPr>
              <a:t>Задача № 6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234A4AD-E7A4-4864-B034-B5B8F1F43F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0070C0"/>
                </a:solidFill>
              </a:rPr>
              <a:t>Задача № 7</a:t>
            </a:r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4E67DDA-4195-475E-8414-7198FABEFF0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3340" t="38800" r="19338" b="26455"/>
          <a:stretch/>
        </p:blipFill>
        <p:spPr>
          <a:xfrm>
            <a:off x="136902" y="1916832"/>
            <a:ext cx="8870195" cy="3024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096041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14F4022-DA9D-419B-9135-C0C71A05FC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4BB1A93-0A1B-45F7-82B9-104E93BCDFD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4012" t="20603" r="31305" b="24291"/>
          <a:stretch/>
        </p:blipFill>
        <p:spPr>
          <a:xfrm>
            <a:off x="457199" y="274638"/>
            <a:ext cx="8698897" cy="60346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910678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2341" y="229091"/>
            <a:ext cx="8229600" cy="940966"/>
          </a:xfrm>
        </p:spPr>
        <p:txBody>
          <a:bodyPr>
            <a:normAutofit/>
          </a:bodyPr>
          <a:lstStyle/>
          <a:p>
            <a:r>
              <a:rPr lang="ru-RU" sz="2700" b="1" dirty="0">
                <a:solidFill>
                  <a:srgbClr val="FF0000"/>
                </a:solidFill>
              </a:rPr>
              <a:t> </a:t>
            </a:r>
            <a:r>
              <a:rPr lang="ru-RU" sz="2800" b="1" dirty="0">
                <a:solidFill>
                  <a:srgbClr val="0070C0"/>
                </a:solidFill>
              </a:rPr>
              <a:t>Задача № 8</a:t>
            </a:r>
            <a:endParaRPr lang="ru-RU" sz="2700" dirty="0">
              <a:solidFill>
                <a:srgbClr val="0070C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412776"/>
            <a:ext cx="8229600" cy="4353347"/>
          </a:xfrm>
        </p:spPr>
        <p:txBody>
          <a:bodyPr>
            <a:normAutofit fontScale="77500" lnSpcReduction="20000"/>
          </a:bodyPr>
          <a:lstStyle/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 птиц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гетерогаметным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полом является женский пол.</a:t>
            </a:r>
          </a:p>
          <a:p>
            <a:pPr algn="just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При скрещивании зелёного самца попугая с коротким клювом и коричневой длинноклювой самкой, все потомство было с  зеленым оперением и коротким клювом. Во втором скрещивании самок с  зеленым оперением и  коротким  клювом и самцов с коричневым оперением длинным клювом получились  самцы с зеленым оперением, коротким клювом и самки с коричневым оперением и коротким клювом. Определите генотипы родительских особей, генотипы и фенотипы потомства в двух скрещиваниях, пол потомства в каждом скрещивании. Объясните фенотипическое расщепление во втором скрещивании.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3C66C85-CE54-43F0-8711-E63FAE7F62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2245" y="548680"/>
            <a:ext cx="8579296" cy="1143000"/>
          </a:xfrm>
        </p:spPr>
        <p:txBody>
          <a:bodyPr>
            <a:noAutofit/>
          </a:bodyPr>
          <a:lstStyle/>
          <a:p>
            <a:r>
              <a:rPr lang="ru-RU" sz="3200" b="1" dirty="0">
                <a:solidFill>
                  <a:srgbClr val="0070C0"/>
                </a:solidFill>
              </a:rPr>
              <a:t>Указания по оцениванию развёрнутых ответов участников ЕГЭ для эксперта, проверяющего ответы на задания 22–28 по биологии</a:t>
            </a:r>
            <a:br>
              <a:rPr lang="ru-RU" sz="3200" b="1" dirty="0">
                <a:solidFill>
                  <a:srgbClr val="0070C0"/>
                </a:solidFill>
              </a:rPr>
            </a:br>
            <a:endParaRPr lang="ru-RU" sz="3200" dirty="0">
              <a:solidFill>
                <a:srgbClr val="0070C0"/>
              </a:solidFill>
            </a:endParaRPr>
          </a:p>
        </p:txBody>
      </p:sp>
      <p:sp>
        <p:nvSpPr>
          <p:cNvPr id="4" name="Содержимое 2">
            <a:extLst>
              <a:ext uri="{FF2B5EF4-FFF2-40B4-BE49-F238E27FC236}">
                <a16:creationId xmlns:a16="http://schemas.microsoft.com/office/drawing/2014/main" id="{B5491E0A-783D-4288-A1DB-CFA535641530}"/>
              </a:ext>
            </a:extLst>
          </p:cNvPr>
          <p:cNvSpPr txBox="1">
            <a:spLocks/>
          </p:cNvSpPr>
          <p:nvPr/>
        </p:nvSpPr>
        <p:spPr>
          <a:xfrm>
            <a:off x="387093" y="1844824"/>
            <a:ext cx="8404448" cy="4611533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/>
              <a:t>Схема решения задачи в работе должна соответствовать схеме в эталоне. </a:t>
            </a:r>
          </a:p>
          <a:p>
            <a:r>
              <a:rPr lang="ru-RU" dirty="0"/>
              <a:t>Допускается лишь иная генетическая символика, о чем указано в критериях оценивания. В ответе при отсутствии объяснения результатов скрещивания высший балл не присуждается даже в случае правильного решения задачи.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669492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3C66C85-CE54-43F0-8711-E63FAE7F62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6323" y="692696"/>
            <a:ext cx="8579296" cy="1143000"/>
          </a:xfrm>
        </p:spPr>
        <p:txBody>
          <a:bodyPr>
            <a:normAutofit fontScale="90000"/>
          </a:bodyPr>
          <a:lstStyle/>
          <a:p>
            <a:r>
              <a:rPr lang="ru-RU" sz="3100" b="1" dirty="0">
                <a:solidFill>
                  <a:srgbClr val="0070C0"/>
                </a:solidFill>
              </a:rPr>
              <a:t>Указания по оцениванию развёрнутых ответов участников ЕГЭ для эксперта, проверяющего ответы на задания 22–28 по биологии</a:t>
            </a:r>
            <a:br>
              <a:rPr lang="ru-RU" b="1" dirty="0">
                <a:solidFill>
                  <a:srgbClr val="0070C0"/>
                </a:solidFill>
              </a:rPr>
            </a:b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4" name="Содержимое 2">
            <a:extLst>
              <a:ext uri="{FF2B5EF4-FFF2-40B4-BE49-F238E27FC236}">
                <a16:creationId xmlns:a16="http://schemas.microsoft.com/office/drawing/2014/main" id="{31AB89D8-F03A-44C0-9595-E6F44870D1B8}"/>
              </a:ext>
            </a:extLst>
          </p:cNvPr>
          <p:cNvSpPr txBox="1">
            <a:spLocks/>
          </p:cNvSpPr>
          <p:nvPr/>
        </p:nvSpPr>
        <p:spPr>
          <a:xfrm>
            <a:off x="209140" y="1264196"/>
            <a:ext cx="8579295" cy="4752528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hangingPunct="0">
              <a:buFont typeface="Arial" pitchFamily="34" charset="0"/>
              <a:buNone/>
            </a:pPr>
            <a:r>
              <a:rPr lang="ru-RU" dirty="0"/>
              <a:t> </a:t>
            </a:r>
          </a:p>
          <a:p>
            <a:pPr hangingPunct="0"/>
            <a:r>
              <a:rPr lang="ru-RU" sz="2600" dirty="0"/>
              <a:t>Исключение составляет использование экзаменуемым </a:t>
            </a:r>
            <a:r>
              <a:rPr lang="ru-RU" sz="2600" u="sng" dirty="0"/>
              <a:t>иной буквенной символики </a:t>
            </a:r>
            <a:r>
              <a:rPr lang="ru-RU" sz="2600" dirty="0"/>
              <a:t>при решении генетических задач. При решении генетических задач наличие схемы скрещивания обязательно. В ней должны быть указаны генотипы родителей, гаметы, генотипы и фенотипы потомства.</a:t>
            </a:r>
          </a:p>
          <a:p>
            <a:pPr hangingPunct="0"/>
            <a:r>
              <a:rPr lang="ru-RU" sz="2600" dirty="0"/>
              <a:t>В листе ответа должен быть представлен ход решения задачи, без которого невозможно получить правильные элементы ответа. В эталоне представлено только содержание элементов ответа, за которое может быть выставлен соответствующий балл.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39920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16632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ru-RU" dirty="0"/>
              <a:t> </a:t>
            </a:r>
            <a:r>
              <a:rPr lang="ru-RU" sz="3600" b="1" dirty="0">
                <a:solidFill>
                  <a:srgbClr val="0070C0"/>
                </a:solidFill>
              </a:rPr>
              <a:t>Основные типы  задач на ЕГЭ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A132C07B-E74B-4298-98E1-8D333FB32E45}"/>
              </a:ext>
            </a:extLst>
          </p:cNvPr>
          <p:cNvSpPr/>
          <p:nvPr/>
        </p:nvSpPr>
        <p:spPr>
          <a:xfrm>
            <a:off x="107504" y="492385"/>
            <a:ext cx="9036496" cy="70480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0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 на закон Моргана с кроссинговером, сцепление в Х-хромосоме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 на определение расстояния между генами и процент кроссинговера ( при сцеплении с </a:t>
            </a:r>
            <a:r>
              <a:rPr lang="ru-RU" sz="24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аутосомами</a:t>
            </a:r>
            <a:r>
              <a:rPr lang="ru-RU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или с половыми хромосомами)</a:t>
            </a:r>
          </a:p>
          <a:p>
            <a:endParaRPr lang="ru-RU" sz="2400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 </a:t>
            </a:r>
            <a:r>
              <a:rPr lang="ru-RU" sz="2400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крисс</a:t>
            </a: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-кросс (аутосомный признак + признак, сцепленный с полом)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ru-RU" sz="2400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 на закон Т. Моргана без кроссинговера (полное сцепление) и с кроссинговером  </a:t>
            </a:r>
          </a:p>
          <a:p>
            <a:endParaRPr lang="ru-RU" sz="2400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 на летальность</a:t>
            </a:r>
          </a:p>
          <a:p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 на неполное доминирование</a:t>
            </a:r>
          </a:p>
          <a:p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 на группы крови и резус-фактор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915816" y="188640"/>
            <a:ext cx="41044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rgbClr val="0070C0"/>
                </a:solidFill>
              </a:rPr>
              <a:t>Задача № 1</a:t>
            </a: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535B1A26-0805-4977-86BF-4670FE594EFB}"/>
              </a:ext>
            </a:extLst>
          </p:cNvPr>
          <p:cNvSpPr/>
          <p:nvPr/>
        </p:nvSpPr>
        <p:spPr>
          <a:xfrm>
            <a:off x="99773" y="1063833"/>
            <a:ext cx="8944454" cy="47303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15000"/>
              </a:lnSpc>
              <a:spcAft>
                <a:spcPts val="0"/>
              </a:spcAft>
              <a:buSzPts val="1200"/>
            </a:pP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 человека между аллелями генов</a:t>
            </a:r>
            <a:r>
              <a:rPr lang="ru-RU" sz="24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куриной слепоты (ночная слепота) и дальтонизма (красно-зелёного) происходит кроссинговер.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Женщина, не имеющая этих заболеваний, у матери которой был дальтонизм, а у отца – куриная слепота, вышла замуж за мужчину, не имеющего этих заболеваний. Родившаяся в этом браке </a:t>
            </a:r>
            <a:r>
              <a:rPr lang="ru-RU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моногомозиготная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здоровая дочь вышла замуж за мужчину, не имеющего этих заболеваний. В их семье родился </a:t>
            </a:r>
            <a:r>
              <a:rPr lang="ru-RU" sz="2400" dirty="0">
                <a:solidFill>
                  <a:srgbClr val="000099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ребёнок-дальтоник.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Составьте схемы решения задачи. Укажите генотипы, фенотипы родителей и генотипы, фенотипы, пол возможного потомства в двух браках. Возможно ли в первом браке рождение больного этими заболеваниями ребёнка? Ответ поясните.</a:t>
            </a:r>
            <a:endParaRPr lang="ru-RU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76535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18B41A4B-19E9-4C76-891F-3438CB63E311}"/>
              </a:ext>
            </a:extLst>
          </p:cNvPr>
          <p:cNvSpPr/>
          <p:nvPr/>
        </p:nvSpPr>
        <p:spPr>
          <a:xfrm>
            <a:off x="179512" y="0"/>
            <a:ext cx="8883169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18770">
              <a:spcAft>
                <a:spcPts val="0"/>
              </a:spcAft>
            </a:pP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Генотип матери</a:t>
            </a:r>
            <a:r>
              <a:rPr lang="ru-RU" sz="2400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♀</a:t>
            </a:r>
            <a:r>
              <a:rPr lang="ru-RU" sz="2400" b="1" dirty="0" err="1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ХAдХaД</a:t>
            </a: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так как одну Х-хромосому с рецессивным геном дальтонизма получила от матери,  а другую Х-хромосому с геном  куриной слепоты  получила от  отца</a:t>
            </a:r>
            <a:endParaRPr lang="ru-RU" sz="2400" b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18770">
              <a:spcAft>
                <a:spcPts val="0"/>
              </a:spcAft>
            </a:pP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Генотип отца:</a:t>
            </a:r>
            <a:r>
              <a:rPr lang="en-US" sz="24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XD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АУ </a:t>
            </a:r>
            <a:endParaRPr lang="ru-RU" sz="2400" b="1" dirty="0">
              <a:solidFill>
                <a:schemeClr val="tx2">
                  <a:lumMod val="75000"/>
                </a:schemeClr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B8944236-79F2-461C-9F6E-B4F289841F4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6925" t="30400" r="16925" b="23401"/>
          <a:stretch/>
        </p:blipFill>
        <p:spPr>
          <a:xfrm>
            <a:off x="81319" y="1844824"/>
            <a:ext cx="8981362" cy="3528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01344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74052C75-4A4E-4E63-8471-6C8D3B230249}"/>
              </a:ext>
            </a:extLst>
          </p:cNvPr>
          <p:cNvSpPr/>
          <p:nvPr/>
        </p:nvSpPr>
        <p:spPr>
          <a:xfrm>
            <a:off x="93104" y="188640"/>
            <a:ext cx="876337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Так как от монозиготной дочери  и здорового мужчины родился дальтоник, значит, дочка была носительницей гена  дальтонизма и имеет генотип </a:t>
            </a:r>
            <a:r>
              <a:rPr lang="ru-RU" sz="20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♀ХАД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X</a:t>
            </a:r>
            <a:r>
              <a:rPr lang="ru-RU" sz="20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Ад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ru-RU" sz="2000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35913BF-34C5-4C7E-A843-B44D08F8EBC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8737" t="31800" r="27952" b="33200"/>
          <a:stretch/>
        </p:blipFill>
        <p:spPr>
          <a:xfrm>
            <a:off x="305780" y="1129143"/>
            <a:ext cx="8532440" cy="3878383"/>
          </a:xfrm>
          <a:prstGeom prst="rect">
            <a:avLst/>
          </a:prstGeom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932C26EA-D4A0-4F6F-9599-C21BC74E01DB}"/>
              </a:ext>
            </a:extLst>
          </p:cNvPr>
          <p:cNvSpPr/>
          <p:nvPr/>
        </p:nvSpPr>
        <p:spPr>
          <a:xfrm>
            <a:off x="93104" y="4888704"/>
            <a:ext cx="897748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3) в  первом  браке  возможно  рождение  сына дальтоника с куриной слепотой (</a:t>
            </a:r>
            <a:r>
              <a:rPr lang="ru-RU" sz="24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♂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X</a:t>
            </a:r>
            <a:r>
              <a:rPr lang="ru-RU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адУ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). В  генотипе  этого  ребёнка находятся  материнская Х-хромосома с двумя рецессивными  аллелями,  образовавшаяся  в  результате  кроссинговера,  и  отцовская  Y-хромосома, не содержащая аллелей этих двух генов.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65577440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C2750C4-F5C0-4A19-823D-2401DB1990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-296862"/>
            <a:ext cx="8229600" cy="1143000"/>
          </a:xfrm>
        </p:spPr>
        <p:txBody>
          <a:bodyPr/>
          <a:lstStyle/>
          <a:p>
            <a:r>
              <a:rPr lang="ru-RU" dirty="0">
                <a:solidFill>
                  <a:srgbClr val="0070C0"/>
                </a:solidFill>
              </a:rPr>
              <a:t>Эталон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F8EFB2E-AD0E-4005-8E70-6640ADE5848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4013" t="17801" r="27162" b="19200"/>
          <a:stretch/>
        </p:blipFill>
        <p:spPr>
          <a:xfrm>
            <a:off x="354360" y="620688"/>
            <a:ext cx="8435280" cy="6122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978384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641</TotalTime>
  <Words>788</Words>
  <Application>Microsoft Office PowerPoint</Application>
  <PresentationFormat>Экран (4:3)</PresentationFormat>
  <Paragraphs>77</Paragraphs>
  <Slides>29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5" baseType="lpstr">
      <vt:lpstr>Arial</vt:lpstr>
      <vt:lpstr>Calibri</vt:lpstr>
      <vt:lpstr>Comic Sans MS</vt:lpstr>
      <vt:lpstr>Times New Roman</vt:lpstr>
      <vt:lpstr>Wingdings</vt:lpstr>
      <vt:lpstr>Тема Office</vt:lpstr>
      <vt:lpstr>ЕГЭ биология - 2021</vt:lpstr>
      <vt:lpstr> Задания с тремя и более элементами ответа  с закрытым рядом требований</vt:lpstr>
      <vt:lpstr>Указания по оцениванию развёрнутых ответов участников ЕГЭ для эксперта, проверяющего ответы на задания 22–28 по биологии </vt:lpstr>
      <vt:lpstr>Указания по оцениванию развёрнутых ответов участников ЕГЭ для эксперта, проверяющего ответы на задания 22–28 по биологии </vt:lpstr>
      <vt:lpstr> Основные типы  задач на ЕГЭ</vt:lpstr>
      <vt:lpstr>Презентация PowerPoint</vt:lpstr>
      <vt:lpstr>Презентация PowerPoint</vt:lpstr>
      <vt:lpstr>Презентация PowerPoint</vt:lpstr>
      <vt:lpstr>Эталон</vt:lpstr>
      <vt:lpstr>Эталон</vt:lpstr>
      <vt:lpstr>Задача № 2</vt:lpstr>
      <vt:lpstr>1. Записываем обозначения по условию 2. Составляем схему решения задачи</vt:lpstr>
      <vt:lpstr>Презентация PowerPoint</vt:lpstr>
      <vt:lpstr>Задача№3</vt:lpstr>
      <vt:lpstr>Презентация PowerPoint</vt:lpstr>
      <vt:lpstr>Презентация PowerPoint</vt:lpstr>
      <vt:lpstr>Презентация PowerPoint</vt:lpstr>
      <vt:lpstr>Презентация PowerPoint</vt:lpstr>
      <vt:lpstr>Задача № 4</vt:lpstr>
      <vt:lpstr>Презентация PowerPoint</vt:lpstr>
      <vt:lpstr>Презентация PowerPoint</vt:lpstr>
      <vt:lpstr>Презентация PowerPoint</vt:lpstr>
      <vt:lpstr>Задача № 4</vt:lpstr>
      <vt:lpstr>Презентация PowerPoint</vt:lpstr>
      <vt:lpstr>Отработка решения задач 28</vt:lpstr>
      <vt:lpstr>Задача № 6</vt:lpstr>
      <vt:lpstr>Задача № 7</vt:lpstr>
      <vt:lpstr>Презентация PowerPoint</vt:lpstr>
      <vt:lpstr> Задача № 8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ЕГЭ биология - 2021</dc:title>
  <dc:creator>marin</dc:creator>
  <cp:lastModifiedBy>Пользователь</cp:lastModifiedBy>
  <cp:revision>48</cp:revision>
  <dcterms:created xsi:type="dcterms:W3CDTF">2021-02-22T09:38:22Z</dcterms:created>
  <dcterms:modified xsi:type="dcterms:W3CDTF">2021-04-19T19:19:56Z</dcterms:modified>
</cp:coreProperties>
</file>