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notesMasterIdLst>
    <p:notesMasterId r:id="rId27"/>
  </p:notesMasterIdLst>
  <p:sldIdLst>
    <p:sldId id="257" r:id="rId2"/>
    <p:sldId id="317" r:id="rId3"/>
    <p:sldId id="305" r:id="rId4"/>
    <p:sldId id="310" r:id="rId5"/>
    <p:sldId id="311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13" r:id="rId21"/>
    <p:sldId id="314" r:id="rId22"/>
    <p:sldId id="309" r:id="rId23"/>
    <p:sldId id="296" r:id="rId24"/>
    <p:sldId id="295" r:id="rId25"/>
    <p:sldId id="26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69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9774776832144149"/>
          <c:y val="1.9052265314345875E-2"/>
          <c:w val="0.63541666666666652"/>
          <c:h val="0.84591157888672963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dk1"/>
            </a:solidFill>
            <a:ln w="25400" cap="flat" cmpd="sng" algn="ctr">
              <a:solidFill>
                <a:schemeClr val="dk1">
                  <a:shade val="50000"/>
                </a:schemeClr>
              </a:solidFill>
              <a:prstDash val="solid"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начальное показание</c:v>
                </c:pt>
                <c:pt idx="1">
                  <c:v>2 солнечных б</c:v>
                </c:pt>
                <c:pt idx="2">
                  <c:v>отражение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начальное показание</c:v>
                </c:pt>
                <c:pt idx="1">
                  <c:v>2 солнечных б</c:v>
                </c:pt>
                <c:pt idx="2">
                  <c:v>отражение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9.5833442694663276E-2"/>
                  <c:y val="-8.567578461647436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FFC000"/>
                        </a:solidFill>
                      </a:rPr>
                      <a:t>2,26v</a:t>
                    </a:r>
                    <a:endParaRPr lang="en-US" dirty="0">
                      <a:solidFill>
                        <a:srgbClr val="FFC000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916666666666657"/>
                  <c:y val="2.141894615411860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FFC000"/>
                        </a:solidFill>
                      </a:rPr>
                      <a:t> 3,46v</a:t>
                    </a:r>
                    <a:endParaRPr lang="en-US" dirty="0">
                      <a:solidFill>
                        <a:srgbClr val="FFC000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2638888888888888"/>
                  <c:y val="-8.567578461647436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FFC000"/>
                        </a:solidFill>
                      </a:rPr>
                      <a:t>2,79v</a:t>
                    </a:r>
                    <a:endParaRPr lang="en-US" dirty="0">
                      <a:solidFill>
                        <a:srgbClr val="FFC000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FFC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начальное показание</c:v>
                </c:pt>
                <c:pt idx="1">
                  <c:v>2 солнечных б</c:v>
                </c:pt>
                <c:pt idx="2">
                  <c:v>отражение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2.2599999999999998</c:v>
                </c:pt>
                <c:pt idx="1">
                  <c:v>3.46</c:v>
                </c:pt>
                <c:pt idx="2">
                  <c:v>2.79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8100992"/>
        <c:axId val="207065600"/>
        <c:axId val="0"/>
      </c:bar3DChart>
      <c:valAx>
        <c:axId val="207065600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158100992"/>
        <c:crosses val="autoZero"/>
        <c:crossBetween val="between"/>
      </c:valAx>
      <c:catAx>
        <c:axId val="15810099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07065600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776A4-1B91-4564-9ACC-219D1870665E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8A75A-019C-48BE-9D4A-252838C5F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6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7820">
            <a:off x="9783434" y="-211995"/>
            <a:ext cx="3901448" cy="19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0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103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01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828800"/>
            <a:ext cx="102616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4F271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4F271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58DF3A3-54BC-4F71-A7CF-6D5859A3CA2E}" type="slidenum">
              <a:rPr lang="ru-RU" alt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723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40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95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7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6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049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9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A3E2-79E6-4000-A1A0-78EC13AE23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35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1B3A3E2-79E6-4000-A1A0-78EC13AE23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477" y="4962848"/>
            <a:ext cx="2833354" cy="18889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87" y="5542098"/>
            <a:ext cx="1718886" cy="144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4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17" Type="http://schemas.openxmlformats.org/officeDocument/2006/relationships/image" Target="../media/image45.jpeg"/><Relationship Id="rId2" Type="http://schemas.openxmlformats.org/officeDocument/2006/relationships/image" Target="../media/image30.jpeg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jpeg"/><Relationship Id="rId18" Type="http://schemas.openxmlformats.org/officeDocument/2006/relationships/image" Target="../media/image62.jpeg"/><Relationship Id="rId3" Type="http://schemas.openxmlformats.org/officeDocument/2006/relationships/image" Target="../media/image47.jpeg"/><Relationship Id="rId21" Type="http://schemas.openxmlformats.org/officeDocument/2006/relationships/image" Target="../media/image65.jpe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17" Type="http://schemas.openxmlformats.org/officeDocument/2006/relationships/image" Target="../media/image61.jpeg"/><Relationship Id="rId2" Type="http://schemas.openxmlformats.org/officeDocument/2006/relationships/image" Target="../media/image46.jpeg"/><Relationship Id="rId16" Type="http://schemas.openxmlformats.org/officeDocument/2006/relationships/image" Target="../media/image60.jpeg"/><Relationship Id="rId20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5" Type="http://schemas.openxmlformats.org/officeDocument/2006/relationships/image" Target="../media/image59.jpeg"/><Relationship Id="rId10" Type="http://schemas.openxmlformats.org/officeDocument/2006/relationships/image" Target="../media/image54.jpeg"/><Relationship Id="rId19" Type="http://schemas.openxmlformats.org/officeDocument/2006/relationships/image" Target="../media/image63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Relationship Id="rId14" Type="http://schemas.openxmlformats.org/officeDocument/2006/relationships/image" Target="../media/image58.jpeg"/><Relationship Id="rId22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2;&#1088;&#1096;&#1088;&#1091;&#1090;&#1085;&#1099;&#1081;%20&#1083;&#1080;&#1089;&#1090;%20(&#1076;&#1080;&#1089;&#1090;&#1072;&#1085;&#1094;&#1080;&#1086;&#1085;&#1085;&#1072;&#1103;).docx" TargetMode="External"/><Relationship Id="rId2" Type="http://schemas.openxmlformats.org/officeDocument/2006/relationships/hyperlink" Target="&#1055;&#1086;&#1088;&#1090;&#1092;&#1086;&#1083;&#1080;&#1086;%205.1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44;&#1080;&#1072;&#1075;&#1085;&#1086;&#1089;&#1090;&#1080;&#1082;&#1072;%20&#1087;&#1086;&#1076;&#1075;&#1086;&#1090;&#1086;&#1074;&#1082;&#1080;%20&#1082;%20&#1045;&#1043;&#1069;.do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44;&#1080;&#1092;&#1092;&#1077;&#1088;&#1077;&#1085;&#1094;&#1080;&#1088;&#1086;&#1074;&#1072;&#1085;&#1085;&#1099;&#1081;%20&#1087;&#1086;&#1076;&#1093;&#1086;&#1076;.pptx" TargetMode="External"/><Relationship Id="rId2" Type="http://schemas.openxmlformats.org/officeDocument/2006/relationships/hyperlink" Target="&#1050;&#1086;&#1083;&#1083;&#1077;&#1082;&#1090;&#1080;&#1074;&#1085;&#1099;&#1081;%20&#1087;&#1086;&#1076;&#1093;&#1086;&#1076;%20&#1048;&#1054;&#1058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48;&#1085;&#1076;&#1080;&#1074;&#1080;&#1076;&#1091;&#1072;&#1083;&#1100;&#1085;&#1099;&#1081;%20&#1087;&#1086;&#1076;&#1093;&#1086;&#1076;%20&#1048;&#1054;&#1058;.ppt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Moscow2012\&#1069;&#1083;&#1077;&#1084;&#1077;&#1085;&#1090;&#1099;%20&#1080;&#1089;&#1089;&#1083;.&#1088;&#1072;&#1073;\anti-Arhimed.avi" TargetMode="Externa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694" y="3026873"/>
            <a:ext cx="2321308" cy="30307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014559" y="-37993"/>
            <a:ext cx="7760989" cy="26726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defRPr/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индивидуальной образовательной траектории для формирования навыков исследовательской деятельности обучающихся основной школы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825139" y="2276694"/>
            <a:ext cx="4287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6B2B00"/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514111" y="2484099"/>
            <a:ext cx="4287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6B2B0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538920" y="2633223"/>
            <a:ext cx="66294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1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6280323" y="3928623"/>
            <a:ext cx="5049110" cy="83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Рыбалкина Светлана Викторовна,</a:t>
            </a:r>
            <a:b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методист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МКУО РИМЦ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Павловского района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17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1134" y="407588"/>
            <a:ext cx="87321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Практическая работа №4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«Измерение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объема жидкости, твердого тела при помощи мерного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цилиндра».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работы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научиться определять объем тела с помощью мерного цилиндра.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Оборудование: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мензурка, тела различной формы, нитки.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Ход работы: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Определите цену деления мензурки.</a:t>
            </a:r>
          </a:p>
          <a:p>
            <a:pPr marL="34290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Определите объем жидкости в мензурке.</a:t>
            </a:r>
          </a:p>
          <a:p>
            <a:pPr marL="34290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Опустите тело, объем которого надо измерить, в воду, удерживая его за нитку, и снова измерьте объем жидкости.</a:t>
            </a:r>
          </a:p>
          <a:p>
            <a:pPr marL="34290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Проделайте опыты с другими телами.</a:t>
            </a:r>
          </a:p>
          <a:p>
            <a:pPr marL="34290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измерений занесите в таблицу.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034348" y="3497421"/>
          <a:ext cx="6437630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4380"/>
                <a:gridCol w="1447800"/>
                <a:gridCol w="1524000"/>
                <a:gridCol w="1295400"/>
                <a:gridCol w="141605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опыта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Название тела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Начальный объем жидкости в мензурке,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r>
                        <a:rPr lang="ru-RU" sz="12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 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см</a:t>
                      </a:r>
                      <a:r>
                        <a:rPr lang="ru-RU" sz="1200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жидкости и тела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r>
                        <a:rPr lang="ru-RU" sz="12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см</a:t>
                      </a:r>
                      <a:r>
                        <a:rPr lang="ru-RU" sz="1200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тела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см</a:t>
                      </a:r>
                      <a:r>
                        <a:rPr lang="ru-RU" sz="1200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r>
                        <a:rPr lang="en-US" sz="12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-V</a:t>
                      </a:r>
                      <a:r>
                        <a:rPr lang="en-US" sz="12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1134" y="4277834"/>
            <a:ext cx="8410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6. Вывод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7. Дополнительное </a:t>
            </a:r>
            <a:r>
              <a:rPr lang="ru-RU" dirty="0">
                <a:solidFill>
                  <a:prstClr val="black"/>
                </a:solidFill>
              </a:rPr>
              <a:t>задание: стр.26 учебника «Ф-7кл.» №12. Автор. Г.Н</a:t>
            </a:r>
            <a:r>
              <a:rPr lang="ru-RU" dirty="0" smtClean="0">
                <a:solidFill>
                  <a:prstClr val="black"/>
                </a:solidFill>
              </a:rPr>
              <a:t>. Степанова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</a:rPr>
              <a:t>Критерии оценки</a:t>
            </a:r>
            <a:r>
              <a:rPr lang="ru-RU" b="1" dirty="0" smtClean="0">
                <a:solidFill>
                  <a:prstClr val="black"/>
                </a:solidFill>
              </a:rPr>
              <a:t>:</a:t>
            </a:r>
            <a:endParaRPr lang="ru-RU" b="1" dirty="0">
              <a:solidFill>
                <a:prstClr val="black"/>
              </a:solidFill>
            </a:endParaRPr>
          </a:p>
          <a:p>
            <a:r>
              <a:rPr lang="ru-RU" dirty="0">
                <a:solidFill>
                  <a:srgbClr val="0000FF"/>
                </a:solidFill>
              </a:rPr>
              <a:t>«3»-п.1-5; </a:t>
            </a:r>
            <a:r>
              <a:rPr lang="ru-RU" dirty="0">
                <a:solidFill>
                  <a:prstClr val="black"/>
                </a:solidFill>
              </a:rPr>
              <a:t>                                       </a:t>
            </a:r>
            <a:r>
              <a:rPr lang="ru-RU" dirty="0">
                <a:solidFill>
                  <a:srgbClr val="00B050"/>
                </a:solidFill>
              </a:rPr>
              <a:t>«4»-п.1-6; </a:t>
            </a:r>
            <a:r>
              <a:rPr lang="ru-RU" dirty="0">
                <a:solidFill>
                  <a:prstClr val="black"/>
                </a:solidFill>
              </a:rPr>
              <a:t>                                          </a:t>
            </a:r>
            <a:r>
              <a:rPr lang="ru-RU" dirty="0">
                <a:solidFill>
                  <a:srgbClr val="FF0000"/>
                </a:solidFill>
              </a:rPr>
              <a:t>«5»-п.1-7.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51935" y="5231027"/>
            <a:ext cx="11368216" cy="1787611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u="sng" dirty="0">
                <a:solidFill>
                  <a:prstClr val="black"/>
                </a:solidFill>
              </a:rPr>
              <a:t>Формируются результаты</a:t>
            </a:r>
            <a:r>
              <a:rPr lang="ru-RU" i="1" dirty="0">
                <a:solidFill>
                  <a:prstClr val="black"/>
                </a:solidFill>
              </a:rPr>
              <a:t>: 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b="1" i="1" dirty="0" err="1" smtClean="0">
                <a:solidFill>
                  <a:prstClr val="black"/>
                </a:solidFill>
              </a:rPr>
              <a:t>метапредметные</a:t>
            </a:r>
            <a:r>
              <a:rPr lang="ru-RU" b="1" i="1" dirty="0" smtClean="0">
                <a:solidFill>
                  <a:prstClr val="black"/>
                </a:solidFill>
              </a:rPr>
              <a:t>:</a:t>
            </a:r>
            <a:r>
              <a:rPr lang="ru-RU" i="1" dirty="0" smtClean="0">
                <a:solidFill>
                  <a:prstClr val="black"/>
                </a:solidFill>
              </a:rPr>
              <a:t> постановка </a:t>
            </a:r>
            <a:r>
              <a:rPr lang="ru-RU" i="1" dirty="0">
                <a:solidFill>
                  <a:prstClr val="black"/>
                </a:solidFill>
              </a:rPr>
              <a:t>целей , планирования, умение предвидеть возможные результаты своих </a:t>
            </a:r>
            <a:r>
              <a:rPr lang="ru-RU" i="1" dirty="0" smtClean="0">
                <a:solidFill>
                  <a:prstClr val="black"/>
                </a:solidFill>
              </a:rPr>
              <a:t>действий;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предметные:</a:t>
            </a:r>
            <a:r>
              <a:rPr lang="ru-RU" i="1" dirty="0" smtClean="0">
                <a:solidFill>
                  <a:prstClr val="black"/>
                </a:solidFill>
              </a:rPr>
              <a:t> знание </a:t>
            </a:r>
            <a:r>
              <a:rPr lang="ru-RU" i="1" dirty="0">
                <a:solidFill>
                  <a:prstClr val="black"/>
                </a:solidFill>
              </a:rPr>
              <a:t>способов измерения объема </a:t>
            </a:r>
            <a:r>
              <a:rPr lang="ru-RU" i="1" dirty="0" smtClean="0">
                <a:solidFill>
                  <a:prstClr val="black"/>
                </a:solidFill>
              </a:rPr>
              <a:t>тела;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личностные:</a:t>
            </a:r>
            <a:r>
              <a:rPr lang="ru-RU" i="1" dirty="0" smtClean="0">
                <a:solidFill>
                  <a:prstClr val="black"/>
                </a:solidFill>
              </a:rPr>
              <a:t> самостоятельность </a:t>
            </a:r>
            <a:r>
              <a:rPr lang="ru-RU" i="1" dirty="0">
                <a:solidFill>
                  <a:prstClr val="black"/>
                </a:solidFill>
              </a:rPr>
              <a:t>в приобретении практических </a:t>
            </a:r>
            <a:r>
              <a:rPr lang="ru-RU" i="1" dirty="0" smtClean="0">
                <a:solidFill>
                  <a:prstClr val="black"/>
                </a:solidFill>
              </a:rPr>
              <a:t>умений.</a:t>
            </a: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-164756"/>
            <a:ext cx="4250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b="1" u="sng" kern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Самооценка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1924" y="1474573"/>
            <a:ext cx="10030243" cy="4750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самостоятельного контроля знаний по теме № 13 </a:t>
            </a: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«Электромагнитная индукция»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13.1. Что такое магнитный поток?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13.2. Что такое индуктивность?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13.3. Что принимают за единицу индуктивности в СИ?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13.4. В чем заключается явление электромагнитной индукции?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13.5. Сформулируйте правило Ленца. 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13.6. Сформулируйте закон Фарадея для электромагнитной индукции.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13.7. Какое явление лежит в основе работы генератора переменного тока? Сформулируйте его.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13.8. От чего зависит ЭДС индукции, возникающая в проводнике, который движется в магнитном поле?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67242" y="280256"/>
            <a:ext cx="2784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3600" b="1" u="sng" kern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Самооценка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284204" y="0"/>
            <a:ext cx="4353699" cy="1474573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9241" y="52684"/>
            <a:ext cx="2108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Формируются навыки самоанализа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25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968" y="0"/>
            <a:ext cx="9160933" cy="632254"/>
          </a:xfrm>
        </p:spPr>
        <p:txBody>
          <a:bodyPr>
            <a:normAutofit/>
          </a:bodyPr>
          <a:lstStyle/>
          <a:p>
            <a:pPr algn="ctr"/>
            <a:r>
              <a:rPr lang="ru-RU" altLang="ru-RU" sz="3600" b="1" u="sng" kern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/>
              </a:rPr>
              <a:t>Самооценка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/>
          </p:nvPr>
        </p:nvGraphicFramePr>
        <p:xfrm>
          <a:off x="2625081" y="632254"/>
          <a:ext cx="6930811" cy="4608074"/>
        </p:xfrm>
        <a:graphic>
          <a:graphicData uri="http://schemas.openxmlformats.org/drawingml/2006/table">
            <a:tbl>
              <a:tblPr firstRow="1" firstCol="1" bandRow="1"/>
              <a:tblGrid>
                <a:gridCol w="3465035"/>
                <a:gridCol w="3465776"/>
              </a:tblGrid>
              <a:tr h="36830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Анкета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57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 ученика__________________________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Класс_________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49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уроке я работал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сколько вопросов ответил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активно/пассивно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1,2,3,4,5,…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4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Своей работой на уроке 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доволен/ не доволен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4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Урок для меня показался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коротким/длинным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4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урок 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устал/устал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4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Мое настроение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стало лучше/стало хуже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24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Материал урока мне был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понятен/не понятен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полезен/бесполезен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интересен/скучен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Горизонтальный свиток 4"/>
          <p:cNvSpPr/>
          <p:nvPr/>
        </p:nvSpPr>
        <p:spPr>
          <a:xfrm>
            <a:off x="1260387" y="5117911"/>
            <a:ext cx="9514703" cy="1657712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u="sng" dirty="0">
                <a:solidFill>
                  <a:prstClr val="black"/>
                </a:solidFill>
              </a:rPr>
              <a:t>Формируются результаты</a:t>
            </a:r>
            <a:r>
              <a:rPr lang="ru-RU" i="1" dirty="0">
                <a:solidFill>
                  <a:prstClr val="black"/>
                </a:solidFill>
              </a:rPr>
              <a:t>: 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b="1" i="1" dirty="0" err="1" smtClean="0">
                <a:solidFill>
                  <a:prstClr val="black"/>
                </a:solidFill>
              </a:rPr>
              <a:t>метапредметные</a:t>
            </a:r>
            <a:r>
              <a:rPr lang="ru-RU" b="1" i="1" dirty="0" smtClean="0">
                <a:solidFill>
                  <a:prstClr val="black"/>
                </a:solidFill>
              </a:rPr>
              <a:t>:</a:t>
            </a:r>
            <a:r>
              <a:rPr lang="ru-RU" i="1" dirty="0" smtClean="0">
                <a:solidFill>
                  <a:prstClr val="black"/>
                </a:solidFill>
              </a:rPr>
              <a:t> умение </a:t>
            </a:r>
            <a:r>
              <a:rPr lang="ru-RU" i="1" dirty="0">
                <a:solidFill>
                  <a:prstClr val="black"/>
                </a:solidFill>
              </a:rPr>
              <a:t>анализировать результат своей работы, следить за ходом </a:t>
            </a:r>
            <a:r>
              <a:rPr lang="ru-RU" i="1" dirty="0" smtClean="0">
                <a:solidFill>
                  <a:prstClr val="black"/>
                </a:solidFill>
              </a:rPr>
              <a:t>занятий;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личностные:</a:t>
            </a:r>
            <a:r>
              <a:rPr lang="ru-RU" i="1" dirty="0" smtClean="0">
                <a:solidFill>
                  <a:prstClr val="black"/>
                </a:solidFill>
              </a:rPr>
              <a:t> потребность </a:t>
            </a:r>
            <a:r>
              <a:rPr lang="ru-RU" i="1" dirty="0">
                <a:solidFill>
                  <a:prstClr val="black"/>
                </a:solidFill>
              </a:rPr>
              <a:t>в самовыражении и </a:t>
            </a:r>
            <a:r>
              <a:rPr lang="ru-RU" i="1" dirty="0" smtClean="0">
                <a:solidFill>
                  <a:prstClr val="black"/>
                </a:solidFill>
              </a:rPr>
              <a:t>самореализации.</a:t>
            </a:r>
            <a:endParaRPr lang="ru-RU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45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4348227" y="1098550"/>
            <a:ext cx="4000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00" b="1" u="sng" kern="0" dirty="0" smtClean="0">
                <a:solidFill>
                  <a:srgbClr val="C00000"/>
                </a:solidFill>
              </a:rPr>
              <a:t>Логическая память: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963687" y="1412875"/>
            <a:ext cx="1500188" cy="285750"/>
          </a:xfrm>
          <a:prstGeom prst="straightConnector1">
            <a:avLst/>
          </a:prstGeom>
          <a:noFill/>
          <a:ln w="9525" cap="flat" cmpd="sng" algn="ctr">
            <a:solidFill>
              <a:srgbClr val="66CCFF"/>
            </a:solidFill>
            <a:prstDash val="solid"/>
            <a:tailEnd type="arrow"/>
          </a:ln>
          <a:effectLst/>
        </p:spPr>
      </p:cxnSp>
      <p:sp>
        <p:nvSpPr>
          <p:cNvPr id="6" name="Овал 5"/>
          <p:cNvSpPr/>
          <p:nvPr/>
        </p:nvSpPr>
        <p:spPr>
          <a:xfrm>
            <a:off x="2562740" y="1739900"/>
            <a:ext cx="2071688" cy="1071563"/>
          </a:xfrm>
          <a:prstGeom prst="ellipse">
            <a:avLst/>
          </a:prstGeom>
          <a:solidFill>
            <a:srgbClr val="9999FF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4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Явление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6200000" flipH="1">
            <a:off x="6250697" y="1583532"/>
            <a:ext cx="344487" cy="0"/>
          </a:xfrm>
          <a:prstGeom prst="straightConnector1">
            <a:avLst/>
          </a:prstGeom>
          <a:noFill/>
          <a:ln w="9525" cap="flat" cmpd="sng" algn="ctr">
            <a:solidFill>
              <a:srgbClr val="66CCFF"/>
            </a:solidFill>
            <a:prstDash val="solid"/>
            <a:tailEnd type="arrow"/>
          </a:ln>
          <a:effectLst/>
        </p:spPr>
      </p:cxnSp>
      <p:sp>
        <p:nvSpPr>
          <p:cNvPr id="8" name="Овал 7"/>
          <p:cNvSpPr/>
          <p:nvPr/>
        </p:nvSpPr>
        <p:spPr>
          <a:xfrm>
            <a:off x="5387096" y="1781176"/>
            <a:ext cx="2071688" cy="1071562"/>
          </a:xfrm>
          <a:prstGeom prst="ellipse">
            <a:avLst/>
          </a:prstGeom>
          <a:solidFill>
            <a:srgbClr val="9999FF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1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Свойство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7489963" y="1412876"/>
            <a:ext cx="1214438" cy="285750"/>
          </a:xfrm>
          <a:prstGeom prst="straightConnector1">
            <a:avLst/>
          </a:prstGeom>
          <a:noFill/>
          <a:ln w="9525" cap="flat" cmpd="sng" algn="ctr">
            <a:solidFill>
              <a:srgbClr val="66CCFF"/>
            </a:solidFill>
            <a:prstDash val="solid"/>
            <a:tailEnd type="arrow"/>
          </a:ln>
          <a:effectLst/>
        </p:spPr>
      </p:cxnSp>
      <p:sp>
        <p:nvSpPr>
          <p:cNvPr id="10" name="Овал 9"/>
          <p:cNvSpPr/>
          <p:nvPr/>
        </p:nvSpPr>
        <p:spPr>
          <a:xfrm>
            <a:off x="8211452" y="1698626"/>
            <a:ext cx="2071688" cy="1071562"/>
          </a:xfrm>
          <a:prstGeom prst="ellipse">
            <a:avLst/>
          </a:prstGeom>
          <a:solidFill>
            <a:srgbClr val="9999FF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4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Прибор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2740" y="2852737"/>
            <a:ext cx="2786063" cy="2524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Движен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ие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Кипен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ие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Излучен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ие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Испарен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ие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Нагреван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ие</a:t>
            </a:r>
          </a:p>
          <a:p>
            <a:pPr>
              <a:defRPr/>
            </a:pPr>
            <a:endParaRPr lang="ru-RU" dirty="0">
              <a:solidFill>
                <a:srgbClr val="8A8AB9">
                  <a:lumMod val="10000"/>
                </a:srgbClr>
              </a:solidFill>
              <a:latin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5852" y="2863678"/>
            <a:ext cx="2643187" cy="2246312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Инертн</a:t>
            </a:r>
            <a:r>
              <a:rPr lang="ru-RU" sz="2800" kern="0" dirty="0">
                <a:solidFill>
                  <a:srgbClr val="C00000"/>
                </a:solidFill>
                <a:latin typeface="Bookman Old Style" pitchFamily="18" charset="0"/>
              </a:rPr>
              <a:t>ость</a:t>
            </a:r>
          </a:p>
          <a:p>
            <a:pPr>
              <a:defRPr/>
            </a:pPr>
            <a:r>
              <a:rPr lang="ru-RU" sz="28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Хрупк</a:t>
            </a:r>
            <a:r>
              <a:rPr lang="ru-RU" sz="2800" kern="0" dirty="0">
                <a:solidFill>
                  <a:srgbClr val="C00000"/>
                </a:solidFill>
                <a:latin typeface="Bookman Old Style" pitchFamily="18" charset="0"/>
              </a:rPr>
              <a:t>ость</a:t>
            </a:r>
          </a:p>
          <a:p>
            <a:pPr>
              <a:defRPr/>
            </a:pPr>
            <a:r>
              <a:rPr lang="ru-RU" sz="28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Прочн</a:t>
            </a:r>
            <a:r>
              <a:rPr lang="ru-RU" sz="2800" kern="0" dirty="0">
                <a:solidFill>
                  <a:srgbClr val="C00000"/>
                </a:solidFill>
                <a:latin typeface="Bookman Old Style" pitchFamily="18" charset="0"/>
              </a:rPr>
              <a:t>ость</a:t>
            </a:r>
          </a:p>
          <a:p>
            <a:pPr>
              <a:defRPr/>
            </a:pPr>
            <a:r>
              <a:rPr lang="ru-RU" sz="28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Вместим</a:t>
            </a:r>
            <a:r>
              <a:rPr lang="ru-RU" sz="2800" kern="0" dirty="0">
                <a:solidFill>
                  <a:srgbClr val="C00000"/>
                </a:solidFill>
                <a:latin typeface="Bookman Old Style" pitchFamily="18" charset="0"/>
              </a:rPr>
              <a:t>ость</a:t>
            </a:r>
          </a:p>
          <a:p>
            <a:pPr>
              <a:defRPr/>
            </a:pPr>
            <a:r>
              <a:rPr lang="ru-RU" sz="2800" kern="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Теплоемк</a:t>
            </a:r>
            <a:r>
              <a:rPr lang="ru-RU" sz="2800" kern="0" dirty="0">
                <a:solidFill>
                  <a:srgbClr val="C00000"/>
                </a:solidFill>
                <a:latin typeface="Bookman Old Style" pitchFamily="18" charset="0"/>
              </a:rPr>
              <a:t>ость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48727" y="2770188"/>
            <a:ext cx="2471737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Микро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метр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Спидо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метр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Динамо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метр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Термо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метр</a:t>
            </a:r>
          </a:p>
          <a:p>
            <a:pPr>
              <a:defRPr/>
            </a:pPr>
            <a:r>
              <a:rPr lang="ru-RU" sz="2800" dirty="0">
                <a:solidFill>
                  <a:srgbClr val="8A8AB9">
                    <a:lumMod val="10000"/>
                  </a:srgbClr>
                </a:solidFill>
                <a:latin typeface="Bookman Old Style" pitchFamily="18" charset="0"/>
              </a:rPr>
              <a:t>Дози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метр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68310" y="-28109"/>
            <a:ext cx="52822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36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</a:t>
            </a:r>
            <a:r>
              <a:rPr lang="ru-RU" altLang="ru-RU" sz="36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урочной деятельности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Лента лицом вверх 14"/>
          <p:cNvSpPr/>
          <p:nvPr/>
        </p:nvSpPr>
        <p:spPr>
          <a:xfrm>
            <a:off x="284204" y="0"/>
            <a:ext cx="3150974" cy="1474573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2524961" y="5497291"/>
            <a:ext cx="8295503" cy="1044623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u="sng" kern="0">
                <a:solidFill>
                  <a:srgbClr val="0C0C14"/>
                </a:solidFill>
              </a:rPr>
              <a:t>Формируются</a:t>
            </a:r>
            <a:r>
              <a:rPr lang="ru-RU" altLang="ru-RU" kern="0">
                <a:solidFill>
                  <a:srgbClr val="0C0C14"/>
                </a:solidFill>
              </a:rPr>
              <a:t>: психологические и логические способности учащихся.</a:t>
            </a:r>
            <a:endParaRPr lang="ru-RU" altLang="ru-RU" kern="0" dirty="0">
              <a:solidFill>
                <a:srgbClr val="0C0C1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5856" y="156519"/>
            <a:ext cx="1733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Развитие логического мышления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08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99718" y="112647"/>
            <a:ext cx="9144000" cy="1079801"/>
          </a:xfrm>
        </p:spPr>
        <p:txBody>
          <a:bodyPr/>
          <a:lstStyle/>
          <a:p>
            <a:r>
              <a:rPr kumimoji="0" lang="ru-RU" alt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Программа </a:t>
            </a:r>
            <a:r>
              <a:rPr kumimoji="0" lang="ru-RU" alt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НОУ </a:t>
            </a:r>
            <a:br>
              <a:rPr kumimoji="0" lang="ru-RU" alt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</a:br>
            <a:r>
              <a:rPr kumimoji="0" lang="ru-RU" alt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«Естественнонаучная картина мира»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8" b="145"/>
          <a:stretch/>
        </p:blipFill>
        <p:spPr>
          <a:xfrm>
            <a:off x="2413686" y="1152075"/>
            <a:ext cx="4069492" cy="56656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" b="301"/>
          <a:stretch/>
        </p:blipFill>
        <p:spPr>
          <a:xfrm>
            <a:off x="7157277" y="1174116"/>
            <a:ext cx="4474550" cy="5683884"/>
          </a:xfrm>
          <a:prstGeom prst="rect">
            <a:avLst/>
          </a:prstGeom>
        </p:spPr>
      </p:pic>
      <p:sp>
        <p:nvSpPr>
          <p:cNvPr id="6" name="Лента лицом вверх 5"/>
          <p:cNvSpPr/>
          <p:nvPr/>
        </p:nvSpPr>
        <p:spPr>
          <a:xfrm>
            <a:off x="57664" y="0"/>
            <a:ext cx="3805882" cy="652548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6822" y="-67185"/>
            <a:ext cx="1828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внеурочной деятельности</a:t>
            </a:r>
            <a:endParaRPr lang="ru-RU" dirty="0"/>
          </a:p>
        </p:txBody>
      </p:sp>
      <p:pic>
        <p:nvPicPr>
          <p:cNvPr id="1026" name="Рисунок 3" descr="C:\Documents and Settings\User\Мои документы\Коллекция картинок (Microsoft)\POPULAR\bd05091_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4" y="2044383"/>
            <a:ext cx="24003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41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076" y="197708"/>
            <a:ext cx="3962400" cy="4618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программы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ознакомление учащихся с методикой и технологией исследовательской работы;</a:t>
            </a:r>
            <a:endParaRPr lang="ru-RU" dirty="0" smtClean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творческой личности, обладающих элементами навыков самостоятельной научно-исследовательской работы;</a:t>
            </a:r>
            <a:endParaRPr lang="ru-RU" dirty="0" smtClean="0">
              <a:solidFill>
                <a:srgbClr val="0000FF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просто научить, а </a:t>
            </a:r>
            <a:r>
              <a:rPr lang="ru-RU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 учиться,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т.е. подготовить ребенка к будущей самостоятельной практической и поисковой деятельности.</a:t>
            </a:r>
            <a:endParaRPr lang="ru-RU" dirty="0">
              <a:solidFill>
                <a:srgbClr val="0000FF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2831" y="263610"/>
            <a:ext cx="6458465" cy="423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обучить умениям и навыкам исследовательской работы;</a:t>
            </a:r>
            <a:endParaRPr lang="ru-RU" sz="1600" dirty="0" smtClean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повысить мотивацию учащихся к самостоятельному научному поиску;</a:t>
            </a:r>
            <a:endParaRPr lang="ru-RU" sz="1600" dirty="0" smtClean="0">
              <a:solidFill>
                <a:srgbClr val="0000FF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 школьников оформлять научные идеи, размышления;</a:t>
            </a:r>
            <a:endParaRPr lang="ru-RU" sz="1600" dirty="0" smtClean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инициировать интерес к естественнонаучному профилю у школьников через знания в различных областях (астрономия, физика, химия, биология, география и т.д.)</a:t>
            </a:r>
            <a:endParaRPr lang="ru-RU" sz="1600" dirty="0" smtClean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стимул для повышения уровня развития ребенка, для самосовершенствования, а также для повышения собственного учительского мастерства.</a:t>
            </a:r>
            <a:endParaRPr lang="ru-RU" sz="1600" dirty="0">
              <a:solidFill>
                <a:srgbClr val="0000FF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2465" y="4815895"/>
            <a:ext cx="4926227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организации занятий: 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лекции, семинар, работа в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микрогруппе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фронтальные опыты и эксперименты, выполнение творческих и исследовательских заданий, практикум.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973" y="4815895"/>
            <a:ext cx="66561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работы с учащимися: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Пропедевтический, организационный, курирование научно-исследовательских работ, подготовка к выступлению на конференциях, пропаганда научно-исследовательской деятельности в учебно-воспитательном процессе.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1913" y="64531"/>
            <a:ext cx="7232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 </a:t>
            </a:r>
            <a:r>
              <a:rPr lang="ru-RU" altLang="ru-RU" sz="36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внеурочной деятельности</a:t>
            </a:r>
            <a:endParaRPr lang="ru-RU" dirty="0"/>
          </a:p>
        </p:txBody>
      </p:sp>
      <p:sp>
        <p:nvSpPr>
          <p:cNvPr id="3" name="Лента лицом вверх 2"/>
          <p:cNvSpPr/>
          <p:nvPr/>
        </p:nvSpPr>
        <p:spPr>
          <a:xfrm>
            <a:off x="185348" y="64531"/>
            <a:ext cx="3917093" cy="1358379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595" y="892687"/>
            <a:ext cx="2117124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441" y="3888258"/>
            <a:ext cx="3847619" cy="25619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59266" y="2503263"/>
            <a:ext cx="7133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u="sng" kern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Социальный проект </a:t>
            </a:r>
            <a:endParaRPr lang="ru-RU" altLang="ru-RU" sz="2800" b="1" u="sng" kern="0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ru-RU" altLang="ru-RU" sz="28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«</a:t>
            </a:r>
            <a:r>
              <a:rPr lang="ru-RU" altLang="ru-RU" sz="2800" b="1" u="sng" kern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Связь поколений: от прадедов к внукам»</a:t>
            </a:r>
            <a:r>
              <a:rPr lang="ru-RU" sz="2800" b="1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800" b="1" dirty="0">
                <a:solidFill>
                  <a:prstClr val="black"/>
                </a:solidFill>
                <a:ea typeface="+mj-ea"/>
                <a:cs typeface="+mj-cs"/>
              </a:rPr>
            </a:b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027668" y="329514"/>
            <a:ext cx="2232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Исследовательский метод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16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069" y="1206752"/>
            <a:ext cx="4163298" cy="520769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</a:endParaRPr>
          </a:p>
        </p:txBody>
      </p:sp>
      <p:pic>
        <p:nvPicPr>
          <p:cNvPr id="3" name="Рисунок 1" descr="C:\Documents and Settings\UZER\Рабочий стол\Христос восксеси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5540" y="1340768"/>
            <a:ext cx="702360" cy="7618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TextBox 3"/>
          <p:cNvSpPr txBox="1"/>
          <p:nvPr/>
        </p:nvSpPr>
        <p:spPr>
          <a:xfrm>
            <a:off x="2783632" y="1484785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kern="0" dirty="0">
                <a:solidFill>
                  <a:prstClr val="black"/>
                </a:solidFill>
              </a:rPr>
              <a:t>Задания </a:t>
            </a:r>
            <a:r>
              <a:rPr lang="ru-RU" sz="1200" kern="0" dirty="0" smtClean="0">
                <a:solidFill>
                  <a:prstClr val="black"/>
                </a:solidFill>
              </a:rPr>
              <a:t>исследователю</a:t>
            </a:r>
            <a:endParaRPr lang="ru-RU" sz="1200" kern="0" dirty="0">
              <a:solidFill>
                <a:prstClr val="black"/>
              </a:solidFill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277695" y="1943715"/>
            <a:ext cx="3116318" cy="2762337"/>
          </a:xfrm>
          <a:prstGeom prst="roundRect">
            <a:avLst>
              <a:gd name="adj" fmla="val 16667"/>
            </a:avLst>
          </a:prstGeom>
          <a:solidFill>
            <a:srgbClr val="C6D9F1"/>
          </a:solidFill>
          <a:ln w="60325">
            <a:solidFill>
              <a:srgbClr val="00206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Собери  фотографии и проведи анализ.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endParaRPr lang="ru-RU" sz="1100" dirty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1" descr="getImageCAHAL2C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545" y="2654432"/>
            <a:ext cx="790447" cy="5707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 descr="getImageCARV7XT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947" y="2436739"/>
            <a:ext cx="768889" cy="9720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 descr="x_b2709e09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58" y="2452131"/>
            <a:ext cx="1109363" cy="8320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4" descr="getImageCA7MZ46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054" y="3503484"/>
            <a:ext cx="1450812" cy="9124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0" name="Picture 12" descr="SAM_19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788" y="3521776"/>
            <a:ext cx="1325303" cy="8835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2057720" y="4901425"/>
            <a:ext cx="3498220" cy="1191871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57150">
            <a:solidFill>
              <a:srgbClr val="00206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 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В вашем семейном альбоме </a:t>
            </a:r>
            <a:r>
              <a:rPr lang="ru-RU" sz="1050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есть фотографии с изображением всех членов семьи?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050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ДА                                                НЕТ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0876" y="214184"/>
            <a:ext cx="10593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</a:rPr>
              <a:t>Работа с маршрутным листом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5470" y="1128584"/>
            <a:ext cx="5585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prstClr val="black"/>
                </a:solidFill>
              </a:rPr>
              <a:t>Задание</a:t>
            </a:r>
            <a:r>
              <a:rPr lang="ru-RU" dirty="0" smtClean="0">
                <a:solidFill>
                  <a:prstClr val="black"/>
                </a:solidFill>
              </a:rPr>
              <a:t>: провести анализ </a:t>
            </a:r>
            <a:r>
              <a:rPr lang="ru-RU" dirty="0">
                <a:solidFill>
                  <a:prstClr val="black"/>
                </a:solidFill>
              </a:rPr>
              <a:t>прошлого и настоящего  по семейным фотографиям, </a:t>
            </a:r>
            <a:r>
              <a:rPr lang="ru-RU" dirty="0" smtClean="0">
                <a:solidFill>
                  <a:prstClr val="black"/>
                </a:solidFill>
              </a:rPr>
              <a:t>сопоставить факты, собрать информацию.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6386985" y="4113749"/>
            <a:ext cx="5244843" cy="2767222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aseline="30000" dirty="0">
              <a:solidFill>
                <a:prstClr val="black"/>
              </a:solidFill>
            </a:endParaRPr>
          </a:p>
          <a:p>
            <a:r>
              <a:rPr lang="ru-RU" b="1" i="1" u="sng" dirty="0">
                <a:solidFill>
                  <a:prstClr val="black"/>
                </a:solidFill>
              </a:rPr>
              <a:t>Формируются результаты</a:t>
            </a:r>
            <a:r>
              <a:rPr lang="ru-RU" i="1" dirty="0">
                <a:solidFill>
                  <a:prstClr val="black"/>
                </a:solidFill>
              </a:rPr>
              <a:t>: </a:t>
            </a:r>
            <a:r>
              <a:rPr lang="ru-RU" b="1" i="1" dirty="0" err="1" smtClean="0">
                <a:solidFill>
                  <a:prstClr val="black"/>
                </a:solidFill>
              </a:rPr>
              <a:t>метапредметные</a:t>
            </a:r>
            <a:r>
              <a:rPr lang="ru-RU" b="1" i="1" dirty="0" smtClean="0">
                <a:solidFill>
                  <a:prstClr val="black"/>
                </a:solidFill>
              </a:rPr>
              <a:t>: </a:t>
            </a:r>
            <a:r>
              <a:rPr lang="ru-RU" i="1" dirty="0" smtClean="0">
                <a:solidFill>
                  <a:prstClr val="black"/>
                </a:solidFill>
              </a:rPr>
              <a:t>собственное </a:t>
            </a:r>
            <a:r>
              <a:rPr lang="ru-RU" i="1" dirty="0">
                <a:solidFill>
                  <a:prstClr val="black"/>
                </a:solidFill>
              </a:rPr>
              <a:t>мнение, дисциплинированность, </a:t>
            </a:r>
            <a:r>
              <a:rPr lang="ru-RU" i="1" dirty="0" smtClean="0">
                <a:solidFill>
                  <a:prstClr val="black"/>
                </a:solidFill>
              </a:rPr>
              <a:t>ответственность;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личностные:</a:t>
            </a:r>
            <a:r>
              <a:rPr lang="ru-RU" i="1" dirty="0" smtClean="0">
                <a:solidFill>
                  <a:prstClr val="black"/>
                </a:solidFill>
              </a:rPr>
              <a:t> самостоятельность</a:t>
            </a:r>
            <a:r>
              <a:rPr lang="ru-RU" i="1" dirty="0">
                <a:solidFill>
                  <a:prstClr val="black"/>
                </a:solidFill>
              </a:rPr>
              <a:t>, ценностные отношения к своей семье, </a:t>
            </a:r>
            <a:r>
              <a:rPr lang="ru-RU" i="1" dirty="0" smtClean="0">
                <a:solidFill>
                  <a:prstClr val="black"/>
                </a:solidFill>
              </a:rPr>
              <a:t>Отечеству.</a:t>
            </a: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7805" y="2051914"/>
            <a:ext cx="5832390" cy="2047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6000"/>
              </a:lnSpc>
            </a:pPr>
            <a:r>
              <a:rPr lang="ru-RU" b="1" u="sng" dirty="0">
                <a:solidFill>
                  <a:srgbClr val="000000"/>
                </a:solidFill>
                <a:ea typeface="Times New Roman" panose="02020603050405020304" pitchFamily="18" charset="0"/>
              </a:rPr>
              <a:t>План  </a:t>
            </a:r>
            <a:r>
              <a:rPr lang="ru-RU" b="1" u="sng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действий:</a:t>
            </a:r>
            <a:endParaRPr lang="ru-RU" u="sng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Изучите </a:t>
            </a:r>
            <a:r>
              <a:rPr lang="ru-RU" dirty="0">
                <a:solidFill>
                  <a:srgbClr val="000000"/>
                </a:solidFill>
              </a:rPr>
              <a:t>вопросы, на которые вам предстоит ответить.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Составьте план поиска информации по </a:t>
            </a:r>
            <a:r>
              <a:rPr lang="ru-RU" dirty="0" smtClean="0">
                <a:solidFill>
                  <a:srgbClr val="000000"/>
                </a:solidFill>
              </a:rPr>
              <a:t>своему заданию.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Исследуйте информационные </a:t>
            </a:r>
            <a:r>
              <a:rPr lang="ru-RU" dirty="0" smtClean="0">
                <a:solidFill>
                  <a:srgbClr val="000000"/>
                </a:solidFill>
              </a:rPr>
              <a:t>ресурсы </a:t>
            </a:r>
            <a:r>
              <a:rPr lang="ru-RU" dirty="0">
                <a:solidFill>
                  <a:srgbClr val="000000"/>
                </a:solidFill>
              </a:rPr>
              <a:t>по своей </a:t>
            </a:r>
            <a:r>
              <a:rPr lang="ru-RU" dirty="0" smtClean="0">
                <a:solidFill>
                  <a:srgbClr val="000000"/>
                </a:solidFill>
              </a:rPr>
              <a:t>теме.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Оформите свой отчет в электронном виде.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Подведите </a:t>
            </a:r>
            <a:r>
              <a:rPr lang="ru-RU" dirty="0">
                <a:solidFill>
                  <a:srgbClr val="000000"/>
                </a:solidFill>
              </a:rPr>
              <a:t>итоги  </a:t>
            </a:r>
            <a:r>
              <a:rPr lang="ru-RU" dirty="0" smtClean="0">
                <a:solidFill>
                  <a:srgbClr val="000000"/>
                </a:solidFill>
              </a:rPr>
              <a:t>своей </a:t>
            </a:r>
            <a:r>
              <a:rPr lang="ru-RU" dirty="0">
                <a:solidFill>
                  <a:srgbClr val="000000"/>
                </a:solidFill>
              </a:rPr>
              <a:t>работы.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Проведите </a:t>
            </a:r>
            <a:r>
              <a:rPr lang="ru-RU" dirty="0">
                <a:solidFill>
                  <a:srgbClr val="000000"/>
                </a:solidFill>
              </a:rPr>
              <a:t>защиту результатов проекта .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</p:txBody>
      </p:sp>
      <p:sp>
        <p:nvSpPr>
          <p:cNvPr id="16" name="Лента лицом вверх 15"/>
          <p:cNvSpPr/>
          <p:nvPr/>
        </p:nvSpPr>
        <p:spPr>
          <a:xfrm>
            <a:off x="185349" y="64531"/>
            <a:ext cx="2912078" cy="1132221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8220" y="75684"/>
            <a:ext cx="146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 проектов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0908" y="64531"/>
            <a:ext cx="77929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Экологический проект </a:t>
            </a:r>
          </a:p>
          <a:p>
            <a:pPr algn="ctr"/>
            <a:r>
              <a:rPr lang="ru-RU" altLang="ru-RU" sz="32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«Энергия и сырьевые ресурсы в современном мире»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3038" y="1565180"/>
            <a:ext cx="3459892" cy="3228130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Задание 1</a:t>
            </a:r>
          </a:p>
          <a:p>
            <a:pPr>
              <a:defRPr/>
            </a:pPr>
            <a:r>
              <a:rPr lang="ru-RU" sz="1600" u="sng" kern="0" dirty="0">
                <a:solidFill>
                  <a:prstClr val="black"/>
                </a:solidFill>
              </a:rPr>
              <a:t>Контроль за расходом электроэнергии: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kern="0" dirty="0" smtClean="0">
                <a:solidFill>
                  <a:prstClr val="black"/>
                </a:solidFill>
              </a:rPr>
              <a:t>Брать </a:t>
            </a:r>
            <a:r>
              <a:rPr lang="ru-RU" sz="1600" kern="0" dirty="0">
                <a:solidFill>
                  <a:prstClr val="black"/>
                </a:solidFill>
              </a:rPr>
              <a:t>данные по расходу электроэнергии в бухгалтерии 1 раз в квартал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kern="0" dirty="0" smtClean="0">
                <a:solidFill>
                  <a:prstClr val="black"/>
                </a:solidFill>
              </a:rPr>
              <a:t>Еженедельно </a:t>
            </a:r>
            <a:r>
              <a:rPr lang="ru-RU" sz="1600" kern="0" dirty="0">
                <a:solidFill>
                  <a:prstClr val="black"/>
                </a:solidFill>
              </a:rPr>
              <a:t>обходить все кабинеты и следить за работой приборов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kern="0" dirty="0" smtClean="0">
                <a:solidFill>
                  <a:prstClr val="black"/>
                </a:solidFill>
              </a:rPr>
              <a:t>Фиксировать </a:t>
            </a:r>
            <a:r>
              <a:rPr lang="ru-RU" sz="1600" kern="0" dirty="0">
                <a:solidFill>
                  <a:prstClr val="black"/>
                </a:solidFill>
              </a:rPr>
              <a:t>отсутствие ламп, и сообщать о перегоревших лампах.</a:t>
            </a:r>
          </a:p>
          <a:p>
            <a:pPr algn="ctr">
              <a:defRPr/>
            </a:pPr>
            <a:endParaRPr lang="ru-RU" kern="0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70638" y="1726179"/>
            <a:ext cx="3459892" cy="3228130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Задание 2</a:t>
            </a:r>
          </a:p>
          <a:p>
            <a:pPr algn="just">
              <a:defRPr/>
            </a:pPr>
            <a:r>
              <a:rPr lang="ru-RU" sz="1600" u="sng" kern="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Контроль за расходом воды:</a:t>
            </a:r>
          </a:p>
          <a:p>
            <a:pPr marL="7429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kern="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Брать данные по расходу воды в бухгалтерии 1 раз в квартал</a:t>
            </a:r>
          </a:p>
          <a:p>
            <a:pPr marL="742950" indent="-285750" algn="just">
              <a:spcAft>
                <a:spcPts val="80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kern="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Следить за расходом воды, фиксировать случаи неисправности кранов, сливных бачков, все отражать в журнале контроля и сообщать завхозу школы.</a:t>
            </a:r>
          </a:p>
          <a:p>
            <a:pPr algn="ctr">
              <a:defRPr/>
            </a:pPr>
            <a:endParaRPr lang="ru-RU" kern="0" dirty="0">
              <a:solidFill>
                <a:prstClr val="black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102835" y="1565180"/>
            <a:ext cx="3517556" cy="3472249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Задание 3</a:t>
            </a:r>
          </a:p>
          <a:p>
            <a:pPr>
              <a:defRPr/>
            </a:pPr>
            <a:r>
              <a:rPr lang="ru-RU" u="sng" kern="0" dirty="0">
                <a:solidFill>
                  <a:prstClr val="black"/>
                </a:solidFill>
              </a:rPr>
              <a:t>Контроль за температурой воздуха:</a:t>
            </a:r>
          </a:p>
          <a:p>
            <a:pPr>
              <a:defRPr/>
            </a:pPr>
            <a:r>
              <a:rPr lang="ru-RU" u="sng" kern="0" dirty="0">
                <a:solidFill>
                  <a:prstClr val="black"/>
                </a:solidFill>
              </a:rPr>
              <a:t>Отмечать в журнале</a:t>
            </a:r>
            <a:r>
              <a:rPr lang="ru-RU" kern="0" dirty="0">
                <a:solidFill>
                  <a:prstClr val="black"/>
                </a:solidFill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kern="0" dirty="0" smtClean="0">
                <a:solidFill>
                  <a:prstClr val="black"/>
                </a:solidFill>
              </a:rPr>
              <a:t>Температуру </a:t>
            </a:r>
            <a:r>
              <a:rPr lang="ru-RU" kern="0" dirty="0">
                <a:solidFill>
                  <a:prstClr val="black"/>
                </a:solidFill>
              </a:rPr>
              <a:t>воздуха на улице, в коридорах и кабинетах 1-2 этажей, столовой и спортзале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kern="0" dirty="0" smtClean="0">
                <a:solidFill>
                  <a:prstClr val="black"/>
                </a:solidFill>
              </a:rPr>
              <a:t>Отмечать</a:t>
            </a:r>
            <a:r>
              <a:rPr lang="ru-RU" kern="0" dirty="0">
                <a:solidFill>
                  <a:prstClr val="black"/>
                </a:solidFill>
              </a:rPr>
              <a:t>, проводится ли проветривание, закрывается ли входная дверь.</a:t>
            </a:r>
          </a:p>
          <a:p>
            <a:pPr marL="285750" indent="-285750" algn="ctr">
              <a:buFont typeface="Wingdings" panose="05000000000000000000" pitchFamily="2" charset="2"/>
              <a:buChar char="ü"/>
              <a:defRPr/>
            </a:pPr>
            <a:endParaRPr lang="ru-RU" kern="0" dirty="0">
              <a:solidFill>
                <a:prstClr val="black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087395" y="5107459"/>
            <a:ext cx="10181967" cy="1688757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prstClr val="black"/>
                </a:solidFill>
                <a:ea typeface="Times New Roman" panose="02020603050405020304" pitchFamily="18" charset="0"/>
              </a:rPr>
              <a:t>Формируются результаты: </a:t>
            </a:r>
            <a:r>
              <a:rPr lang="ru-RU" b="1" i="1" dirty="0" err="1">
                <a:solidFill>
                  <a:prstClr val="black"/>
                </a:solidFill>
                <a:ea typeface="Times New Roman" panose="02020603050405020304" pitchFamily="18" charset="0"/>
              </a:rPr>
              <a:t>метапредметные</a:t>
            </a:r>
            <a:r>
              <a:rPr lang="ru-RU" b="1" i="1" dirty="0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prstClr val="black"/>
                </a:solidFill>
                <a:ea typeface="Times New Roman" panose="02020603050405020304" pitchFamily="18" charset="0"/>
              </a:rPr>
              <a:t>(приобретение опыта самостоятельного поиска, анализа и отбора информации);</a:t>
            </a:r>
          </a:p>
          <a:p>
            <a:pPr algn="ctr"/>
            <a:r>
              <a:rPr lang="ru-RU" b="1" i="1" dirty="0">
                <a:solidFill>
                  <a:prstClr val="black"/>
                </a:solidFill>
              </a:rPr>
              <a:t>предметные</a:t>
            </a:r>
            <a:r>
              <a:rPr lang="ru-RU" i="1" dirty="0">
                <a:solidFill>
                  <a:prstClr val="black"/>
                </a:solidFill>
              </a:rPr>
              <a:t> (умения и навыки в повседневной жизни (экология, охрана окружающей среды));</a:t>
            </a:r>
          </a:p>
          <a:p>
            <a:pPr algn="ctr"/>
            <a:r>
              <a:rPr lang="ru-RU" b="1" i="1" dirty="0">
                <a:solidFill>
                  <a:prstClr val="black"/>
                </a:solidFill>
              </a:rPr>
              <a:t>личностные</a:t>
            </a:r>
            <a:r>
              <a:rPr lang="ru-RU" i="1" dirty="0">
                <a:solidFill>
                  <a:prstClr val="black"/>
                </a:solidFill>
              </a:rPr>
              <a:t> (убежденность в необходимости разумного использования достижений науки).</a:t>
            </a:r>
            <a:endParaRPr lang="ru-RU" i="1" dirty="0">
              <a:solidFill>
                <a:prstClr val="white"/>
              </a:solidFill>
            </a:endParaRPr>
          </a:p>
        </p:txBody>
      </p:sp>
      <p:sp>
        <p:nvSpPr>
          <p:cNvPr id="8" name="Лента лицом вверх 7"/>
          <p:cNvSpPr/>
          <p:nvPr/>
        </p:nvSpPr>
        <p:spPr>
          <a:xfrm>
            <a:off x="185349" y="64531"/>
            <a:ext cx="2912078" cy="1132221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8220" y="75684"/>
            <a:ext cx="146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 проектов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33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2672" y="92279"/>
            <a:ext cx="102619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Экспериментальный </a:t>
            </a:r>
            <a:r>
              <a:rPr lang="ru-RU" altLang="ru-RU" sz="3200" b="1" u="sng" kern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проект </a:t>
            </a:r>
            <a:endParaRPr lang="ru-RU" altLang="ru-RU" sz="3200" b="1" u="sng" kern="0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ctr"/>
            <a:r>
              <a:rPr lang="ru-RU" altLang="ru-RU" sz="32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«Солнечные батареи и альтернативные источники энергии»</a:t>
            </a:r>
            <a:endParaRPr lang="ru-RU" altLang="ru-RU" sz="3200" b="1" u="sng" kern="0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3" name="Рисунок 2" descr="C:\Documents and Settings\Пользователь\Рабочий стол\Андрей\DSCN30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000" y="1661939"/>
            <a:ext cx="2235040" cy="168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Диаграмма 3"/>
          <p:cNvGraphicFramePr/>
          <p:nvPr>
            <p:extLst/>
          </p:nvPr>
        </p:nvGraphicFramePr>
        <p:xfrm>
          <a:off x="1" y="3525063"/>
          <a:ext cx="4420998" cy="322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29806" y="166193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>
                <a:solidFill>
                  <a:prstClr val="black"/>
                </a:solidFill>
              </a:rPr>
              <a:t>Задание</a:t>
            </a:r>
            <a:r>
              <a:rPr lang="ru-RU" dirty="0">
                <a:solidFill>
                  <a:prstClr val="black"/>
                </a:solidFill>
              </a:rPr>
              <a:t>: </a:t>
            </a:r>
            <a:r>
              <a:rPr lang="ru-RU" dirty="0" smtClean="0">
                <a:solidFill>
                  <a:prstClr val="black"/>
                </a:solidFill>
              </a:rPr>
              <a:t>сравнить новую альтернативную энергетику с солнечными батареями и провести некоторые эксперименты.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4744995" y="4629665"/>
            <a:ext cx="7257535" cy="2454876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>
                <a:solidFill>
                  <a:prstClr val="black"/>
                </a:solidFill>
              </a:rPr>
              <a:t>Формируются результаты</a:t>
            </a:r>
            <a:r>
              <a:rPr lang="ru-RU" i="1" dirty="0">
                <a:solidFill>
                  <a:prstClr val="black"/>
                </a:solidFill>
              </a:rPr>
              <a:t>: 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b="1" i="1" dirty="0" err="1" smtClean="0">
                <a:solidFill>
                  <a:prstClr val="black"/>
                </a:solidFill>
              </a:rPr>
              <a:t>метапредметные</a:t>
            </a:r>
            <a:r>
              <a:rPr lang="ru-RU" b="1" i="1" dirty="0" smtClean="0">
                <a:solidFill>
                  <a:prstClr val="black"/>
                </a:solidFill>
              </a:rPr>
              <a:t>: </a:t>
            </a:r>
            <a:r>
              <a:rPr lang="ru-RU" i="1" dirty="0" smtClean="0">
                <a:solidFill>
                  <a:prstClr val="black"/>
                </a:solidFill>
              </a:rPr>
              <a:t>овладение </a:t>
            </a:r>
            <a:r>
              <a:rPr lang="ru-RU" i="1" dirty="0">
                <a:solidFill>
                  <a:prstClr val="black"/>
                </a:solidFill>
              </a:rPr>
              <a:t>навыками постановки цели, планирования своих </a:t>
            </a:r>
            <a:r>
              <a:rPr lang="ru-RU" i="1" dirty="0" smtClean="0">
                <a:solidFill>
                  <a:prstClr val="black"/>
                </a:solidFill>
              </a:rPr>
              <a:t>действий;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предметные:</a:t>
            </a:r>
            <a:r>
              <a:rPr lang="ru-RU" i="1" dirty="0" smtClean="0">
                <a:solidFill>
                  <a:prstClr val="black"/>
                </a:solidFill>
              </a:rPr>
              <a:t> понимание </a:t>
            </a:r>
            <a:r>
              <a:rPr lang="ru-RU" i="1" dirty="0">
                <a:solidFill>
                  <a:prstClr val="black"/>
                </a:solidFill>
              </a:rPr>
              <a:t>принципов действия приборов и технических </a:t>
            </a:r>
            <a:r>
              <a:rPr lang="ru-RU" i="1" dirty="0" smtClean="0">
                <a:solidFill>
                  <a:prstClr val="black"/>
                </a:solidFill>
              </a:rPr>
              <a:t>устройств;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личностные:</a:t>
            </a:r>
            <a:r>
              <a:rPr lang="ru-RU" i="1" dirty="0" smtClean="0">
                <a:solidFill>
                  <a:prstClr val="black"/>
                </a:solidFill>
              </a:rPr>
              <a:t> самостоятельность </a:t>
            </a:r>
            <a:r>
              <a:rPr lang="ru-RU" i="1" dirty="0">
                <a:solidFill>
                  <a:prstClr val="black"/>
                </a:solidFill>
              </a:rPr>
              <a:t>в приобретении практических </a:t>
            </a:r>
            <a:r>
              <a:rPr lang="ru-RU" i="1" dirty="0" smtClean="0">
                <a:solidFill>
                  <a:prstClr val="black"/>
                </a:solidFill>
              </a:rPr>
              <a:t>умений.</a:t>
            </a: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29806" y="2585269"/>
            <a:ext cx="6104313" cy="2324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6000"/>
              </a:lnSpc>
            </a:pPr>
            <a:r>
              <a:rPr lang="ru-RU" b="1" u="sng" dirty="0">
                <a:solidFill>
                  <a:srgbClr val="000000"/>
                </a:solidFill>
                <a:ea typeface="Times New Roman" panose="02020603050405020304" pitchFamily="18" charset="0"/>
              </a:rPr>
              <a:t>План  действий:</a:t>
            </a:r>
            <a:endParaRPr lang="ru-RU" u="sng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Изучите вопросы, на которые вам предстоит ответить.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Составьте план поиска информации по своему заданию.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Исследуйте информационные ресурсы по своей теме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</a:p>
          <a:p>
            <a:pPr marL="342900" lvl="0" indent="-342900" algn="just"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Проведите эксперимент.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Оформите свой отчет в электронном виде.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Подведите итоги  своей работы. 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</a:rPr>
              <a:t>Проведите защиту результатов проекта .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</a:endParaRPr>
          </a:p>
        </p:txBody>
      </p:sp>
      <p:sp>
        <p:nvSpPr>
          <p:cNvPr id="8" name="Лента лицом вверх 7"/>
          <p:cNvSpPr/>
          <p:nvPr/>
        </p:nvSpPr>
        <p:spPr>
          <a:xfrm>
            <a:off x="185349" y="64531"/>
            <a:ext cx="2912078" cy="1132221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8220" y="75684"/>
            <a:ext cx="146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 проектов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854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7965" y="295166"/>
            <a:ext cx="5719119" cy="1101210"/>
          </a:xfrm>
        </p:spPr>
        <p:txBody>
          <a:bodyPr>
            <a:noAutofit/>
          </a:bodyPr>
          <a:lstStyle/>
          <a:p>
            <a:r>
              <a:rPr lang="ru-RU" sz="2400" b="1" i="1" dirty="0"/>
              <a:t>«В </a:t>
            </a:r>
            <a:r>
              <a:rPr lang="ru-RU" sz="2400" b="1" i="1" dirty="0" smtClean="0"/>
              <a:t>учении и творчестве все правила ни хороши, ни плохи – </a:t>
            </a:r>
            <a:r>
              <a:rPr lang="ru-RU" sz="2400" b="1" i="1" dirty="0"/>
              <a:t>важен результат</a:t>
            </a:r>
            <a:r>
              <a:rPr lang="ru-RU" sz="2400" b="1" i="1" dirty="0" smtClean="0"/>
              <a:t>»</a:t>
            </a:r>
            <a:br>
              <a:rPr lang="ru-RU" sz="2400" b="1" i="1" dirty="0" smtClean="0"/>
            </a:br>
            <a:r>
              <a:rPr lang="ru-RU" sz="2400" i="1" dirty="0" smtClean="0"/>
              <a:t>			А. де </a:t>
            </a:r>
            <a:r>
              <a:rPr lang="ru-RU" sz="2400" i="1" dirty="0" err="1" smtClean="0"/>
              <a:t>Сент</a:t>
            </a:r>
            <a:r>
              <a:rPr lang="ru-RU" sz="2400" i="1" dirty="0" smtClean="0"/>
              <a:t> Экзюпери</a:t>
            </a:r>
            <a:r>
              <a:rPr lang="ru-RU" sz="2400" i="1" dirty="0"/>
              <a:t/>
            </a:r>
            <a:br>
              <a:rPr lang="ru-RU" sz="2400" i="1" dirty="0"/>
            </a:br>
            <a:endParaRPr lang="ru-RU" sz="2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8754" y="1729534"/>
            <a:ext cx="10150542" cy="1457477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ru-RU" b="1" i="1" dirty="0" smtClean="0">
                <a:solidFill>
                  <a:prstClr val="white">
                    <a:lumMod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solidFill>
                  <a:prstClr val="white">
                    <a:lumMod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</a:t>
            </a:r>
            <a:r>
              <a:rPr lang="ru-RU" sz="2800" b="1" i="1" dirty="0" smtClean="0">
                <a:solidFill>
                  <a:prstClr val="white">
                    <a:lumMod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траектория как </a:t>
            </a:r>
            <a:br>
              <a:rPr lang="ru-RU" sz="2800" b="1" i="1" dirty="0" smtClean="0">
                <a:solidFill>
                  <a:prstClr val="white">
                    <a:lumMod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prstClr val="white">
                    <a:lumMod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средство </a:t>
            </a:r>
            <a:r>
              <a:rPr lang="ru-RU" b="1" i="1" dirty="0" smtClean="0">
                <a:solidFill>
                  <a:prstClr val="white">
                    <a:lumMod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самореализации учащихся»</a:t>
            </a:r>
            <a:endParaRPr lang="ru-RU" sz="2800" b="1" i="1" dirty="0">
              <a:solidFill>
                <a:prstClr val="white">
                  <a:lumMod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03629" y="3260861"/>
            <a:ext cx="7274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prstClr val="white">
                    <a:lumMod val="2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найти себя в этом мире и стать успешным</a:t>
            </a:r>
            <a:endParaRPr lang="ru-RU" sz="2400" b="1" i="1" dirty="0">
              <a:solidFill>
                <a:prstClr val="white">
                  <a:lumMod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047" y="4125052"/>
            <a:ext cx="7785267" cy="19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11991" y="838200"/>
            <a:ext cx="3681410" cy="13763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Призовые места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предметных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олимпиадах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зонального 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регионального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уровней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55149" y="838199"/>
            <a:ext cx="4267201" cy="13763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Призовые места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научно-исследовательской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деятельности муниципального, зонального, </a:t>
            </a:r>
          </a:p>
          <a:p>
            <a:pPr algn="ctr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регионального,  российского уровней</a:t>
            </a: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2037407" y="0"/>
            <a:ext cx="9686684" cy="7620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92CDD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Результативность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внеурочной деятельности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" r="5637"/>
          <a:stretch/>
        </p:blipFill>
        <p:spPr>
          <a:xfrm>
            <a:off x="6915" y="0"/>
            <a:ext cx="1943328" cy="28104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9" y="453064"/>
            <a:ext cx="1856164" cy="25966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0" y="842977"/>
            <a:ext cx="1868236" cy="26242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74" y="1310225"/>
            <a:ext cx="1920961" cy="270201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8"/>
          <a:stretch/>
        </p:blipFill>
        <p:spPr>
          <a:xfrm>
            <a:off x="485829" y="2014323"/>
            <a:ext cx="1939039" cy="27823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7"/>
          <a:stretch/>
        </p:blipFill>
        <p:spPr>
          <a:xfrm>
            <a:off x="732084" y="2387913"/>
            <a:ext cx="2030372" cy="292345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4" b="1862"/>
          <a:stretch/>
        </p:blipFill>
        <p:spPr>
          <a:xfrm>
            <a:off x="1158927" y="2604467"/>
            <a:ext cx="2038716" cy="309492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2" b="661"/>
          <a:stretch/>
        </p:blipFill>
        <p:spPr>
          <a:xfrm>
            <a:off x="1785255" y="2933939"/>
            <a:ext cx="1997761" cy="28925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" b="2342"/>
          <a:stretch/>
        </p:blipFill>
        <p:spPr>
          <a:xfrm>
            <a:off x="2542466" y="3112978"/>
            <a:ext cx="2086710" cy="29443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" r="4813" b="2823"/>
          <a:stretch/>
        </p:blipFill>
        <p:spPr>
          <a:xfrm>
            <a:off x="3498211" y="3472021"/>
            <a:ext cx="2044328" cy="28441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" r="4318" b="1862"/>
          <a:stretch/>
        </p:blipFill>
        <p:spPr>
          <a:xfrm>
            <a:off x="4287830" y="3752112"/>
            <a:ext cx="2038929" cy="2850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"/>
          <a:stretch/>
        </p:blipFill>
        <p:spPr>
          <a:xfrm>
            <a:off x="9849355" y="2129571"/>
            <a:ext cx="1944468" cy="2869236"/>
          </a:xfrm>
          <a:prstGeom prst="rect">
            <a:avLst/>
          </a:prstGeom>
        </p:spPr>
      </p:pic>
      <p:pic>
        <p:nvPicPr>
          <p:cNvPr id="10" name="Picture 3" descr="C:\Documents and Settings\S.V.Rybalkina\Рабочий стол\Рисунок (9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3266" y="2759808"/>
            <a:ext cx="2182683" cy="290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" t="4925" r="2669" b="5466"/>
          <a:stretch/>
        </p:blipFill>
        <p:spPr>
          <a:xfrm>
            <a:off x="8788961" y="3391028"/>
            <a:ext cx="2082756" cy="287197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9"/>
          <a:stretch/>
        </p:blipFill>
        <p:spPr>
          <a:xfrm>
            <a:off x="8066842" y="3582125"/>
            <a:ext cx="2072848" cy="29042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" r="4647"/>
          <a:stretch/>
        </p:blipFill>
        <p:spPr>
          <a:xfrm>
            <a:off x="6574002" y="3784918"/>
            <a:ext cx="1975895" cy="282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912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912662" y="-88418"/>
            <a:ext cx="8494986" cy="7620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92CDD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Результативность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внеурочной деятельности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3"/>
          <a:stretch/>
        </p:blipFill>
        <p:spPr>
          <a:xfrm>
            <a:off x="0" y="0"/>
            <a:ext cx="1649061" cy="23703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3"/>
          <a:stretch/>
        </p:blipFill>
        <p:spPr>
          <a:xfrm>
            <a:off x="181598" y="323713"/>
            <a:ext cx="1723200" cy="2468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3"/>
          <a:stretch/>
        </p:blipFill>
        <p:spPr>
          <a:xfrm>
            <a:off x="445199" y="658969"/>
            <a:ext cx="1675087" cy="23994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8"/>
          <a:stretch/>
        </p:blipFill>
        <p:spPr>
          <a:xfrm>
            <a:off x="1081538" y="887133"/>
            <a:ext cx="1819919" cy="26113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5" r="9925"/>
          <a:stretch/>
        </p:blipFill>
        <p:spPr>
          <a:xfrm>
            <a:off x="10332301" y="0"/>
            <a:ext cx="2016818" cy="292267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" t="1561" r="2405" b="8468"/>
          <a:stretch/>
        </p:blipFill>
        <p:spPr>
          <a:xfrm>
            <a:off x="1785881" y="1081789"/>
            <a:ext cx="4136900" cy="2804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9" r="4647"/>
          <a:stretch/>
        </p:blipFill>
        <p:spPr>
          <a:xfrm>
            <a:off x="2412993" y="964407"/>
            <a:ext cx="1970336" cy="27340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" r="3823"/>
          <a:stretch/>
        </p:blipFill>
        <p:spPr>
          <a:xfrm>
            <a:off x="3545401" y="1073499"/>
            <a:ext cx="1938943" cy="272797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816" y="1214978"/>
            <a:ext cx="1852423" cy="2543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1" r="5307"/>
          <a:stretch/>
        </p:blipFill>
        <p:spPr>
          <a:xfrm>
            <a:off x="9861592" y="452502"/>
            <a:ext cx="1904434" cy="27147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" r="5143"/>
          <a:stretch/>
        </p:blipFill>
        <p:spPr>
          <a:xfrm>
            <a:off x="9317401" y="673687"/>
            <a:ext cx="1916848" cy="274106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" r="10090"/>
          <a:stretch/>
        </p:blipFill>
        <p:spPr>
          <a:xfrm>
            <a:off x="10460218" y="2845625"/>
            <a:ext cx="1888901" cy="278736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4483" b="1862"/>
          <a:stretch/>
        </p:blipFill>
        <p:spPr>
          <a:xfrm>
            <a:off x="7893277" y="878167"/>
            <a:ext cx="2039536" cy="294920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844"/>
          <a:stretch/>
        </p:blipFill>
        <p:spPr>
          <a:xfrm>
            <a:off x="1017413" y="3205074"/>
            <a:ext cx="1925412" cy="269313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"/>
          <a:stretch/>
        </p:blipFill>
        <p:spPr>
          <a:xfrm>
            <a:off x="6817977" y="1056738"/>
            <a:ext cx="1862392" cy="268622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2" r="7121"/>
          <a:stretch/>
        </p:blipFill>
        <p:spPr>
          <a:xfrm>
            <a:off x="5616435" y="968321"/>
            <a:ext cx="1953861" cy="28292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" r="7781"/>
          <a:stretch/>
        </p:blipFill>
        <p:spPr>
          <a:xfrm>
            <a:off x="9071757" y="3382594"/>
            <a:ext cx="2016818" cy="285112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896" y="3414749"/>
            <a:ext cx="2022992" cy="277744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1" r="4483"/>
          <a:stretch/>
        </p:blipFill>
        <p:spPr>
          <a:xfrm>
            <a:off x="7563896" y="3686993"/>
            <a:ext cx="1901150" cy="26867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620" y="3542745"/>
            <a:ext cx="2118617" cy="29087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"/>
          <a:stretch/>
        </p:blipFill>
        <p:spPr>
          <a:xfrm>
            <a:off x="5628606" y="3414749"/>
            <a:ext cx="2177687" cy="304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5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2209800" y="0"/>
            <a:ext cx="7286676" cy="7620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92CDD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Моя гордость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IMG_459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2327">
            <a:off x="806863" y="1462420"/>
            <a:ext cx="2567487" cy="17282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DSC_0121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4391076" y="1243530"/>
            <a:ext cx="2742146" cy="17490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5" descr="DSC_0335"/>
          <p:cNvPicPr>
            <a:picLocks noChangeAspect="1" noChangeArrowheads="1"/>
          </p:cNvPicPr>
          <p:nvPr/>
        </p:nvPicPr>
        <p:blipFill>
          <a:blip r:embed="rId4" cstate="print">
            <a:lum bright="-20000" contrast="10000"/>
          </a:blip>
          <a:srcRect l="11719" t="10031" r="14062" b="19094"/>
          <a:stretch>
            <a:fillRect/>
          </a:stretch>
        </p:blipFill>
        <p:spPr bwMode="auto">
          <a:xfrm rot="690595">
            <a:off x="8431694" y="1487916"/>
            <a:ext cx="2635464" cy="18448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076" y="3761608"/>
            <a:ext cx="2833135" cy="21248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25181" y="4157965"/>
            <a:ext cx="39425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Выпускники школы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Физтех КУБГУ – 2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Физтех КУБГТУ – 2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МИФИ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МФТИ - 2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МАИ – 2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ЮФУ - 5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18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11536" y="1354136"/>
            <a:ext cx="7129451" cy="42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Победитель </a:t>
            </a:r>
            <a:r>
              <a:rPr lang="ru-RU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ПНПО (2016 г.)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2590800" y="0"/>
            <a:ext cx="7286676" cy="7620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92CDD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Результативность </a:t>
            </a:r>
            <a:r>
              <a:rPr lang="ru-RU" sz="3200" b="1" i="1" dirty="0">
                <a:solidFill>
                  <a:srgbClr val="002060"/>
                </a:solidFill>
              </a:rPr>
              <a:t>деятельности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1536" y="1761572"/>
            <a:ext cx="6810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Победитель </a:t>
            </a:r>
            <a:r>
              <a:rPr lang="ru-RU" sz="2000" dirty="0" smtClean="0">
                <a:solidFill>
                  <a:prstClr val="black"/>
                </a:solidFill>
              </a:rPr>
              <a:t>регионального конкурса «Дистанционный урок - 2014»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88747" y="4007893"/>
            <a:ext cx="81805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Награждена грамотой </a:t>
            </a:r>
            <a:r>
              <a:rPr lang="ru-RU" sz="2000" dirty="0" smtClean="0">
                <a:ea typeface="Times New Roman" panose="02020603050405020304" pitchFamily="18" charset="0"/>
              </a:rPr>
              <a:t>министерства образования и науки Краснодарского края </a:t>
            </a:r>
            <a:r>
              <a:rPr lang="ru-RU" sz="2000" dirty="0" smtClean="0">
                <a:ea typeface="Times New Roman" panose="02020603050405020304" pitchFamily="18" charset="0"/>
              </a:rPr>
              <a:t>за большой </a:t>
            </a:r>
            <a:r>
              <a:rPr lang="ru-RU" sz="2000" dirty="0">
                <a:ea typeface="Times New Roman" panose="02020603050405020304" pitchFamily="18" charset="0"/>
              </a:rPr>
              <a:t>вклад в дело воспитания и развития подрастающего поколения и за подготовку призера в краевой неделе науки и техники «Юные техники – будущее инновационной России</a:t>
            </a:r>
            <a:r>
              <a:rPr lang="ru-RU" sz="2000" dirty="0" smtClean="0">
                <a:ea typeface="Times New Roman" panose="02020603050405020304" pitchFamily="18" charset="0"/>
              </a:rPr>
              <a:t>» (2015 г.)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588747" y="2992230"/>
            <a:ext cx="7463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Награждена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благодарностью </a:t>
            </a:r>
            <a:r>
              <a:rPr lang="ru-RU" sz="2000" dirty="0">
                <a:ea typeface="Times New Roman" panose="02020603050405020304" pitchFamily="18" charset="0"/>
              </a:rPr>
              <a:t>Центра </a:t>
            </a:r>
            <a:r>
              <a:rPr lang="ru-RU" sz="2000" dirty="0" smtClean="0">
                <a:ea typeface="Times New Roman" panose="02020603050405020304" pitchFamily="18" charset="0"/>
              </a:rPr>
              <a:t>поддержки талантливой </a:t>
            </a:r>
            <a:r>
              <a:rPr lang="ru-RU" sz="2000" dirty="0">
                <a:ea typeface="Times New Roman" panose="02020603050405020304" pitchFamily="18" charset="0"/>
              </a:rPr>
              <a:t>молодежи</a:t>
            </a:r>
            <a:r>
              <a:rPr lang="ru-RU" sz="2000" b="1" dirty="0"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ea typeface="Times New Roman" panose="02020603050405020304" pitchFamily="18" charset="0"/>
              </a:rPr>
              <a:t>за </a:t>
            </a:r>
            <a:r>
              <a:rPr lang="ru-RU" sz="2000" dirty="0">
                <a:ea typeface="Times New Roman" panose="02020603050405020304" pitchFamily="18" charset="0"/>
              </a:rPr>
              <a:t>организацию и проведение </a:t>
            </a:r>
            <a:r>
              <a:rPr lang="en-US" sz="2000" dirty="0">
                <a:ea typeface="Times New Roman" panose="02020603050405020304" pitchFamily="18" charset="0"/>
              </a:rPr>
              <a:t>IV</a:t>
            </a:r>
            <a:r>
              <a:rPr lang="ru-RU" sz="2000" dirty="0">
                <a:ea typeface="Times New Roman" panose="02020603050405020304" pitchFamily="18" charset="0"/>
              </a:rPr>
              <a:t> Всероссийских предметных </a:t>
            </a:r>
            <a:r>
              <a:rPr lang="ru-RU" sz="2000" dirty="0" smtClean="0">
                <a:ea typeface="Times New Roman" panose="02020603050405020304" pitchFamily="18" charset="0"/>
              </a:rPr>
              <a:t>олимпиад (2014 г.)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1536" y="954026"/>
            <a:ext cx="7540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Заслуженный учитель Кубани </a:t>
            </a:r>
            <a:r>
              <a:rPr lang="ru-RU" sz="2000" dirty="0" smtClean="0">
                <a:ea typeface="Times New Roman" panose="02020603050405020304" pitchFamily="18" charset="0"/>
              </a:rPr>
              <a:t>(2017 г.)</a:t>
            </a:r>
            <a:endParaRPr lang="ru-RU" sz="20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1536" y="2469458"/>
            <a:ext cx="7129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Призер </a:t>
            </a:r>
            <a:r>
              <a:rPr lang="ru-RU" sz="2000" dirty="0" smtClean="0">
                <a:solidFill>
                  <a:prstClr val="black"/>
                </a:solidFill>
              </a:rPr>
              <a:t>Всероссийского </a:t>
            </a:r>
            <a:r>
              <a:rPr lang="ru-RU" sz="2000" dirty="0">
                <a:solidFill>
                  <a:prstClr val="black"/>
                </a:solidFill>
              </a:rPr>
              <a:t>конкурса </a:t>
            </a:r>
            <a:r>
              <a:rPr lang="ru-RU" sz="2000" dirty="0" smtClean="0">
                <a:solidFill>
                  <a:prstClr val="black"/>
                </a:solidFill>
              </a:rPr>
              <a:t>«Мой лучший урок - 2017»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465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31016" y="2556073"/>
            <a:ext cx="3187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краевом уровне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097" y="5319117"/>
            <a:ext cx="4805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межрегиональном уровне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7040" y="5842337"/>
            <a:ext cx="7877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Представление опыта работы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теме «Система работы тьютора по физике муниципального образования Павловский район по повышению качества подготовки к ЕГЭ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ГИА»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(2013 г.)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8357" y="3058980"/>
            <a:ext cx="90698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Мастер-класс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теме: «Современные формы организации дистанционного образования детей»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(2014 г.)</a:t>
            </a:r>
          </a:p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Выступление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теме: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«Использование современных технологий во внеурочной деятельности ФГОС по физике»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2015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</a:p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Выступление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теме: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Тьюторское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сопровождение ЕГЭ по физике»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2015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</a:p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Выступление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теме: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«Методическая разработка интегрированного урока как способ повышения эффективности образовательного процесса»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2016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2381224" y="-26262"/>
            <a:ext cx="7286676" cy="684421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92CDD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Диссеминация </a:t>
            </a:r>
            <a:r>
              <a:rPr lang="ru-RU" sz="2800" b="1" i="1" dirty="0">
                <a:solidFill>
                  <a:srgbClr val="002060"/>
                </a:solidFill>
              </a:rPr>
              <a:t>опыта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17000" y="533960"/>
            <a:ext cx="4517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</a:t>
            </a:r>
            <a:r>
              <a:rPr lang="ru-RU" sz="2800" b="1" u="sng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муниципальном </a:t>
            </a:r>
            <a:r>
              <a:rPr lang="ru-RU" sz="2800" b="1" u="sng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уровне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77040" y="1069425"/>
            <a:ext cx="80724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Мастер-класс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 теме: «Использование моделей смешанного обучения для формирования УУД» (2015 г.)</a:t>
            </a:r>
          </a:p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Мастер-класс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теме: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«Построение индивидуальной образовательной траектории с целью самореализации ученика»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(2015 г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</a:p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Открытый урок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теме: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«Метрическая система мер»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2016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164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074" y="82379"/>
            <a:ext cx="8422216" cy="177186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догонять прошлое, </a:t>
            </a:r>
            <a:br>
              <a:rPr lang="ru-RU" sz="6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6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 создавать будущее…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196" y="1825625"/>
            <a:ext cx="6521608" cy="4351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958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774157" y="3850138"/>
            <a:ext cx="8640960" cy="3007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1268" name="Picture 4" descr="http://im0-tub-ru.yandex.net/i?id=312338217-44-72&amp;n=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71864" y="4941168"/>
            <a:ext cx="3138744" cy="1224136"/>
          </a:xfrm>
          <a:prstGeom prst="rect">
            <a:avLst/>
          </a:prstGeom>
          <a:noFill/>
        </p:spPr>
      </p:pic>
      <p:sp>
        <p:nvSpPr>
          <p:cNvPr id="14" name="Стрелка вниз 13"/>
          <p:cNvSpPr/>
          <p:nvPr/>
        </p:nvSpPr>
        <p:spPr>
          <a:xfrm>
            <a:off x="4295800" y="955138"/>
            <a:ext cx="3672408" cy="3960440"/>
          </a:xfrm>
          <a:prstGeom prst="downArrow">
            <a:avLst>
              <a:gd name="adj1" fmla="val 50000"/>
              <a:gd name="adj2" fmla="val 70707"/>
            </a:avLst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130621" y="76002"/>
            <a:ext cx="8002766" cy="738890"/>
          </a:xfrm>
          <a:prstGeom prst="flowChartProcess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</a:t>
            </a:r>
            <a:endParaRPr lang="ru-RU" sz="4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11624" y="2358652"/>
            <a:ext cx="6912768" cy="1440160"/>
          </a:xfrm>
          <a:prstGeom prst="roundRect">
            <a:avLst/>
          </a:prstGeom>
          <a:solidFill>
            <a:schemeClr val="accent6">
              <a:lumMod val="40000"/>
              <a:lumOff val="60000"/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урочной и внеурочной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66335" y="1268760"/>
            <a:ext cx="3765569" cy="936104"/>
          </a:xfrm>
          <a:prstGeom prst="roundRect">
            <a:avLst/>
          </a:prstGeom>
          <a:solidFill>
            <a:schemeClr val="accent6">
              <a:lumMod val="40000"/>
              <a:lumOff val="6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опыт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32103" y="1246940"/>
            <a:ext cx="3578231" cy="936104"/>
          </a:xfrm>
          <a:prstGeom prst="roundRect">
            <a:avLst/>
          </a:prstGeom>
          <a:solidFill>
            <a:schemeClr val="accent6">
              <a:lumMod val="40000"/>
              <a:lumOff val="6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мастерство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1924" y="1001632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prstClr val="black"/>
                </a:solidFill>
              </a:rPr>
              <a:t>  +</a:t>
            </a:r>
          </a:p>
        </p:txBody>
      </p:sp>
      <p:pic>
        <p:nvPicPr>
          <p:cNvPr id="11266" name="Picture 2" descr="http://im8-tub-ru.yandex.net/i?id=409275291-71-72&amp;n=2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3912" y="4005063"/>
            <a:ext cx="1728192" cy="2284741"/>
          </a:xfrm>
          <a:prstGeom prst="rect">
            <a:avLst/>
          </a:prstGeom>
          <a:noFill/>
        </p:spPr>
      </p:pic>
      <p:sp>
        <p:nvSpPr>
          <p:cNvPr id="15" name="Пятиугольник 14"/>
          <p:cNvSpPr/>
          <p:nvPr/>
        </p:nvSpPr>
        <p:spPr>
          <a:xfrm>
            <a:off x="1772794" y="3851570"/>
            <a:ext cx="3384376" cy="2160240"/>
          </a:xfrm>
          <a:prstGeom prst="homePlate">
            <a:avLst>
              <a:gd name="adj" fmla="val 14422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5250" indent="-9525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Целеустремленность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-9525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 и независимость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Пятиугольник 15"/>
          <p:cNvSpPr/>
          <p:nvPr/>
        </p:nvSpPr>
        <p:spPr>
          <a:xfrm flipH="1">
            <a:off x="7106838" y="3846368"/>
            <a:ext cx="3312368" cy="2160240"/>
          </a:xfrm>
          <a:prstGeom prst="homePlate">
            <a:avLst>
              <a:gd name="adj" fmla="val 14422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Самоанализ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самоконтроль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Предприимчивость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Работоспособность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95900" y="1788495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03912" y="3712676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завтра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67708" y="6101720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Собственное  «Я»</a:t>
            </a:r>
          </a:p>
        </p:txBody>
      </p:sp>
    </p:spTree>
    <p:extLst>
      <p:ext uri="{BB962C8B-B14F-4D97-AF65-F5344CB8AC3E}">
        <p14:creationId xmlns:p14="http://schemas.microsoft.com/office/powerpoint/2010/main" val="64909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267864" y="484558"/>
            <a:ext cx="7735330" cy="107915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проектирования индивидуальной образовательной траектории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01876" y="1797692"/>
            <a:ext cx="5824151" cy="54369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pres?slideindex=1&amp;slidetitle="/>
              </a:rPr>
              <a:t>Анализ первичных результатов учащихся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64776" y="2680247"/>
            <a:ext cx="4367284" cy="59521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Постановка цели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51177" y="2699674"/>
            <a:ext cx="4349700" cy="6167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Определение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содержания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образовательного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маршрута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64777" y="3576327"/>
            <a:ext cx="4394578" cy="6260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Формирование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индивидуального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плана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обучения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64823" y="3623787"/>
            <a:ext cx="4413268" cy="6260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Демонстрация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личных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образовательных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продуктов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99045" y="4595361"/>
            <a:ext cx="4380932" cy="6178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Рефлексия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36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493559" y="-62968"/>
            <a:ext cx="8246076" cy="1210962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Подходы к построению индивидуальной образовательной траектории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5695972" y="1035739"/>
            <a:ext cx="213509" cy="65604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rot="20051522">
            <a:off x="8919357" y="1023880"/>
            <a:ext cx="227582" cy="713719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80446" y="1700092"/>
            <a:ext cx="2981476" cy="9885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Коллективный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17159" y="1702560"/>
            <a:ext cx="3534770" cy="99619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Дифференцированный</a:t>
            </a:r>
            <a:endParaRPr lang="ru-RU" sz="2400" b="1" i="1" dirty="0">
              <a:latin typeface="Times New Roman" pitchFamily="18" charset="0"/>
              <a:cs typeface="Times New Roman" pitchFamily="18" charset="0"/>
              <a:hlinkClick r:id="rId2" action="ppaction://hlinkpres?slideindex=1&amp;slidetitle=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929702" y="1712569"/>
            <a:ext cx="2932670" cy="10134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Индивидуальный</a:t>
            </a:r>
            <a:endParaRPr lang="ru-RU" sz="2400" b="1" i="1" dirty="0">
              <a:latin typeface="Times New Roman" pitchFamily="18" charset="0"/>
              <a:cs typeface="Times New Roman" pitchFamily="18" charset="0"/>
              <a:hlinkClick r:id="rId3" action="ppaction://hlinkpres?slideindex=1&amp;slidetitle="/>
            </a:endParaRPr>
          </a:p>
        </p:txBody>
      </p:sp>
      <p:sp>
        <p:nvSpPr>
          <p:cNvPr id="10" name="Стрелка вниз 9"/>
          <p:cNvSpPr/>
          <p:nvPr/>
        </p:nvSpPr>
        <p:spPr>
          <a:xfrm rot="1545864">
            <a:off x="2494391" y="1021611"/>
            <a:ext cx="258323" cy="67543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2294985" y="2739701"/>
            <a:ext cx="243500" cy="331045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730154" y="2734256"/>
            <a:ext cx="315803" cy="36378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9253180" y="2756847"/>
            <a:ext cx="232013" cy="3275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89376" y="3100136"/>
            <a:ext cx="10524617" cy="6232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267398" y="3158043"/>
            <a:ext cx="10025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Урочная деятельность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		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84212" y="3836174"/>
            <a:ext cx="4837091" cy="28075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103904" y="3996377"/>
            <a:ext cx="26256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Технологии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Эксперименты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9481" y="3836174"/>
            <a:ext cx="5496003" cy="27841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940995" y="3781357"/>
            <a:ext cx="55136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Кружок «Мир необыкновенных явлений»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Дополнительные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занятия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одаренными детьми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Подготовка к ЕГЭ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Олимпиады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Конкурсы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Конференции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Социальные проекты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37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92073"/>
            <a:ext cx="9144000" cy="676147"/>
          </a:xfrm>
        </p:spPr>
        <p:txBody>
          <a:bodyPr/>
          <a:lstStyle/>
          <a:p>
            <a:r>
              <a:rPr kumimoji="0" lang="ru-RU" alt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Индивидуальный подход к ИОТ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568" y="2135703"/>
            <a:ext cx="9144000" cy="1655762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учитываются </a:t>
            </a:r>
            <a:r>
              <a:rPr lang="ru-RU" sz="2800" b="1" dirty="0" smtClean="0">
                <a:solidFill>
                  <a:prstClr val="black"/>
                </a:solidFill>
              </a:rPr>
              <a:t>индивидуальные особенности</a:t>
            </a:r>
            <a:r>
              <a:rPr lang="ru-RU" sz="2800" dirty="0" smtClean="0">
                <a:solidFill>
                  <a:prstClr val="black"/>
                </a:solidFill>
              </a:rPr>
              <a:t> учащихся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5725297" y="848497"/>
            <a:ext cx="782595" cy="128720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92" y="2256137"/>
            <a:ext cx="1388076" cy="2082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972" y="4123082"/>
            <a:ext cx="2866767" cy="19111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722" y="4154701"/>
            <a:ext cx="2570205" cy="1713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688" y="4055075"/>
            <a:ext cx="2869085" cy="19127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182" y="2721057"/>
            <a:ext cx="1998017" cy="13340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1469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1913" y="64531"/>
            <a:ext cx="7331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В </a:t>
            </a:r>
            <a:r>
              <a:rPr lang="ru-RU" altLang="ru-RU" sz="36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урочной деятельности</a:t>
            </a:r>
            <a:endParaRPr lang="ru-RU" dirty="0"/>
          </a:p>
        </p:txBody>
      </p:sp>
      <p:sp>
        <p:nvSpPr>
          <p:cNvPr id="3" name="Лента лицом вверх 2"/>
          <p:cNvSpPr/>
          <p:nvPr/>
        </p:nvSpPr>
        <p:spPr>
          <a:xfrm>
            <a:off x="185350" y="173605"/>
            <a:ext cx="3262184" cy="1358379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5633" y="19041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ru-RU" sz="3600" dirty="0">
                <a:solidFill>
                  <a:srgbClr val="8A8AB9">
                    <a:lumMod val="10000"/>
                  </a:srgbClr>
                </a:solidFill>
              </a:rPr>
              <a:t>1.Экперименты.</a:t>
            </a:r>
          </a:p>
          <a:p>
            <a:pPr lvl="0">
              <a:defRPr/>
            </a:pPr>
            <a:r>
              <a:rPr lang="ru-RU" sz="3600" dirty="0">
                <a:solidFill>
                  <a:srgbClr val="8A8AB9">
                    <a:lumMod val="10000"/>
                  </a:srgbClr>
                </a:solidFill>
              </a:rPr>
              <a:t>2. Опыты.</a:t>
            </a:r>
          </a:p>
          <a:p>
            <a:pPr lvl="0">
              <a:defRPr/>
            </a:pPr>
            <a:r>
              <a:rPr lang="ru-RU" sz="3600" dirty="0">
                <a:solidFill>
                  <a:srgbClr val="8A8AB9">
                    <a:lumMod val="10000"/>
                  </a:srgbClr>
                </a:solidFill>
              </a:rPr>
              <a:t>3. Поделки.</a:t>
            </a:r>
          </a:p>
          <a:p>
            <a:pPr lvl="0">
              <a:defRPr/>
            </a:pPr>
            <a:r>
              <a:rPr lang="ru-RU" sz="3600" dirty="0">
                <a:solidFill>
                  <a:srgbClr val="8A8AB9">
                    <a:lumMod val="10000"/>
                  </a:srgbClr>
                </a:solidFill>
              </a:rPr>
              <a:t>4. Приборы.</a:t>
            </a:r>
          </a:p>
        </p:txBody>
      </p:sp>
      <p:pic>
        <p:nvPicPr>
          <p:cNvPr id="5" name="anti-Arhime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479" y="2031925"/>
            <a:ext cx="2417807" cy="193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:\DivX\pict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082" y="2031925"/>
            <a:ext cx="2284241" cy="1928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91913" y="885334"/>
            <a:ext cx="687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Домашние задания: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88542" y="313038"/>
            <a:ext cx="161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Практический метод</a:t>
            </a:r>
            <a:endParaRPr lang="ru-RU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634314" y="4885037"/>
            <a:ext cx="11343502" cy="1972963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u="sng" dirty="0">
                <a:solidFill>
                  <a:prstClr val="black"/>
                </a:solidFill>
              </a:rPr>
              <a:t>Формируются результаты</a:t>
            </a:r>
            <a:r>
              <a:rPr lang="ru-RU" i="1" dirty="0">
                <a:solidFill>
                  <a:prstClr val="black"/>
                </a:solidFill>
              </a:rPr>
              <a:t>: 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b="1" i="1" dirty="0" err="1" smtClean="0">
                <a:solidFill>
                  <a:prstClr val="black"/>
                </a:solidFill>
              </a:rPr>
              <a:t>метапредметные</a:t>
            </a:r>
            <a:r>
              <a:rPr lang="ru-RU" b="1" i="1" dirty="0" smtClean="0">
                <a:solidFill>
                  <a:prstClr val="black"/>
                </a:solidFill>
              </a:rPr>
              <a:t>:</a:t>
            </a:r>
            <a:r>
              <a:rPr lang="ru-RU" i="1" dirty="0" smtClean="0">
                <a:solidFill>
                  <a:prstClr val="black"/>
                </a:solidFill>
              </a:rPr>
              <a:t> приобретение опыта самостоятельного поиска, практических навыков;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>
                <a:solidFill>
                  <a:prstClr val="black"/>
                </a:solidFill>
              </a:rPr>
              <a:t>п</a:t>
            </a:r>
            <a:r>
              <a:rPr lang="ru-RU" b="1" i="1" dirty="0" smtClean="0">
                <a:solidFill>
                  <a:prstClr val="black"/>
                </a:solidFill>
              </a:rPr>
              <a:t>редметные:</a:t>
            </a:r>
            <a:r>
              <a:rPr lang="ru-RU" i="1" dirty="0" smtClean="0">
                <a:solidFill>
                  <a:prstClr val="black"/>
                </a:solidFill>
              </a:rPr>
              <a:t> умения работать с приборами;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личностные:</a:t>
            </a:r>
            <a:r>
              <a:rPr lang="ru-RU" i="1" dirty="0" smtClean="0">
                <a:solidFill>
                  <a:prstClr val="black"/>
                </a:solidFill>
              </a:rPr>
              <a:t> мотивация </a:t>
            </a:r>
            <a:r>
              <a:rPr lang="ru-RU" i="1" dirty="0">
                <a:solidFill>
                  <a:prstClr val="black"/>
                </a:solidFill>
              </a:rPr>
              <a:t>образовательной </a:t>
            </a:r>
            <a:r>
              <a:rPr lang="ru-RU" i="1" dirty="0" smtClean="0">
                <a:solidFill>
                  <a:prstClr val="black"/>
                </a:solidFill>
              </a:rPr>
              <a:t>деятельности на основе личностно-ориентированного подхода.</a:t>
            </a:r>
            <a:endParaRPr lang="ru-RU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08115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09240" y="3634898"/>
          <a:ext cx="6887845" cy="456566"/>
        </p:xfrm>
        <a:graphic>
          <a:graphicData uri="http://schemas.openxmlformats.org/drawingml/2006/table">
            <a:tbl>
              <a:tblPr firstRow="1" firstCol="1" bandRow="1"/>
              <a:tblGrid>
                <a:gridCol w="2295525"/>
                <a:gridCol w="2296160"/>
                <a:gridCol w="22961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Закон Гука                             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Сила тяжести                                 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Сила трения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80242" y="564867"/>
            <a:ext cx="11152732" cy="649408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4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 по теме: </a:t>
            </a:r>
            <a:r>
              <a:rPr lang="ru-RU" alt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altLang="ru-RU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Сила трения</a:t>
            </a:r>
            <a:r>
              <a:rPr lang="ru-RU" alt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А1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Почему груженый автомобиль буксует на мокрой грунтовой дороге меньше, чем порожний?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первом случае сила трения больше.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Во втором случае сила трения больше.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А2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На транспортёре движется ящик с грузом (без скольжения). Куда направлена сила трения покоя между лентой транспортёра и ящиком?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 направлению движения транспортёра.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Против направления движения транспортёра.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0. 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А3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С помощью динамометра равномерно перемещают брусок. Чему равна сила трения скольжения между бруском и столом, если динамометр показывает 0,5 Н?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 		</a:t>
            </a: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0,5 Н 	</a:t>
            </a: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 Н   	</a:t>
            </a: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Н 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А4.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Зачем на подошвы спортивной обуви футболиста набивают кожаные шипы?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Чтобы увеличить силу трения. 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Чтобы уменьшить силу трения. </a:t>
            </a:r>
            <a:b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Чтобы увеличить силу упругости. 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В1.</a:t>
            </a:r>
            <a:r>
              <a:rPr lang="ru-RU" altLang="ru-RU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Установите соответствие между физическими величинами и формулами, по которым эти    величины определяются. К каждой позиции первого столбца подберите соответствующую позицию второго и запишите </a:t>
            </a:r>
            <a:r>
              <a:rPr lang="ru-RU" altLang="ru-RU" sz="1600" u="sng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таблицу </a:t>
            </a:r>
            <a:r>
              <a:rPr lang="ru-RU" altLang="ru-RU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выбранные цифры под соответствующими буквами.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ФИЗИЧЕСКИЕ ВЕЛИЧИНЫ        	ФОРМУЛЫ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Закон Гука                                            1.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  Сила тяжести                                        2. 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*∆ 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Сила трения                                          3. ρ * 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4.µ*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5. 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alt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endParaRPr lang="ru-RU" altLang="ru-RU" sz="1600" dirty="0" smtClean="0">
              <a:solidFill>
                <a:prstClr val="black"/>
              </a:solidFill>
            </a:endParaRPr>
          </a:p>
          <a:p>
            <a:endParaRPr lang="ru-RU" alt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6227" y="-62055"/>
            <a:ext cx="3138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600" b="1" u="sng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Самооценка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284204" y="0"/>
            <a:ext cx="4353699" cy="617227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09815" y="-71759"/>
            <a:ext cx="2924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Формируются навыки самоанализа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52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1022" y="205946"/>
            <a:ext cx="10515600" cy="735099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altLang="ru-RU" sz="3600" b="1" u="sng" kern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/>
                <a:ea typeface="+mn-ea"/>
                <a:cs typeface="+mn-cs"/>
              </a:rPr>
              <a:t>Самооценка</a:t>
            </a:r>
            <a:endParaRPr lang="ru-RU" sz="18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44362" y="1364305"/>
            <a:ext cx="8503508" cy="352073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algn="ctr"/>
            <a:r>
              <a:rPr lang="ru-RU" dirty="0" smtClean="0"/>
              <a:t>Критерии оценки: </a:t>
            </a:r>
          </a:p>
          <a:p>
            <a:pPr marL="109728" indent="0" algn="ctr">
              <a:buNone/>
            </a:pPr>
            <a:r>
              <a:rPr lang="ru-RU" dirty="0" smtClean="0"/>
              <a:t>«5» - 6 баллов</a:t>
            </a:r>
          </a:p>
          <a:p>
            <a:pPr marL="109728" indent="0" algn="ctr">
              <a:buNone/>
            </a:pPr>
            <a:r>
              <a:rPr lang="ru-RU" dirty="0" smtClean="0"/>
              <a:t>   «4» - 4-5 баллов</a:t>
            </a:r>
          </a:p>
          <a:p>
            <a:pPr marL="109728" indent="0" algn="ctr">
              <a:buNone/>
            </a:pPr>
            <a:r>
              <a:rPr lang="ru-RU" dirty="0" smtClean="0"/>
              <a:t>«3» - 3 балла</a:t>
            </a:r>
          </a:p>
          <a:p>
            <a:pPr marL="109728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80024"/>
              </p:ext>
            </p:extLst>
          </p:nvPr>
        </p:nvGraphicFramePr>
        <p:xfrm>
          <a:off x="1931772" y="1245511"/>
          <a:ext cx="807524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5048"/>
                <a:gridCol w="1615048"/>
                <a:gridCol w="1615048"/>
                <a:gridCol w="1615048"/>
                <a:gridCol w="16150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Горизонтальный свиток 5"/>
          <p:cNvSpPr/>
          <p:nvPr/>
        </p:nvSpPr>
        <p:spPr>
          <a:xfrm>
            <a:off x="634314" y="4885037"/>
            <a:ext cx="11343502" cy="1972963"/>
          </a:xfrm>
          <a:prstGeom prst="horizontalScroll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u="sng" dirty="0">
                <a:solidFill>
                  <a:prstClr val="black"/>
                </a:solidFill>
              </a:rPr>
              <a:t>Формируются результаты</a:t>
            </a:r>
            <a:r>
              <a:rPr lang="ru-RU" i="1" dirty="0">
                <a:solidFill>
                  <a:prstClr val="black"/>
                </a:solidFill>
              </a:rPr>
              <a:t>: 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b="1" i="1" dirty="0" err="1" smtClean="0">
                <a:solidFill>
                  <a:prstClr val="black"/>
                </a:solidFill>
              </a:rPr>
              <a:t>метапредметные</a:t>
            </a:r>
            <a:r>
              <a:rPr lang="ru-RU" b="1" i="1" dirty="0" smtClean="0">
                <a:solidFill>
                  <a:prstClr val="black"/>
                </a:solidFill>
              </a:rPr>
              <a:t>:</a:t>
            </a:r>
            <a:r>
              <a:rPr lang="ru-RU" i="1" dirty="0" smtClean="0">
                <a:solidFill>
                  <a:prstClr val="black"/>
                </a:solidFill>
              </a:rPr>
              <a:t> самоконтроль </a:t>
            </a:r>
            <a:r>
              <a:rPr lang="ru-RU" i="1" dirty="0">
                <a:solidFill>
                  <a:prstClr val="black"/>
                </a:solidFill>
              </a:rPr>
              <a:t>и оценка результатов своей деятельности, учебное сотрудничество со </a:t>
            </a:r>
            <a:r>
              <a:rPr lang="ru-RU" i="1" dirty="0" smtClean="0">
                <a:solidFill>
                  <a:prstClr val="black"/>
                </a:solidFill>
              </a:rPr>
              <a:t>сверстниками;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>
                <a:solidFill>
                  <a:prstClr val="black"/>
                </a:solidFill>
              </a:rPr>
              <a:t>п</a:t>
            </a:r>
            <a:r>
              <a:rPr lang="ru-RU" b="1" i="1" dirty="0" smtClean="0">
                <a:solidFill>
                  <a:prstClr val="black"/>
                </a:solidFill>
              </a:rPr>
              <a:t>редметные:</a:t>
            </a:r>
            <a:r>
              <a:rPr lang="ru-RU" i="1" dirty="0" smtClean="0">
                <a:solidFill>
                  <a:prstClr val="black"/>
                </a:solidFill>
              </a:rPr>
              <a:t> знания </a:t>
            </a:r>
            <a:r>
              <a:rPr lang="ru-RU" i="1" dirty="0">
                <a:solidFill>
                  <a:prstClr val="black"/>
                </a:solidFill>
              </a:rPr>
              <a:t>понятий, формул по </a:t>
            </a:r>
            <a:r>
              <a:rPr lang="ru-RU" i="1" dirty="0" smtClean="0">
                <a:solidFill>
                  <a:prstClr val="black"/>
                </a:solidFill>
              </a:rPr>
              <a:t>теме;</a:t>
            </a:r>
            <a:endParaRPr lang="ru-RU" i="1" dirty="0">
              <a:solidFill>
                <a:prstClr val="black"/>
              </a:solidFill>
            </a:endParaRPr>
          </a:p>
          <a:p>
            <a:r>
              <a:rPr lang="ru-RU" b="1" i="1" dirty="0" smtClean="0">
                <a:solidFill>
                  <a:prstClr val="black"/>
                </a:solidFill>
              </a:rPr>
              <a:t>личностные:</a:t>
            </a:r>
            <a:r>
              <a:rPr lang="ru-RU" i="1" dirty="0" smtClean="0">
                <a:solidFill>
                  <a:prstClr val="black"/>
                </a:solidFill>
              </a:rPr>
              <a:t> мотивация </a:t>
            </a:r>
            <a:r>
              <a:rPr lang="ru-RU" i="1" dirty="0">
                <a:solidFill>
                  <a:prstClr val="black"/>
                </a:solidFill>
              </a:rPr>
              <a:t>образовательной </a:t>
            </a:r>
            <a:r>
              <a:rPr lang="ru-RU" i="1" dirty="0" smtClean="0">
                <a:solidFill>
                  <a:prstClr val="black"/>
                </a:solidFill>
              </a:rPr>
              <a:t>деятельности.</a:t>
            </a:r>
            <a:endParaRPr lang="ru-RU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7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1" id="{6326C454-BDF2-450C-B0F0-C360C5B7665E}" vid="{2DA42F4A-5CD4-4FF9-A1CB-F6D1D0E552D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ample 1">
    <a:dk1>
      <a:srgbClr val="1D528D"/>
    </a:dk1>
    <a:lt1>
      <a:srgbClr val="FFFFFF"/>
    </a:lt1>
    <a:dk2>
      <a:srgbClr val="000000"/>
    </a:dk2>
    <a:lt2>
      <a:srgbClr val="C0C0C0"/>
    </a:lt2>
    <a:accent1>
      <a:srgbClr val="1B9AD9"/>
    </a:accent1>
    <a:accent2>
      <a:srgbClr val="1DB3AC"/>
    </a:accent2>
    <a:accent3>
      <a:srgbClr val="FFFFFF"/>
    </a:accent3>
    <a:accent4>
      <a:srgbClr val="174578"/>
    </a:accent4>
    <a:accent5>
      <a:srgbClr val="ABCAE9"/>
    </a:accent5>
    <a:accent6>
      <a:srgbClr val="19A29B"/>
    </a:accent6>
    <a:hlink>
      <a:srgbClr val="9999FF"/>
    </a:hlink>
    <a:folHlink>
      <a:srgbClr val="969696"/>
    </a:folHlink>
  </a:clrScheme>
  <a:fontScheme name="sample">
    <a:majorFont>
      <a:latin typeface="Verdana"/>
      <a:ea typeface=""/>
      <a:cs typeface=""/>
    </a:majorFont>
    <a:minorFont>
      <a:latin typeface="Verdana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5814</TotalTime>
  <Words>1477</Words>
  <Application>Microsoft Office PowerPoint</Application>
  <PresentationFormat>Произвольный</PresentationFormat>
  <Paragraphs>298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Презентация1</vt:lpstr>
      <vt:lpstr>Презентация PowerPoint</vt:lpstr>
      <vt:lpstr>«В учении и творчестве все правила ни хороши, ни плохи – важен результат»    А. де Сент Экзюпери </vt:lpstr>
      <vt:lpstr>Презентация PowerPoint</vt:lpstr>
      <vt:lpstr>Презентация PowerPoint</vt:lpstr>
      <vt:lpstr>Презентация PowerPoint</vt:lpstr>
      <vt:lpstr>Индивидуальный подход к ИОТ</vt:lpstr>
      <vt:lpstr>Презентация PowerPoint</vt:lpstr>
      <vt:lpstr>Презентация PowerPoint</vt:lpstr>
      <vt:lpstr>Самооценка</vt:lpstr>
      <vt:lpstr>Презентация PowerPoint</vt:lpstr>
      <vt:lpstr>Презентация PowerPoint</vt:lpstr>
      <vt:lpstr>Самооценка</vt:lpstr>
      <vt:lpstr>Презентация PowerPoint</vt:lpstr>
      <vt:lpstr>Программа НОУ  «Естественнонаучная картина мира»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 догонять прошлое,  а создавать будущее…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232</cp:revision>
  <dcterms:created xsi:type="dcterms:W3CDTF">2015-04-25T06:20:52Z</dcterms:created>
  <dcterms:modified xsi:type="dcterms:W3CDTF">2020-11-10T12:47:49Z</dcterms:modified>
</cp:coreProperties>
</file>