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78" r:id="rId3"/>
    <p:sldId id="280" r:id="rId4"/>
    <p:sldId id="277" r:id="rId5"/>
    <p:sldId id="281" r:id="rId6"/>
    <p:sldId id="282" r:id="rId7"/>
    <p:sldId id="283" r:id="rId8"/>
    <p:sldId id="285" r:id="rId9"/>
    <p:sldId id="284" r:id="rId10"/>
    <p:sldId id="286" r:id="rId11"/>
    <p:sldId id="287" r:id="rId12"/>
    <p:sldId id="294" r:id="rId13"/>
    <p:sldId id="295" r:id="rId14"/>
    <p:sldId id="313" r:id="rId15"/>
    <p:sldId id="296" r:id="rId16"/>
    <p:sldId id="297" r:id="rId17"/>
    <p:sldId id="298" r:id="rId18"/>
    <p:sldId id="288" r:id="rId19"/>
    <p:sldId id="291" r:id="rId20"/>
    <p:sldId id="289" r:id="rId21"/>
    <p:sldId id="290" r:id="rId22"/>
    <p:sldId id="315" r:id="rId23"/>
    <p:sldId id="300" r:id="rId24"/>
    <p:sldId id="301" r:id="rId25"/>
    <p:sldId id="314" r:id="rId26"/>
    <p:sldId id="302" r:id="rId27"/>
    <p:sldId id="303" r:id="rId28"/>
    <p:sldId id="304" r:id="rId29"/>
    <p:sldId id="306" r:id="rId30"/>
    <p:sldId id="307" r:id="rId31"/>
    <p:sldId id="308" r:id="rId32"/>
    <p:sldId id="316" r:id="rId33"/>
    <p:sldId id="309" r:id="rId34"/>
    <p:sldId id="310" r:id="rId35"/>
    <p:sldId id="311" r:id="rId36"/>
    <p:sldId id="312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7" autoAdjust="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0"/>
            <a:ext cx="7772400" cy="2880319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b="1" dirty="0" smtClean="0"/>
              <a:t>ОГЭ-2022</a:t>
            </a:r>
            <a:br>
              <a:rPr lang="ru-RU" b="1" dirty="0" smtClean="0"/>
            </a:br>
            <a:r>
              <a:rPr lang="ru-RU" b="1" dirty="0" smtClean="0"/>
              <a:t>по обществознанию </a:t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Экономика. </a:t>
            </a:r>
            <a:r>
              <a:rPr lang="ru-RU" sz="3600" b="1" i="1" dirty="0" smtClean="0">
                <a:solidFill>
                  <a:srgbClr val="FF0000"/>
                </a:solidFill>
              </a:rPr>
              <a:t>Решение задач с развернутым ответом.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Autofit/>
          </a:bodyPr>
          <a:lstStyle/>
          <a:p>
            <a:r>
              <a:rPr lang="ru-RU" sz="2800" i="1" dirty="0" err="1" smtClean="0">
                <a:solidFill>
                  <a:srgbClr val="0070C0"/>
                </a:solidFill>
              </a:rPr>
              <a:t>Ендовицкая</a:t>
            </a:r>
            <a:r>
              <a:rPr lang="ru-RU" sz="2800" i="1" dirty="0" smtClean="0">
                <a:solidFill>
                  <a:srgbClr val="0070C0"/>
                </a:solidFill>
              </a:rPr>
              <a:t> О.В. МБОУ СОШ № 10</a:t>
            </a:r>
            <a:endParaRPr lang="ru-RU" sz="28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Теперь </a:t>
            </a:r>
            <a:r>
              <a:rPr lang="ru-RU" dirty="0"/>
              <a:t>с</a:t>
            </a:r>
            <a:r>
              <a:rPr lang="ru-RU" dirty="0" smtClean="0"/>
              <a:t>ами!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Задание № </a:t>
            </a:r>
            <a:r>
              <a:rPr lang="ru-RU" dirty="0" smtClean="0">
                <a:solidFill>
                  <a:srgbClr val="FF0000"/>
                </a:solidFill>
              </a:rPr>
              <a:t>1</a:t>
            </a:r>
          </a:p>
          <a:p>
            <a:r>
              <a:rPr lang="ru-RU" dirty="0"/>
              <a:t>Какие два из перечисленных понятий используются в первую очередь при описании экономической сферы общества?</a:t>
            </a:r>
          </a:p>
          <a:p>
            <a:pPr marL="0" indent="0">
              <a:buNone/>
            </a:pPr>
            <a:r>
              <a:rPr lang="ru-RU" dirty="0"/>
              <a:t>Государство; стратификация; заработная плата; власть; конкуренция.</a:t>
            </a:r>
          </a:p>
          <a:p>
            <a:pPr marL="0" indent="0">
              <a:buNone/>
            </a:pPr>
            <a:r>
              <a:rPr lang="ru-RU" dirty="0"/>
              <a:t>Выпишите соответствующие понятия и раскройте смысл любого одного из них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264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Проверьте ответ!!!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69371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В правильном ответе должны быть следующие </a:t>
            </a:r>
            <a:r>
              <a:rPr lang="ru-RU" u="sng" dirty="0"/>
              <a:t>элементы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 smtClean="0"/>
              <a:t>1) </a:t>
            </a:r>
            <a:r>
              <a:rPr lang="ru-RU" u="sng" dirty="0" smtClean="0"/>
              <a:t>2 понятия</a:t>
            </a:r>
            <a:r>
              <a:rPr lang="ru-RU" dirty="0"/>
              <a:t>: </a:t>
            </a:r>
            <a:r>
              <a:rPr lang="ru-RU" b="1" dirty="0" smtClean="0"/>
              <a:t>заработная </a:t>
            </a:r>
            <a:r>
              <a:rPr lang="ru-RU" b="1" dirty="0"/>
              <a:t>плата, </a:t>
            </a:r>
            <a:r>
              <a:rPr lang="ru-RU" b="1" dirty="0" smtClean="0"/>
              <a:t>конкуренция</a:t>
            </a:r>
            <a:r>
              <a:rPr lang="ru-RU" dirty="0" smtClean="0"/>
              <a:t>; </a:t>
            </a:r>
            <a:r>
              <a:rPr lang="ru-RU" b="1" dirty="0" smtClean="0">
                <a:solidFill>
                  <a:srgbClr val="FF0000"/>
                </a:solidFill>
              </a:rPr>
              <a:t>ВЫПИСАНЫ!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dirty="0" smtClean="0"/>
              <a:t>Раскрыт </a:t>
            </a:r>
            <a:r>
              <a:rPr lang="ru-RU" u="sng" dirty="0" smtClean="0"/>
              <a:t>смысл</a:t>
            </a:r>
            <a:r>
              <a:rPr lang="ru-RU" dirty="0" smtClean="0"/>
              <a:t>  </a:t>
            </a:r>
            <a:r>
              <a:rPr lang="ru-RU" b="1" dirty="0" smtClean="0">
                <a:solidFill>
                  <a:srgbClr val="00B050"/>
                </a:solidFill>
              </a:rPr>
              <a:t>одного</a:t>
            </a:r>
            <a:r>
              <a:rPr lang="ru-RU" dirty="0" smtClean="0"/>
              <a:t> понятия</a:t>
            </a:r>
            <a:r>
              <a:rPr lang="ru-RU" dirty="0"/>
              <a:t>, </a:t>
            </a:r>
            <a:r>
              <a:rPr lang="ru-RU" dirty="0" smtClean="0"/>
              <a:t>например: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заработная </a:t>
            </a:r>
            <a:r>
              <a:rPr lang="ru-RU" b="1" dirty="0"/>
              <a:t>плата </a:t>
            </a:r>
            <a:r>
              <a:rPr lang="ru-RU" dirty="0"/>
              <a:t>— это оплата трудовых услуг, предоставляемых наёмными </a:t>
            </a:r>
            <a:r>
              <a:rPr lang="ru-RU" dirty="0" smtClean="0"/>
              <a:t>работниками;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ИЛИ </a:t>
            </a:r>
          </a:p>
          <a:p>
            <a:pPr marL="0" indent="0">
              <a:buNone/>
            </a:pPr>
            <a:r>
              <a:rPr lang="ru-RU" b="1" dirty="0" smtClean="0"/>
              <a:t>конкуренция</a:t>
            </a:r>
            <a:r>
              <a:rPr lang="ru-RU" dirty="0" smtClean="0"/>
              <a:t> </a:t>
            </a:r>
            <a:r>
              <a:rPr lang="ru-RU" dirty="0"/>
              <a:t>— это соперничество субъектов экономики за право получения большей доли определённого вида ограниченных ресурсов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4700" b="1" dirty="0" smtClean="0">
                <a:solidFill>
                  <a:srgbClr val="FF0000"/>
                </a:solidFill>
              </a:rPr>
              <a:t>!!!</a:t>
            </a:r>
            <a:r>
              <a:rPr lang="ru-RU" dirty="0" smtClean="0"/>
              <a:t> Может </a:t>
            </a:r>
            <a:r>
              <a:rPr lang="ru-RU" dirty="0"/>
              <a:t>быть приведено иное, </a:t>
            </a:r>
            <a:r>
              <a:rPr lang="ru-RU" u="sng" dirty="0"/>
              <a:t>близкое по смыслу </a:t>
            </a:r>
            <a:r>
              <a:rPr lang="ru-RU" dirty="0"/>
              <a:t>определение или объяснение смысла </a:t>
            </a:r>
            <a:r>
              <a:rPr lang="ru-RU" dirty="0" smtClean="0"/>
              <a:t>понятия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979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  <a:solidFill>
            <a:srgbClr val="92D050"/>
          </a:solidFill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/>
              <a:t>Задание № 5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" y="1939636"/>
            <a:ext cx="5050904" cy="3649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1960" y="1196752"/>
            <a:ext cx="4474840" cy="5256584"/>
          </a:xfrm>
          <a:ln>
            <a:solidFill>
              <a:schemeClr val="tx1"/>
            </a:solidFill>
            <a:prstDash val="sysDot"/>
          </a:ln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1) Какой </a:t>
            </a:r>
            <a:r>
              <a:rPr lang="ru-RU" sz="3200" u="sng" dirty="0">
                <a:solidFill>
                  <a:srgbClr val="FF0000"/>
                </a:solidFill>
              </a:rPr>
              <a:t>результат экономической деятельности </a:t>
            </a:r>
            <a:r>
              <a:rPr lang="ru-RU" sz="3200" dirty="0"/>
              <a:t>может быть проиллюстрирован с помощью данного изображения?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(</a:t>
            </a:r>
            <a:r>
              <a:rPr lang="ru-RU" sz="3200" dirty="0"/>
              <a:t>Ответ «бытовая техника» не засчитывается, следует указать </a:t>
            </a:r>
            <a:r>
              <a:rPr lang="ru-RU" sz="3200" b="1" u="sng" dirty="0"/>
              <a:t>вид экономического блага</a:t>
            </a:r>
            <a:r>
              <a:rPr lang="ru-RU" sz="3200" b="1" u="sng" dirty="0" smtClean="0"/>
              <a:t>.</a:t>
            </a:r>
            <a:r>
              <a:rPr lang="ru-RU" sz="3200" dirty="0" smtClean="0"/>
              <a:t>)</a:t>
            </a:r>
          </a:p>
          <a:p>
            <a:pPr marL="0" indent="0">
              <a:buNone/>
            </a:pP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2) Объясните </a:t>
            </a:r>
            <a:r>
              <a:rPr lang="ru-RU" sz="3200" dirty="0" smtClean="0"/>
              <a:t>смысл понятия </a:t>
            </a:r>
            <a:r>
              <a:rPr lang="ru-RU" sz="3200" b="1" dirty="0" smtClean="0">
                <a:solidFill>
                  <a:srgbClr val="0070C0"/>
                </a:solidFill>
              </a:rPr>
              <a:t>«благо». </a:t>
            </a:r>
          </a:p>
          <a:p>
            <a:pPr marL="0" indent="0">
              <a:buNone/>
            </a:pPr>
            <a:r>
              <a:rPr lang="ru-RU" sz="3200" dirty="0" smtClean="0"/>
              <a:t>3) Какой </a:t>
            </a:r>
            <a:r>
              <a:rPr lang="ru-RU" sz="3200" b="1" dirty="0">
                <a:solidFill>
                  <a:srgbClr val="0070C0"/>
                </a:solidFill>
              </a:rPr>
              <a:t>ещё вид благ </a:t>
            </a:r>
            <a:r>
              <a:rPr lang="ru-RU" sz="3200" dirty="0"/>
              <a:t>наряду с </a:t>
            </a:r>
            <a:r>
              <a:rPr lang="ru-RU" sz="3200" u="sng" dirty="0"/>
              <a:t>экономическими</a:t>
            </a:r>
            <a:r>
              <a:rPr lang="ru-RU" sz="3200" dirty="0"/>
              <a:t> выделяют экономисты? </a:t>
            </a:r>
            <a:endParaRPr lang="ru-RU" sz="3200" dirty="0" smtClean="0"/>
          </a:p>
          <a:p>
            <a:pPr marL="0" indent="0">
              <a:buNone/>
            </a:pPr>
            <a:r>
              <a:rPr lang="ru-RU" sz="3200" dirty="0" smtClean="0"/>
              <a:t>4) В </a:t>
            </a:r>
            <a:r>
              <a:rPr lang="ru-RU" sz="3200" dirty="0" smtClean="0"/>
              <a:t>чём заключаются </a:t>
            </a:r>
            <a:r>
              <a:rPr lang="ru-RU" sz="3200" u="sng" dirty="0" smtClean="0"/>
              <a:t>особенности</a:t>
            </a:r>
            <a:r>
              <a:rPr lang="ru-RU" sz="3200" dirty="0" smtClean="0"/>
              <a:t> </a:t>
            </a:r>
            <a:r>
              <a:rPr lang="ru-RU" sz="3200" u="sng" dirty="0" smtClean="0"/>
              <a:t>потребления </a:t>
            </a:r>
            <a:r>
              <a:rPr lang="ru-RU" sz="3200" dirty="0" smtClean="0"/>
              <a:t>каждого из этих видов благ?</a:t>
            </a:r>
            <a:endParaRPr lang="ru-RU" sz="3200" dirty="0"/>
          </a:p>
          <a:p>
            <a:pPr marL="0" indent="0">
              <a:buNone/>
            </a:pPr>
            <a:r>
              <a:rPr lang="ru-RU" sz="5100" b="1" dirty="0" smtClean="0">
                <a:solidFill>
                  <a:srgbClr val="FF0000"/>
                </a:solidFill>
              </a:rPr>
              <a:t>3 балла</a:t>
            </a:r>
            <a:endParaRPr lang="ru-RU" sz="5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83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792088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Критерии оценивания (задание № 5)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ln>
            <a:solidFill>
              <a:schemeClr val="tx1"/>
            </a:solidFill>
            <a:prstDash val="sysDash"/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sz="4800" dirty="0">
              <a:solidFill>
                <a:srgbClr val="000000"/>
              </a:solidFill>
              <a:latin typeface="Century Schoolbook"/>
            </a:endParaRPr>
          </a:p>
          <a:p>
            <a:r>
              <a:rPr lang="ru-RU" sz="2900" dirty="0">
                <a:solidFill>
                  <a:srgbClr val="000000"/>
                </a:solidFill>
              </a:rPr>
              <a:t>Даны правильные ответы </a:t>
            </a:r>
            <a:r>
              <a:rPr lang="ru-RU" sz="2900" u="sng" dirty="0">
                <a:solidFill>
                  <a:srgbClr val="000000"/>
                </a:solidFill>
              </a:rPr>
              <a:t>на</a:t>
            </a:r>
            <a:r>
              <a:rPr lang="ru-RU" sz="2900" b="1" u="sng" dirty="0">
                <a:solidFill>
                  <a:srgbClr val="0070C0"/>
                </a:solidFill>
              </a:rPr>
              <a:t> три </a:t>
            </a:r>
            <a:r>
              <a:rPr lang="ru-RU" sz="2900" u="sng" dirty="0">
                <a:solidFill>
                  <a:srgbClr val="000000"/>
                </a:solidFill>
              </a:rPr>
              <a:t>вопроса</a:t>
            </a:r>
            <a:r>
              <a:rPr lang="ru-RU" sz="2900" dirty="0">
                <a:solidFill>
                  <a:srgbClr val="000000"/>
                </a:solidFill>
              </a:rPr>
              <a:t>, </a:t>
            </a:r>
            <a:r>
              <a:rPr lang="ru-RU" sz="2900" u="sng" dirty="0">
                <a:solidFill>
                  <a:srgbClr val="000000"/>
                </a:solidFill>
              </a:rPr>
              <a:t>приведено </a:t>
            </a:r>
            <a:r>
              <a:rPr lang="ru-RU" sz="2900" b="1" u="sng" dirty="0">
                <a:solidFill>
                  <a:srgbClr val="0070C0"/>
                </a:solidFill>
              </a:rPr>
              <a:t>объяснение</a:t>
            </a:r>
            <a:r>
              <a:rPr lang="ru-RU" sz="2900" u="sng" dirty="0">
                <a:solidFill>
                  <a:srgbClr val="000000"/>
                </a:solidFill>
              </a:rPr>
              <a:t> (</a:t>
            </a:r>
            <a:r>
              <a:rPr lang="ru-RU" sz="2900" b="1" dirty="0">
                <a:solidFill>
                  <a:srgbClr val="000000"/>
                </a:solidFill>
              </a:rPr>
              <a:t>всего четыре </a:t>
            </a:r>
            <a:r>
              <a:rPr lang="ru-RU" sz="2900" b="1" dirty="0" smtClean="0">
                <a:solidFill>
                  <a:srgbClr val="000000"/>
                </a:solidFill>
              </a:rPr>
              <a:t>элемента</a:t>
            </a:r>
            <a:r>
              <a:rPr lang="ru-RU" sz="2900" dirty="0" smtClean="0">
                <a:solidFill>
                  <a:srgbClr val="000000"/>
                </a:solidFill>
              </a:rPr>
              <a:t>) - </a:t>
            </a:r>
            <a:r>
              <a:rPr lang="ru-RU" sz="2900" b="1" dirty="0" smtClean="0">
                <a:solidFill>
                  <a:srgbClr val="FF0000"/>
                </a:solidFill>
              </a:rPr>
              <a:t>3 балла</a:t>
            </a:r>
            <a:r>
              <a:rPr lang="ru-RU" sz="2900" dirty="0">
                <a:solidFill>
                  <a:srgbClr val="000000"/>
                </a:solidFill>
              </a:rPr>
              <a:t>	</a:t>
            </a:r>
          </a:p>
          <a:p>
            <a:r>
              <a:rPr lang="ru-RU" sz="2900" dirty="0">
                <a:solidFill>
                  <a:srgbClr val="000000"/>
                </a:solidFill>
              </a:rPr>
              <a:t>Дан </a:t>
            </a:r>
            <a:r>
              <a:rPr lang="ru-RU" sz="2900" u="sng" dirty="0">
                <a:solidFill>
                  <a:srgbClr val="000000"/>
                </a:solidFill>
              </a:rPr>
              <a:t>правильный ответ на </a:t>
            </a:r>
            <a:r>
              <a:rPr lang="ru-RU" sz="2900" b="1" u="sng" dirty="0">
                <a:solidFill>
                  <a:srgbClr val="0070C0"/>
                </a:solidFill>
              </a:rPr>
              <a:t>первый</a:t>
            </a:r>
            <a:r>
              <a:rPr lang="ru-RU" sz="2900" dirty="0">
                <a:solidFill>
                  <a:srgbClr val="000000"/>
                </a:solidFill>
              </a:rPr>
              <a:t> вопрос, приведены только </a:t>
            </a:r>
            <a:r>
              <a:rPr lang="ru-RU" sz="2900" b="1" dirty="0">
                <a:solidFill>
                  <a:srgbClr val="000000"/>
                </a:solidFill>
              </a:rPr>
              <a:t>два других </a:t>
            </a:r>
            <a:r>
              <a:rPr lang="ru-RU" sz="2900" b="1" dirty="0" smtClean="0">
                <a:solidFill>
                  <a:srgbClr val="000000"/>
                </a:solidFill>
              </a:rPr>
              <a:t>элемента </a:t>
            </a:r>
            <a:r>
              <a:rPr lang="ru-RU" sz="2900" dirty="0" smtClean="0">
                <a:solidFill>
                  <a:srgbClr val="000000"/>
                </a:solidFill>
              </a:rPr>
              <a:t>- </a:t>
            </a:r>
            <a:r>
              <a:rPr lang="ru-RU" sz="2900" b="1" dirty="0" smtClean="0">
                <a:solidFill>
                  <a:srgbClr val="FF0000"/>
                </a:solidFill>
              </a:rPr>
              <a:t>2 балла</a:t>
            </a:r>
            <a:r>
              <a:rPr lang="ru-RU" sz="2900" dirty="0">
                <a:solidFill>
                  <a:srgbClr val="000000"/>
                </a:solidFill>
              </a:rPr>
              <a:t>	</a:t>
            </a:r>
          </a:p>
          <a:p>
            <a:r>
              <a:rPr lang="ru-RU" sz="2900" dirty="0">
                <a:solidFill>
                  <a:srgbClr val="000000"/>
                </a:solidFill>
              </a:rPr>
              <a:t>Дан </a:t>
            </a:r>
            <a:r>
              <a:rPr lang="ru-RU" sz="2900" u="sng" dirty="0">
                <a:solidFill>
                  <a:srgbClr val="000000"/>
                </a:solidFill>
              </a:rPr>
              <a:t>правильный ответ на </a:t>
            </a:r>
            <a:r>
              <a:rPr lang="ru-RU" sz="2900" b="1" u="sng" dirty="0">
                <a:solidFill>
                  <a:srgbClr val="0070C0"/>
                </a:solidFill>
              </a:rPr>
              <a:t>первый</a:t>
            </a:r>
            <a:r>
              <a:rPr lang="ru-RU" sz="2900" u="sng" dirty="0">
                <a:solidFill>
                  <a:srgbClr val="000000"/>
                </a:solidFill>
              </a:rPr>
              <a:t> вопрос</a:t>
            </a:r>
            <a:r>
              <a:rPr lang="ru-RU" sz="2900" dirty="0">
                <a:solidFill>
                  <a:srgbClr val="000000"/>
                </a:solidFill>
              </a:rPr>
              <a:t>, приведён только </a:t>
            </a:r>
            <a:r>
              <a:rPr lang="ru-RU" sz="2900" b="1" dirty="0">
                <a:solidFill>
                  <a:srgbClr val="000000"/>
                </a:solidFill>
              </a:rPr>
              <a:t>один другой элемент</a:t>
            </a:r>
            <a:r>
              <a:rPr lang="ru-RU" sz="2900" dirty="0">
                <a:solidFill>
                  <a:srgbClr val="000000"/>
                </a:solidFill>
              </a:rPr>
              <a:t>. </a:t>
            </a:r>
            <a:endParaRPr lang="ru-RU" sz="29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sz="2900" i="1" dirty="0" smtClean="0">
                <a:solidFill>
                  <a:srgbClr val="0070C0"/>
                </a:solidFill>
              </a:rPr>
              <a:t>ИЛИ </a:t>
            </a:r>
            <a:r>
              <a:rPr lang="ru-RU" sz="2900" u="sng" dirty="0">
                <a:solidFill>
                  <a:srgbClr val="000000"/>
                </a:solidFill>
              </a:rPr>
              <a:t>Дан только правильный ответ </a:t>
            </a:r>
            <a:r>
              <a:rPr lang="ru-RU" sz="2900" b="1" dirty="0">
                <a:solidFill>
                  <a:srgbClr val="000000"/>
                </a:solidFill>
              </a:rPr>
              <a:t>на первый </a:t>
            </a:r>
            <a:r>
              <a:rPr lang="ru-RU" sz="2900" u="sng" dirty="0" smtClean="0">
                <a:solidFill>
                  <a:srgbClr val="000000"/>
                </a:solidFill>
              </a:rPr>
              <a:t>вопрос</a:t>
            </a:r>
            <a:r>
              <a:rPr lang="ru-RU" sz="2900" dirty="0" smtClean="0">
                <a:solidFill>
                  <a:srgbClr val="000000"/>
                </a:solidFill>
              </a:rPr>
              <a:t> – </a:t>
            </a:r>
            <a:r>
              <a:rPr lang="ru-RU" sz="2900" b="1" dirty="0" smtClean="0">
                <a:solidFill>
                  <a:srgbClr val="FF0000"/>
                </a:solidFill>
              </a:rPr>
              <a:t>1 балл</a:t>
            </a:r>
            <a:endParaRPr lang="ru-RU" sz="2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900" dirty="0" smtClean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sz="2900" dirty="0" smtClean="0">
                <a:solidFill>
                  <a:srgbClr val="000000"/>
                </a:solidFill>
              </a:rPr>
              <a:t>Дан </a:t>
            </a:r>
            <a:r>
              <a:rPr lang="ru-RU" sz="2900" dirty="0">
                <a:solidFill>
                  <a:srgbClr val="FF0000"/>
                </a:solidFill>
              </a:rPr>
              <a:t>неправильный ответ на первый вопрос </a:t>
            </a:r>
            <a:r>
              <a:rPr lang="ru-RU" sz="2900" dirty="0">
                <a:solidFill>
                  <a:srgbClr val="000000"/>
                </a:solidFill>
              </a:rPr>
              <a:t>/ </a:t>
            </a:r>
            <a:r>
              <a:rPr lang="ru-RU" sz="2900" dirty="0">
                <a:solidFill>
                  <a:srgbClr val="FF0000"/>
                </a:solidFill>
              </a:rPr>
              <a:t>ответ на первый вопрос </a:t>
            </a:r>
            <a:r>
              <a:rPr lang="ru-RU" sz="2900" u="sng" dirty="0"/>
              <a:t>отсутствует независимо от наличия других </a:t>
            </a:r>
            <a:r>
              <a:rPr lang="ru-RU" sz="2900" u="sng" dirty="0" smtClean="0"/>
              <a:t>элементов </a:t>
            </a:r>
            <a:r>
              <a:rPr lang="ru-RU" sz="2900" b="1" dirty="0" smtClean="0">
                <a:solidFill>
                  <a:srgbClr val="FF0000"/>
                </a:solidFill>
              </a:rPr>
              <a:t>!!!</a:t>
            </a:r>
            <a:endParaRPr lang="ru-RU" sz="29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900" dirty="0">
                <a:solidFill>
                  <a:srgbClr val="000000"/>
                </a:solidFill>
              </a:rPr>
              <a:t>ИЛИ Приведены рассуждения общего характера, не соответствующие требованию задания.</a:t>
            </a:r>
          </a:p>
          <a:p>
            <a:pPr marL="0" indent="0">
              <a:buNone/>
            </a:pPr>
            <a:r>
              <a:rPr lang="ru-RU" sz="2900" dirty="0" smtClean="0">
                <a:solidFill>
                  <a:srgbClr val="000000"/>
                </a:solidFill>
              </a:rPr>
              <a:t>ИЛИ </a:t>
            </a:r>
            <a:r>
              <a:rPr lang="ru-RU" sz="2900" dirty="0">
                <a:solidFill>
                  <a:srgbClr val="000000"/>
                </a:solidFill>
              </a:rPr>
              <a:t>Ответ </a:t>
            </a:r>
            <a:r>
              <a:rPr lang="ru-RU" sz="2900" dirty="0" smtClean="0">
                <a:solidFill>
                  <a:srgbClr val="000000"/>
                </a:solidFill>
              </a:rPr>
              <a:t>неправильный – </a:t>
            </a:r>
            <a:r>
              <a:rPr lang="ru-RU" sz="2900" b="1" dirty="0" smtClean="0">
                <a:solidFill>
                  <a:srgbClr val="FF0000"/>
                </a:solidFill>
              </a:rPr>
              <a:t>0 баллов</a:t>
            </a:r>
            <a:r>
              <a:rPr lang="ru-RU" sz="2800" dirty="0">
                <a:solidFill>
                  <a:srgbClr val="000000"/>
                </a:solidFill>
                <a:latin typeface="Century Schoolbook"/>
              </a:rPr>
              <a:t>	</a:t>
            </a:r>
            <a:r>
              <a:rPr lang="ru-RU" sz="800" dirty="0">
                <a:solidFill>
                  <a:srgbClr val="000000"/>
                </a:solidFill>
                <a:latin typeface="Century Schoolbook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92630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Ответ на задание № 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  <a:ln>
            <a:solidFill>
              <a:schemeClr val="tx1"/>
            </a:solidFill>
            <a:prstDash val="sysDot"/>
          </a:ln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endParaRPr lang="ru-RU" sz="4800" dirty="0">
              <a:solidFill>
                <a:srgbClr val="000000"/>
              </a:solidFill>
              <a:latin typeface="Century Schoolbook"/>
            </a:endParaRPr>
          </a:p>
          <a:p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В правильном ответе должны быть следующие элементы:</a:t>
            </a:r>
          </a:p>
          <a:p>
            <a:pPr marL="0" indent="0">
              <a:buNone/>
            </a:pP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1) ответ на </a:t>
            </a: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первый:</a:t>
            </a:r>
            <a:r>
              <a:rPr lang="ru-RU" sz="5100" b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 товар</a:t>
            </a: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;</a:t>
            </a:r>
            <a:endParaRPr lang="ru-RU" sz="51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2) </a:t>
            </a: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объяснение: 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всё то, что ценится людьми как средство </a:t>
            </a: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удовлетворения 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потребностей;</a:t>
            </a:r>
          </a:p>
          <a:p>
            <a:pPr marL="0" indent="0">
              <a:buNone/>
            </a:pP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3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) ответ </a:t>
            </a:r>
            <a:r>
              <a:rPr lang="ru-RU" sz="51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на второй 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вопрос: </a:t>
            </a:r>
            <a:r>
              <a:rPr lang="ru-RU" sz="5100" b="1" dirty="0">
                <a:solidFill>
                  <a:srgbClr val="000000"/>
                </a:solidFill>
                <a:latin typeface="Arial Narrow" panose="020B0606020202030204" pitchFamily="34" charset="0"/>
              </a:rPr>
              <a:t>свободные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 (даровые) блага;</a:t>
            </a:r>
          </a:p>
          <a:p>
            <a:pPr marL="0" indent="0">
              <a:buNone/>
            </a:pP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4) ответ на третий вопрос: </a:t>
            </a:r>
            <a:r>
              <a:rPr lang="ru-RU" sz="51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потребление даровых благ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ru-RU" sz="5100" b="1" dirty="0">
                <a:solidFill>
                  <a:srgbClr val="000000"/>
                </a:solidFill>
                <a:latin typeface="Arial Narrow" panose="020B0606020202030204" pitchFamily="34" charset="0"/>
              </a:rPr>
              <a:t>в отличие </a:t>
            </a:r>
            <a:r>
              <a:rPr lang="ru-RU" sz="51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от потребления экономических благ</a:t>
            </a:r>
            <a:r>
              <a:rPr lang="ru-RU" sz="5100" dirty="0">
                <a:solidFill>
                  <a:srgbClr val="000000"/>
                </a:solidFill>
                <a:latin typeface="Arial Narrow" panose="020B0606020202030204" pitchFamily="34" charset="0"/>
              </a:rPr>
              <a:t>, одними людьми не приводит к их нехватке для других людей. </a:t>
            </a:r>
            <a:endParaRPr lang="ru-RU" sz="5100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b="1" dirty="0" smtClean="0">
              <a:solidFill>
                <a:srgbClr val="FF0000"/>
              </a:solidFill>
              <a:latin typeface="Century Schoolbook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entury Schoolbook"/>
              </a:rPr>
              <a:t>!!! Могут </a:t>
            </a:r>
            <a:r>
              <a:rPr lang="ru-RU" b="1" dirty="0">
                <a:solidFill>
                  <a:srgbClr val="FF0000"/>
                </a:solidFill>
                <a:latin typeface="Century Schoolbook"/>
              </a:rPr>
              <a:t>быть даны </a:t>
            </a:r>
            <a:r>
              <a:rPr lang="ru-RU" b="1" u="sng" dirty="0">
                <a:solidFill>
                  <a:srgbClr val="FF0000"/>
                </a:solidFill>
                <a:latin typeface="Century Schoolbook"/>
              </a:rPr>
              <a:t>другие корректные </a:t>
            </a:r>
            <a:r>
              <a:rPr lang="ru-RU" b="1" dirty="0">
                <a:solidFill>
                  <a:srgbClr val="FF0000"/>
                </a:solidFill>
                <a:latin typeface="Century Schoolbook"/>
              </a:rPr>
              <a:t>ответы на вопросы	</a:t>
            </a:r>
          </a:p>
        </p:txBody>
      </p:sp>
    </p:spTree>
    <p:extLst>
      <p:ext uri="{BB962C8B-B14F-4D97-AF65-F5344CB8AC3E}">
        <p14:creationId xmlns:p14="http://schemas.microsoft.com/office/powerpoint/2010/main" val="423354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Теперь сами!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92661"/>
            <a:ext cx="8229600" cy="3941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598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728192"/>
          </a:xfrm>
          <a:ln>
            <a:solidFill>
              <a:schemeClr val="tx1"/>
            </a:solidFill>
            <a:prstDash val="sysDash"/>
          </a:ln>
        </p:spPr>
        <p:txBody>
          <a:bodyPr>
            <a:noAutofit/>
          </a:bodyPr>
          <a:lstStyle/>
          <a:p>
            <a:pPr algn="l"/>
            <a:r>
              <a:rPr lang="ru-RU" sz="3600" b="1" dirty="0" smtClean="0">
                <a:solidFill>
                  <a:srgbClr val="FF0000"/>
                </a:solidFill>
              </a:rPr>
              <a:t>Совет:</a:t>
            </a:r>
            <a:r>
              <a:rPr lang="ru-RU" sz="3600" dirty="0" smtClean="0"/>
              <a:t> Прочтите внимательно!</a:t>
            </a:r>
            <a:br>
              <a:rPr lang="ru-RU" sz="3600" dirty="0" smtClean="0"/>
            </a:br>
            <a:r>
              <a:rPr lang="ru-RU" sz="3600" dirty="0" smtClean="0"/>
              <a:t> Разбейте задание на части. </a:t>
            </a:r>
            <a:br>
              <a:rPr lang="ru-RU" sz="3600" dirty="0" smtClean="0"/>
            </a:br>
            <a:r>
              <a:rPr lang="ru-RU" sz="3600" dirty="0" smtClean="0"/>
              <a:t>Выполняйте последовательно!</a:t>
            </a:r>
            <a:endParaRPr lang="ru-RU" sz="36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95536" y="1844824"/>
            <a:ext cx="8291264" cy="475252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sz="3600" dirty="0">
              <a:latin typeface="Century Schoolbook"/>
            </a:endParaRPr>
          </a:p>
          <a:p>
            <a:r>
              <a:rPr lang="ru-RU" dirty="0">
                <a:latin typeface="Century Schoolbook"/>
              </a:rPr>
              <a:t>Какой фактор производства прежде всего может быть проиллюстрирован с помощью данного изображения? Объясните, что включает в себя данный фактор производства. Чем ограничено предложение данного фактора производства? Как называют доход владельца данного фактора производства?</a:t>
            </a:r>
          </a:p>
          <a:p>
            <a:r>
              <a:rPr lang="ru-RU" dirty="0">
                <a:latin typeface="Century Schoolbook"/>
              </a:rPr>
              <a:t>Ответ запишите на бланке ответов № 2, указав номер задания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707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ln>
            <a:solidFill>
              <a:schemeClr val="tx1"/>
            </a:solidFill>
            <a:prstDash val="sysDot"/>
          </a:ln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Проверьте ответ!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125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№ 12.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правильном ответе должны быть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следующие </a:t>
            </a:r>
            <a:r>
              <a:rPr lang="ru-RU" sz="20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элементы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 </a:t>
            </a: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капитал</a:t>
            </a:r>
            <a:r>
              <a:rPr lang="ru-RU" sz="2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</a:t>
            </a:r>
            <a:r>
              <a:rPr lang="ru-RU" sz="20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объяснение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например: здания и сооружения, оборудование, инфраструктуру и другие ценности;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(Объяснение может быть сформулировано иначе.)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 </a:t>
            </a:r>
            <a:r>
              <a:rPr lang="ru-RU" sz="2000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капитал могут ограничивать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например:  уровень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экономического и научно-технического развития страны, фирмы, физический и моральный износ зданий, станков, коммуникаций, объём денежной массы в обращении, уровень инфляции и др.;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4)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</a:t>
            </a:r>
            <a:r>
              <a:rPr lang="ru-RU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0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 </a:t>
            </a:r>
            <a:r>
              <a:rPr lang="ru-RU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Могут </a:t>
            </a:r>
            <a:r>
              <a:rPr lang="ru-RU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быть даны другие корректные ответы на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	</a:t>
            </a:r>
          </a:p>
          <a:p>
            <a:pPr marL="0" indent="0">
              <a:buNone/>
            </a:pP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017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 6 </a:t>
            </a:r>
            <a:r>
              <a:rPr lang="ru-RU" dirty="0" smtClean="0">
                <a:solidFill>
                  <a:srgbClr val="FF0000"/>
                </a:solidFill>
              </a:rPr>
              <a:t>(ФГ)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77500" lnSpcReduction="20000"/>
          </a:bodyPr>
          <a:lstStyle/>
          <a:p>
            <a:r>
              <a:rPr lang="ru-RU" sz="3500" dirty="0"/>
              <a:t>Илья Михайлович в силу преклонного возраста иногда </a:t>
            </a:r>
            <a:r>
              <a:rPr lang="ru-RU" sz="3500" dirty="0">
                <a:solidFill>
                  <a:srgbClr val="0070C0"/>
                </a:solidFill>
              </a:rPr>
              <a:t>забывает ПИН-код карты</a:t>
            </a:r>
            <a:r>
              <a:rPr lang="ru-RU" sz="3500" dirty="0"/>
              <a:t>, на которую поступает его пенсия. Чтобы решить проблему получения денег, Илья Михайлович </a:t>
            </a:r>
            <a:r>
              <a:rPr lang="ru-RU" sz="3500" u="sng" dirty="0"/>
              <a:t>написал на карте ПИН-код</a:t>
            </a:r>
            <a:r>
              <a:rPr lang="ru-RU" sz="3500" dirty="0"/>
              <a:t>. Теперь он всегда может получить свои деньги.</a:t>
            </a:r>
          </a:p>
          <a:p>
            <a:pPr marL="0" indent="0">
              <a:buNone/>
            </a:pPr>
            <a:r>
              <a:rPr lang="ru-RU" sz="3500" dirty="0"/>
              <a:t>В чём состоит </a:t>
            </a:r>
            <a:r>
              <a:rPr lang="ru-RU" sz="3500" u="sng" dirty="0">
                <a:solidFill>
                  <a:srgbClr val="FF0000"/>
                </a:solidFill>
              </a:rPr>
              <a:t>опасность</a:t>
            </a:r>
            <a:r>
              <a:rPr lang="ru-RU" sz="3500" dirty="0"/>
              <a:t> данной ситуации для </a:t>
            </a:r>
            <a:r>
              <a:rPr lang="ru-RU" sz="3500" b="1" dirty="0"/>
              <a:t>личных финансов </a:t>
            </a:r>
            <a:r>
              <a:rPr lang="ru-RU" sz="3500" dirty="0"/>
              <a:t>Ильи Михайловича</a:t>
            </a:r>
            <a:r>
              <a:rPr lang="ru-RU" sz="3500" dirty="0" smtClean="0"/>
              <a:t>?</a:t>
            </a:r>
          </a:p>
          <a:p>
            <a:pPr marL="0" indent="0">
              <a:buNone/>
            </a:pPr>
            <a:r>
              <a:rPr lang="ru-RU" sz="3500" dirty="0" smtClean="0"/>
              <a:t> </a:t>
            </a:r>
            <a:r>
              <a:rPr lang="ru-RU" sz="3500" dirty="0"/>
              <a:t>Как ему надо было </a:t>
            </a:r>
            <a:r>
              <a:rPr lang="ru-RU" sz="3500" b="1" dirty="0"/>
              <a:t>правильно поступить </a:t>
            </a:r>
            <a:r>
              <a:rPr lang="ru-RU" sz="3500" dirty="0"/>
              <a:t>в данной ситуации</a:t>
            </a:r>
            <a:r>
              <a:rPr lang="ru-RU" sz="3500" dirty="0" smtClean="0"/>
              <a:t>?</a:t>
            </a:r>
          </a:p>
          <a:p>
            <a:pPr marL="0" indent="0">
              <a:buNone/>
            </a:pPr>
            <a:endParaRPr lang="ru-RU" sz="3500" dirty="0" smtClean="0"/>
          </a:p>
          <a:p>
            <a:pPr marL="0" indent="0">
              <a:buNone/>
            </a:pPr>
            <a:r>
              <a:rPr lang="ru-RU" sz="3500" b="1" dirty="0" smtClean="0">
                <a:solidFill>
                  <a:srgbClr val="FF0000"/>
                </a:solidFill>
              </a:rPr>
              <a:t>2 балла</a:t>
            </a:r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87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u="sng" dirty="0">
                <a:solidFill>
                  <a:srgbClr val="FF0000"/>
                </a:solidFill>
              </a:rPr>
              <a:t>Критерии </a:t>
            </a:r>
            <a:r>
              <a:rPr lang="ru-RU" sz="3600" u="sng" dirty="0" smtClean="0">
                <a:solidFill>
                  <a:srgbClr val="FF0000"/>
                </a:solidFill>
              </a:rPr>
              <a:t>оценивания задания № 6: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ru-RU" sz="4800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r>
              <a:rPr lang="ru-RU" sz="3800" b="1" dirty="0" smtClean="0">
                <a:solidFill>
                  <a:srgbClr val="FF0000"/>
                </a:solidFill>
                <a:latin typeface="Century Schoolbook"/>
              </a:rPr>
              <a:t> </a:t>
            </a:r>
            <a:r>
              <a:rPr lang="ru-RU" sz="38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!!! </a:t>
            </a:r>
            <a:r>
              <a:rPr lang="ru-RU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Ответы </a:t>
            </a: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на вопросы могут быть приведены в иных, близких по смыслу формулировках</a:t>
            </a:r>
            <a:r>
              <a:rPr lang="ru-RU" dirty="0">
                <a:solidFill>
                  <a:srgbClr val="000000"/>
                </a:solidFill>
                <a:latin typeface="Century Schoolbook"/>
              </a:rPr>
              <a:t>	</a:t>
            </a:r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Даны </a:t>
            </a:r>
            <a:r>
              <a:rPr lang="ru-RU" dirty="0"/>
              <a:t>правильные ответы </a:t>
            </a:r>
            <a:r>
              <a:rPr lang="ru-RU" u="sng" dirty="0"/>
              <a:t>на два </a:t>
            </a:r>
            <a:r>
              <a:rPr lang="ru-RU" dirty="0" smtClean="0"/>
              <a:t>вопроса-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rgbClr val="FF0000"/>
                </a:solidFill>
              </a:rPr>
              <a:t>2 балла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Дан правильный ответ </a:t>
            </a:r>
            <a:r>
              <a:rPr lang="ru-RU" u="sng" dirty="0"/>
              <a:t>на один любой </a:t>
            </a:r>
            <a:r>
              <a:rPr lang="ru-RU" dirty="0" smtClean="0"/>
              <a:t>вопрос </a:t>
            </a:r>
            <a:r>
              <a:rPr lang="ru-RU" dirty="0" smtClean="0"/>
              <a:t>–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 </a:t>
            </a:r>
            <a:r>
              <a:rPr lang="ru-RU" dirty="0" smtClean="0">
                <a:solidFill>
                  <a:srgbClr val="FF0000"/>
                </a:solidFill>
              </a:rPr>
              <a:t>1 </a:t>
            </a:r>
            <a:r>
              <a:rPr lang="ru-RU" dirty="0" smtClean="0">
                <a:solidFill>
                  <a:srgbClr val="FF0000"/>
                </a:solidFill>
              </a:rPr>
              <a:t>балл</a:t>
            </a:r>
            <a:endParaRPr lang="ru-RU" dirty="0">
              <a:solidFill>
                <a:srgbClr val="FF0000"/>
              </a:solidFill>
            </a:endParaRPr>
          </a:p>
          <a:p>
            <a:r>
              <a:rPr lang="ru-RU" dirty="0"/>
              <a:t>Приведены рассуждения общего характера, не соответствующие требованию задания.</a:t>
            </a:r>
          </a:p>
          <a:p>
            <a:pPr marL="0" indent="0">
              <a:buNone/>
            </a:pPr>
            <a:r>
              <a:rPr lang="ru-RU" i="1" dirty="0">
                <a:solidFill>
                  <a:srgbClr val="0070C0"/>
                </a:solidFill>
              </a:rPr>
              <a:t>ИЛИ</a:t>
            </a:r>
            <a:r>
              <a:rPr lang="ru-RU" dirty="0"/>
              <a:t> Ответ </a:t>
            </a:r>
            <a:r>
              <a:rPr lang="ru-RU" dirty="0" smtClean="0"/>
              <a:t>неправильный- </a:t>
            </a:r>
            <a:r>
              <a:rPr lang="ru-RU" dirty="0" smtClean="0">
                <a:solidFill>
                  <a:srgbClr val="FF0000"/>
                </a:solidFill>
              </a:rPr>
              <a:t>0 баллов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06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r>
              <a:rPr lang="ru-RU" sz="2200" b="1" dirty="0">
                <a:solidFill>
                  <a:prstClr val="black"/>
                </a:solidFill>
                <a:latin typeface="Arial Narrow" pitchFamily="34" charset="0"/>
              </a:rPr>
              <a:t>ЭКОНОМИКА. </a:t>
            </a:r>
            <a:br>
              <a:rPr lang="ru-RU" sz="2200" b="1" dirty="0">
                <a:solidFill>
                  <a:prstClr val="black"/>
                </a:solidFill>
                <a:latin typeface="Arial Narrow" pitchFamily="34" charset="0"/>
              </a:rPr>
            </a:br>
            <a:r>
              <a:rPr lang="ru-RU" sz="2200" b="1" dirty="0">
                <a:solidFill>
                  <a:srgbClr val="FF0000"/>
                </a:solidFill>
                <a:latin typeface="Arial Narrow" pitchFamily="34" charset="0"/>
              </a:rPr>
              <a:t>Какие позиции кодификатора элементов содержания проверяет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252764"/>
              </p:ext>
            </p:extLst>
          </p:nvPr>
        </p:nvGraphicFramePr>
        <p:xfrm>
          <a:off x="457200" y="1268761"/>
          <a:ext cx="8229600" cy="50878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432"/>
                <a:gridCol w="7427168"/>
              </a:tblGrid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Код</a:t>
                      </a:r>
                      <a:endParaRPr lang="ru-RU" sz="2400" dirty="0"/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Элементы содержания, проверяемые на ОГЭ</a:t>
                      </a:r>
                      <a:endParaRPr lang="ru-RU" sz="2400" dirty="0"/>
                    </a:p>
                  </a:txBody>
                  <a:tcPr marL="91439" marR="91439"/>
                </a:tc>
              </a:tr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3.1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Экономика, её</a:t>
                      </a:r>
                      <a:r>
                        <a:rPr lang="ru-RU" sz="2400" baseline="0" dirty="0" smtClean="0">
                          <a:latin typeface="+mj-lt"/>
                        </a:rPr>
                        <a:t> роль в жизни общества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</a:tr>
              <a:tr h="77358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3.2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Товары и услуги, ресурсы и потребности, ограниченность ресурсов 	</a:t>
                      </a:r>
                    </a:p>
                  </a:txBody>
                  <a:tcPr marL="91439" marR="91439"/>
                </a:tc>
              </a:tr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3.3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Экономические системы и собственность 	</a:t>
                      </a:r>
                    </a:p>
                  </a:txBody>
                  <a:tcPr marL="91439" marR="91439"/>
                </a:tc>
              </a:tr>
              <a:tr h="773584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3.4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Производство, производительность труда.</a:t>
                      </a:r>
                    </a:p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Разделение труда специализация 	</a:t>
                      </a:r>
                    </a:p>
                  </a:txBody>
                  <a:tcPr marL="91439" marR="91439"/>
                </a:tc>
              </a:tr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3.5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Обмен, торговля 	</a:t>
                      </a:r>
                    </a:p>
                  </a:txBody>
                  <a:tcPr marL="91439" marR="91439"/>
                </a:tc>
              </a:tr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3.6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Рынок и рыночный механизм 	</a:t>
                      </a:r>
                    </a:p>
                  </a:txBody>
                  <a:tcPr marL="91439" marR="91439"/>
                </a:tc>
              </a:tr>
              <a:tr h="429769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3.7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Малое предпринимательство и фермерское хозяйство </a:t>
                      </a:r>
                    </a:p>
                  </a:txBody>
                  <a:tcPr marL="91439" marR="91439"/>
                </a:tc>
              </a:tr>
              <a:tr h="69875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+mj-lt"/>
                        </a:rPr>
                        <a:t>3.8</a:t>
                      </a:r>
                      <a:endParaRPr lang="ru-RU" sz="2400" dirty="0">
                        <a:latin typeface="+mj-lt"/>
                      </a:endParaRPr>
                    </a:p>
                  </a:txBody>
                  <a:tcPr marL="91439" marR="91439"/>
                </a:tc>
                <a:tc>
                  <a:txBody>
                    <a:bodyPr/>
                    <a:lstStyle/>
                    <a:p>
                      <a:r>
                        <a:rPr lang="ru-RU" sz="24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Деньги</a:t>
                      </a:r>
                    </a:p>
                  </a:txBody>
                  <a:tcPr marL="91439" marR="91439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58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  <a:prstDash val="sysDash"/>
          </a:ln>
        </p:spPr>
        <p:txBody>
          <a:bodyPr/>
          <a:lstStyle/>
          <a:p>
            <a:r>
              <a:rPr lang="ru-RU" sz="3200" u="sng" dirty="0">
                <a:solidFill>
                  <a:prstClr val="black"/>
                </a:solidFill>
              </a:rPr>
              <a:t>Ответ. </a:t>
            </a:r>
            <a:r>
              <a:rPr lang="ru-RU" sz="3200" dirty="0" smtClean="0">
                <a:solidFill>
                  <a:srgbClr val="FF0000"/>
                </a:solidFill>
              </a:rPr>
              <a:t>Оформление ответа(пример!)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№ 6.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</a:t>
            </a:r>
            <a:r>
              <a:rPr lang="ru-RU" dirty="0" smtClean="0"/>
              <a:t>в </a:t>
            </a:r>
            <a:r>
              <a:rPr lang="ru-RU" dirty="0"/>
              <a:t>случае утраты карты Илья Михайлович </a:t>
            </a:r>
            <a:r>
              <a:rPr lang="ru-RU" dirty="0">
                <a:solidFill>
                  <a:srgbClr val="FF0000"/>
                </a:solidFill>
              </a:rPr>
              <a:t>рискует потерять </a:t>
            </a:r>
            <a:r>
              <a:rPr lang="ru-RU" dirty="0"/>
              <a:t>все деньги, поскольку на </a:t>
            </a:r>
            <a:r>
              <a:rPr lang="ru-RU" u="sng" dirty="0"/>
              <a:t>карте размещена конфиденциальная информация</a:t>
            </a:r>
            <a:r>
              <a:rPr lang="ru-RU" dirty="0"/>
              <a:t> для управления счётом;</a:t>
            </a: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dirty="0" smtClean="0"/>
              <a:t>ни </a:t>
            </a:r>
            <a:r>
              <a:rPr lang="ru-RU" dirty="0"/>
              <a:t>в коем случае </a:t>
            </a:r>
            <a:r>
              <a:rPr lang="ru-RU" dirty="0">
                <a:solidFill>
                  <a:srgbClr val="FF0000"/>
                </a:solidFill>
              </a:rPr>
              <a:t>не писать на </a:t>
            </a:r>
            <a:r>
              <a:rPr lang="ru-RU" dirty="0" smtClean="0">
                <a:solidFill>
                  <a:srgbClr val="FF0000"/>
                </a:solidFill>
              </a:rPr>
              <a:t>карте </a:t>
            </a:r>
            <a:r>
              <a:rPr lang="ru-RU" dirty="0" err="1" smtClean="0"/>
              <a:t>пин</a:t>
            </a:r>
            <a:r>
              <a:rPr lang="ru-RU" dirty="0" smtClean="0"/>
              <a:t>-код, </a:t>
            </a:r>
            <a:r>
              <a:rPr lang="ru-RU" dirty="0"/>
              <a:t>тренировать </a:t>
            </a:r>
            <a:r>
              <a:rPr lang="ru-RU" dirty="0" smtClean="0"/>
              <a:t>память; ассоциировать цифры </a:t>
            </a:r>
            <a:r>
              <a:rPr lang="ru-RU" dirty="0" err="1" smtClean="0"/>
              <a:t>пин</a:t>
            </a:r>
            <a:r>
              <a:rPr lang="ru-RU" dirty="0" smtClean="0"/>
              <a:t>-кода с чем-то, что легко запомнится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47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Теперь сами!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Марии позвонил мужчина, который представился специалистом службы безопасности банка. Мужчина сообщил, что был сбой в компьютерной сети банка. Мужчина попросил Марию для обеспечения сохранности её денег перевести их на защищённый счёт, закреплённый за службой безопасности, которая после восстановления системы вернёт деньги Марии.</a:t>
            </a:r>
          </a:p>
          <a:p>
            <a:pPr marL="0" indent="0">
              <a:buNone/>
            </a:pPr>
            <a:r>
              <a:rPr lang="ru-RU" dirty="0"/>
              <a:t>В чём состоит опасность данной ситуации для личных финансов Марии? Как ей правильно поступить в данной ситуации</a:t>
            </a:r>
            <a:r>
              <a:rPr lang="ru-RU" dirty="0" smtClean="0"/>
              <a:t>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291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  <a:prstDash val="sysDash"/>
          </a:ln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Проверьте ответ!!!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№ 6.</a:t>
            </a:r>
          </a:p>
          <a:p>
            <a:pPr marL="0" indent="0">
              <a:buNone/>
            </a:pPr>
            <a:r>
              <a:rPr lang="ru-RU" sz="2400" dirty="0" smtClean="0"/>
              <a:t>Правильный </a:t>
            </a:r>
            <a:r>
              <a:rPr lang="ru-RU" sz="2400" dirty="0"/>
              <a:t>ответ должен содержать следующие </a:t>
            </a:r>
            <a:r>
              <a:rPr lang="ru-RU" sz="2400" u="sng" dirty="0"/>
              <a:t>элементы</a:t>
            </a:r>
            <a:r>
              <a:rPr lang="ru-RU" sz="2400" dirty="0"/>
              <a:t>:</a:t>
            </a:r>
          </a:p>
          <a:p>
            <a:pPr marL="0" indent="0">
              <a:buNone/>
            </a:pPr>
            <a:r>
              <a:rPr lang="ru-RU" dirty="0" smtClean="0"/>
              <a:t>1)например</a:t>
            </a:r>
            <a:r>
              <a:rPr lang="ru-RU" dirty="0"/>
              <a:t>: </a:t>
            </a:r>
            <a:r>
              <a:rPr lang="ru-RU" u="sng" dirty="0"/>
              <a:t>опасность добровольно </a:t>
            </a:r>
            <a:r>
              <a:rPr lang="ru-RU" dirty="0"/>
              <a:t>перевести свои </a:t>
            </a:r>
            <a:r>
              <a:rPr lang="ru-RU" dirty="0" smtClean="0"/>
              <a:t>сбережения </a:t>
            </a:r>
            <a:r>
              <a:rPr lang="ru-RU" b="1" dirty="0"/>
              <a:t>мошенникам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 smtClean="0"/>
              <a:t>2)например</a:t>
            </a:r>
            <a:r>
              <a:rPr lang="ru-RU" dirty="0"/>
              <a:t>: </a:t>
            </a:r>
            <a:r>
              <a:rPr lang="ru-RU" u="sng" dirty="0"/>
              <a:t>не переводить </a:t>
            </a:r>
            <a:r>
              <a:rPr lang="ru-RU" dirty="0"/>
              <a:t>никаких денег </a:t>
            </a:r>
            <a:r>
              <a:rPr lang="ru-RU" dirty="0" smtClean="0"/>
              <a:t>и </a:t>
            </a:r>
            <a:r>
              <a:rPr lang="ru-RU" b="1" dirty="0" smtClean="0"/>
              <a:t>обратиться </a:t>
            </a:r>
            <a:r>
              <a:rPr lang="ru-RU" b="1" dirty="0"/>
              <a:t>в службу безопасности банка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!!!</a:t>
            </a:r>
            <a:r>
              <a:rPr lang="ru-RU" dirty="0" smtClean="0"/>
              <a:t> Ответы </a:t>
            </a:r>
            <a:r>
              <a:rPr lang="ru-RU" dirty="0"/>
              <a:t>на вопросы могут быть приведены в иных, близких по смыслу формулировках</a:t>
            </a:r>
          </a:p>
        </p:txBody>
      </p:sp>
    </p:spTree>
    <p:extLst>
      <p:ext uri="{BB962C8B-B14F-4D97-AF65-F5344CB8AC3E}">
        <p14:creationId xmlns:p14="http://schemas.microsoft.com/office/powerpoint/2010/main" val="8408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80728"/>
            <a:ext cx="8496944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39552" y="260649"/>
            <a:ext cx="7992888" cy="504056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 12 </a:t>
            </a:r>
            <a:r>
              <a:rPr lang="ru-RU" dirty="0" smtClean="0">
                <a:solidFill>
                  <a:srgbClr val="FF0000"/>
                </a:solidFill>
              </a:rPr>
              <a:t>(4 балла!)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4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1608" cy="792088"/>
          </a:xfrm>
          <a:ln>
            <a:solidFill>
              <a:schemeClr val="tx1"/>
            </a:solidFill>
            <a:prstDash val="sysDash"/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Критерии оценивания задания № 12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510202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sz="4400" dirty="0">
              <a:solidFill>
                <a:srgbClr val="000000"/>
              </a:solidFill>
              <a:latin typeface="Century Schoolbook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Сформулировано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одному выводу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сходстве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различии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каждому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высказано уместное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предположение</a:t>
            </a:r>
            <a:r>
              <a:rPr lang="ru-RU" sz="3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балла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Сформулированы 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один-два вывода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только по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одному любому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высказано уместное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предположение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балла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Сформулированы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два </a:t>
            </a:r>
            <a:r>
              <a:rPr lang="ru-RU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вывода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балла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Сформулирован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только один </a:t>
            </a:r>
            <a:r>
              <a:rPr lang="ru-RU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4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Приведены рассуждения общего характера, не соответствующие требованию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</a:t>
            </a:r>
            <a:r>
              <a:rPr lang="ru-RU" sz="26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неправильный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31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buNone/>
            </a:pPr>
            <a:r>
              <a:rPr lang="ru-RU" sz="800" dirty="0" smtClean="0">
                <a:solidFill>
                  <a:srgbClr val="000000"/>
                </a:solidFill>
                <a:latin typeface="Century Schoolbook"/>
              </a:rPr>
              <a:t>	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161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ln>
            <a:solidFill>
              <a:schemeClr val="tx1"/>
            </a:solidFill>
            <a:prstDash val="sysDash"/>
          </a:ln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Ответ на задание № 12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468052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№ 12.</a:t>
            </a:r>
          </a:p>
          <a:p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В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правильном ответе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должны быть сформулированы </a:t>
            </a:r>
            <a:r>
              <a:rPr lang="ru-RU" sz="3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выводы</a:t>
            </a: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и высказаны </a:t>
            </a:r>
            <a:r>
              <a:rPr lang="ru-RU" sz="3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предположения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:</a:t>
            </a:r>
          </a:p>
          <a:p>
            <a:pPr marL="0" indent="0">
              <a:buNone/>
            </a:pP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а) о сходстве,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например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: </a:t>
            </a:r>
            <a:r>
              <a:rPr lang="ru-RU" sz="3400" b="1" dirty="0">
                <a:solidFill>
                  <a:srgbClr val="FF0000"/>
                </a:solidFill>
                <a:latin typeface="Arial Narrow" panose="020B0606020202030204" pitchFamily="34" charset="0"/>
              </a:rPr>
              <a:t>равные </a:t>
            </a:r>
            <a:r>
              <a:rPr lang="ru-RU" sz="3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доли </a:t>
            </a: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мужчин и  </a:t>
            </a: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женщин(10%)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считают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работу </a:t>
            </a:r>
            <a:r>
              <a:rPr lang="ru-RU" sz="3400" u="sng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неприятной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обязанностью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(это может быть связано с тем, что некоторые люди не любят свою работу или в принципе не хотят работать, но в силу разных обстоятельств вынуждены трудиться);</a:t>
            </a:r>
          </a:p>
          <a:p>
            <a:pPr marL="0" indent="0">
              <a:buNone/>
            </a:pP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б) о различии,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например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: среди </a:t>
            </a: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тех,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для кого работа прежде всего </a:t>
            </a:r>
            <a:r>
              <a:rPr lang="ru-RU" sz="34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источник средств к существованию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ru-RU" sz="3400" b="1" dirty="0">
                <a:solidFill>
                  <a:srgbClr val="FF0000"/>
                </a:solidFill>
                <a:latin typeface="Arial Narrow" panose="020B0606020202030204" pitchFamily="34" charset="0"/>
              </a:rPr>
              <a:t>мужчин </a:t>
            </a:r>
            <a:r>
              <a:rPr lang="ru-RU" sz="34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больше </a:t>
            </a:r>
            <a:r>
              <a:rPr lang="ru-RU" sz="3400" dirty="0" smtClean="0">
                <a:latin typeface="Arial Narrow" panose="020B0606020202030204" pitchFamily="34" charset="0"/>
              </a:rPr>
              <a:t>(45%), 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чем </a:t>
            </a:r>
            <a:r>
              <a:rPr lang="ru-RU" sz="34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женщин (20%) (возможно</a:t>
            </a:r>
            <a:r>
              <a:rPr lang="ru-RU" sz="3400" dirty="0">
                <a:solidFill>
                  <a:srgbClr val="000000"/>
                </a:solidFill>
                <a:latin typeface="Arial Narrow" panose="020B0606020202030204" pitchFamily="34" charset="0"/>
              </a:rPr>
              <a:t>, что в этом проявляется социальный стереотип о том, что мужчина должен много работать и хорошо зарабатывать, чтобы содержать себя и своих близких).</a:t>
            </a:r>
          </a:p>
          <a:p>
            <a:endParaRPr lang="ru-RU" dirty="0" smtClean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entury Schoolbook"/>
              </a:rPr>
              <a:t>!!!</a:t>
            </a:r>
            <a:r>
              <a:rPr lang="ru-RU" dirty="0" smtClean="0">
                <a:solidFill>
                  <a:srgbClr val="000000"/>
                </a:solidFill>
                <a:latin typeface="Century Schoolbook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Могут </a:t>
            </a: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быть сформулированы другие выводы о сходстве и различии, высказаны иные уместные предположения	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674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07617"/>
          </a:xfrm>
          <a:solidFill>
            <a:srgbClr val="FFFF00"/>
          </a:solidFill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Теперь сами! 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352928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617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ln>
            <a:solidFill>
              <a:schemeClr val="tx1"/>
            </a:solidFill>
            <a:prstDash val="sysDash"/>
          </a:ln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Проверьте ответ!!!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Century Schoolbook"/>
              </a:rPr>
              <a:t>№ 12</a:t>
            </a:r>
            <a:endParaRPr lang="ru-RU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а) </a:t>
            </a:r>
            <a:r>
              <a:rPr lang="ru-RU" sz="3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вывод о </a:t>
            </a:r>
            <a:r>
              <a:rPr lang="ru-RU" sz="3600" b="1" dirty="0">
                <a:solidFill>
                  <a:srgbClr val="0070C0"/>
                </a:solidFill>
                <a:latin typeface="Arial Narrow" panose="020B0606020202030204" pitchFamily="34" charset="0"/>
              </a:rPr>
              <a:t>сходстве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, 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например: </a:t>
            </a:r>
            <a:r>
              <a:rPr lang="ru-RU" sz="3600" b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граждане </a:t>
            </a:r>
            <a:r>
              <a:rPr lang="ru-RU" sz="3600" b="1" dirty="0">
                <a:solidFill>
                  <a:srgbClr val="000000"/>
                </a:solidFill>
                <a:latin typeface="Arial Narrow" panose="020B0606020202030204" pitchFamily="34" charset="0"/>
              </a:rPr>
              <a:t>обеих </a:t>
            </a:r>
            <a:r>
              <a:rPr lang="ru-RU" sz="3600" b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стран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в </a:t>
            </a:r>
            <a:r>
              <a:rPr lang="ru-RU" sz="3600" u="sng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равной мере 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предпочитают покупать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золотые слитки </a:t>
            </a:r>
            <a:endParaRPr lang="ru-RU" sz="3600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( </a:t>
            </a:r>
            <a:r>
              <a:rPr 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предположение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, например: всегда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есть те, кто верит в неизменно высокую ценность драгоценных металлов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);</a:t>
            </a:r>
          </a:p>
          <a:p>
            <a:pPr marL="0" indent="0">
              <a:buNone/>
            </a:pPr>
            <a:endParaRPr lang="ru-RU" sz="3600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б) </a:t>
            </a:r>
            <a:r>
              <a:rPr lang="ru-RU" sz="36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вывод о различии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, например: </a:t>
            </a:r>
            <a:r>
              <a:rPr lang="ru-RU" sz="3600" b="1" dirty="0">
                <a:solidFill>
                  <a:srgbClr val="000000"/>
                </a:solidFill>
                <a:latin typeface="Arial Narrow" panose="020B0606020202030204" pitchFamily="34" charset="0"/>
              </a:rPr>
              <a:t>большинство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 граждан 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страны </a:t>
            </a:r>
            <a:r>
              <a:rPr lang="ru-RU" sz="3600" b="1" dirty="0">
                <a:solidFill>
                  <a:srgbClr val="000000"/>
                </a:solidFill>
                <a:latin typeface="Arial Narrow" panose="020B0606020202030204" pitchFamily="34" charset="0"/>
              </a:rPr>
              <a:t>Y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, в отличие от 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граждан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страны </a:t>
            </a:r>
            <a:r>
              <a:rPr lang="ru-RU" sz="3600" b="1" dirty="0">
                <a:solidFill>
                  <a:srgbClr val="000000"/>
                </a:solidFill>
                <a:latin typeface="Arial Narrow" panose="020B0606020202030204" pitchFamily="34" charset="0"/>
              </a:rPr>
              <a:t>Z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, предпочитают </a:t>
            </a:r>
            <a:r>
              <a:rPr lang="ru-RU" sz="36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хранить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 </a:t>
            </a:r>
            <a:r>
              <a:rPr lang="ru-RU" sz="36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наличные деньги дома </a:t>
            </a:r>
            <a:endParaRPr lang="ru-RU" sz="3600" u="sng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предположение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, например: скорее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всего, в стране Y граждане практически </a:t>
            </a:r>
            <a:r>
              <a:rPr lang="ru-RU" sz="36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не доверяют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существующим финансовым институтам.) </a:t>
            </a:r>
            <a:endParaRPr lang="ru-RU" sz="3600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3600" dirty="0" smtClean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!!!</a:t>
            </a:r>
            <a:r>
              <a:rPr lang="ru-RU" sz="3600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 Могут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быть сформулированы </a:t>
            </a:r>
            <a:r>
              <a:rPr lang="ru-RU" sz="36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другие выводы 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о сходстве и различии, высказаны иные </a:t>
            </a:r>
            <a:r>
              <a:rPr lang="ru-RU" sz="3600" u="sng" dirty="0">
                <a:solidFill>
                  <a:srgbClr val="000000"/>
                </a:solidFill>
                <a:latin typeface="Arial Narrow" panose="020B0606020202030204" pitchFamily="34" charset="0"/>
              </a:rPr>
              <a:t>уместные</a:t>
            </a:r>
            <a:r>
              <a:rPr lang="ru-RU" sz="3600" dirty="0">
                <a:solidFill>
                  <a:srgbClr val="000000"/>
                </a:solidFill>
                <a:latin typeface="Arial Narrow" panose="020B0606020202030204" pitchFamily="34" charset="0"/>
              </a:rPr>
              <a:t> предположения</a:t>
            </a:r>
            <a:r>
              <a:rPr lang="ru-RU" dirty="0">
                <a:solidFill>
                  <a:srgbClr val="000000"/>
                </a:solidFill>
                <a:latin typeface="Century Schoolbook"/>
              </a:rPr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310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к тексту </a:t>
            </a:r>
            <a:r>
              <a:rPr lang="ru-RU" dirty="0" smtClean="0">
                <a:solidFill>
                  <a:srgbClr val="FF0000"/>
                </a:solidFill>
              </a:rPr>
              <a:t>(№№ 21-24)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7030A0"/>
                </a:solidFill>
              </a:rPr>
              <a:t>2я часть </a:t>
            </a:r>
            <a:endParaRPr 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26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744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2200" b="1" dirty="0">
                <a:solidFill>
                  <a:prstClr val="black"/>
                </a:solidFill>
                <a:latin typeface="Arial Narrow" pitchFamily="34" charset="0"/>
              </a:rPr>
              <a:t>ЭКОНОМИКА. </a:t>
            </a:r>
            <a:r>
              <a:rPr lang="ru-RU" sz="2200" b="1" dirty="0" smtClean="0">
                <a:solidFill>
                  <a:srgbClr val="FF0000"/>
                </a:solidFill>
                <a:latin typeface="Arial Narrow" pitchFamily="34" charset="0"/>
              </a:rPr>
              <a:t> Позиции </a:t>
            </a:r>
            <a:r>
              <a:rPr lang="ru-RU" sz="2200" b="1" dirty="0">
                <a:solidFill>
                  <a:srgbClr val="FF0000"/>
                </a:solidFill>
                <a:latin typeface="Arial Narrow" pitchFamily="34" charset="0"/>
              </a:rPr>
              <a:t>кодификатора </a:t>
            </a:r>
            <a:r>
              <a:rPr lang="ru-RU" sz="2200" b="1" dirty="0" smtClean="0">
                <a:solidFill>
                  <a:srgbClr val="FF0000"/>
                </a:solidFill>
                <a:latin typeface="Arial Narrow" pitchFamily="34" charset="0"/>
              </a:rPr>
              <a:t>(продолжение)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0282443"/>
              </p:ext>
            </p:extLst>
          </p:nvPr>
        </p:nvGraphicFramePr>
        <p:xfrm>
          <a:off x="467544" y="1124744"/>
          <a:ext cx="8229600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75095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Код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1" i="0" u="none" strike="noStrike" baseline="0" dirty="0" smtClean="0">
                          <a:solidFill>
                            <a:schemeClr val="bg1"/>
                          </a:solidFill>
                          <a:latin typeface="+mj-lt"/>
                        </a:rPr>
                        <a:t>Элементы содержания, проверяемые на ОГЭ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3.9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Заработная плата и стимулирование труда 	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3.10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Неравенство доходов и экономические меры социальной поддержки 	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3.11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Налоги, уплачиваемые гражданами 	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3.12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Экономические цели и функции государства 	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3.13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Банковские услуги, предоставляемые гражданам: депозит, кредит, платежная карта, электронные деньги, денежный перевод, обмен валюты. Формы дистанционного банковского обслуживания: банкомат, мобильный банкинг, онлайн-банкинг 		</a:t>
                      </a:r>
                    </a:p>
                  </a:txBody>
                  <a:tcPr marL="44873" marR="448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+mj-lt"/>
                        </a:rPr>
                        <a:t>3.14</a:t>
                      </a:r>
                      <a:endParaRPr lang="ru-RU" sz="2000" dirty="0">
                        <a:latin typeface="+mj-lt"/>
                      </a:endParaRPr>
                    </a:p>
                  </a:txBody>
                  <a:tcPr marL="44873" marR="44873"/>
                </a:tc>
                <a:tc>
                  <a:txBody>
                    <a:bodyPr/>
                    <a:lstStyle/>
                    <a:p>
                      <a:r>
                        <a:rPr lang="ru-RU" sz="2000" b="0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Экономические функции домохозяйства. Потребление домашних хозяйств. Семейный бюджет. Источники доходов и расходов семьи. Активы и пассивы. Личный финансовый план. Сбережения 	</a:t>
                      </a:r>
                    </a:p>
                  </a:txBody>
                  <a:tcPr marL="44873" marR="44873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42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476672"/>
            <a:ext cx="853529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Century Schoolbook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Century Schoolbook"/>
              </a:rPr>
            </a:br>
            <a:r>
              <a:rPr lang="ru-RU" dirty="0" smtClean="0">
                <a:solidFill>
                  <a:srgbClr val="000000"/>
                </a:solidFill>
                <a:latin typeface="Century Schoolbook"/>
              </a:rPr>
              <a:t>№ </a:t>
            </a:r>
            <a:r>
              <a:rPr lang="ru-RU" dirty="0">
                <a:solidFill>
                  <a:srgbClr val="000000"/>
                </a:solidFill>
                <a:latin typeface="Century Schoolbook"/>
              </a:rPr>
              <a:t>21 План:</a:t>
            </a:r>
            <a:br>
              <a:rPr lang="ru-RU" dirty="0">
                <a:solidFill>
                  <a:srgbClr val="000000"/>
                </a:solidFill>
                <a:latin typeface="Century Schoolbook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1</a:t>
            </a: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) Ограниченность экономических ресурсов.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2) Проблема экономического выбора.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3) Стимулы для производителей.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 Narrow" panose="020B0606020202030204" pitchFamily="34" charset="0"/>
              </a:rPr>
              <a:t>4) Альтернативная стоимость «бесплатных» благ.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  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!!!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Возможны </a:t>
            </a: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иные формулировки пунктов плана, не искажающие сути основ </a:t>
            </a:r>
            <a:r>
              <a:rPr lang="ru-RU" dirty="0">
                <a:solidFill>
                  <a:srgbClr val="000000"/>
                </a:solidFill>
                <a:latin typeface="Century Schoolbook"/>
              </a:rPr>
              <a:t>	</a:t>
            </a:r>
            <a:endParaRPr lang="ru-RU" dirty="0" smtClean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 балла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50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  <a:solidFill>
            <a:srgbClr val="FFC00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Задания № 22 , № 23, № 24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22. Какой </a:t>
            </a:r>
            <a:r>
              <a:rPr lang="ru-RU" sz="2400" dirty="0">
                <a:solidFill>
                  <a:srgbClr val="000000"/>
                </a:solidFill>
                <a:latin typeface="+mj-lt"/>
              </a:rPr>
              <a:t>фундаментальный закон отметили авторы? Как они обосновали действие этого закона? Какие две стороны экономического выбора отметили </a:t>
            </a: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авторы</a:t>
            </a:r>
            <a:r>
              <a:rPr lang="en-US" sz="2400" dirty="0" smtClean="0">
                <a:solidFill>
                  <a:srgbClr val="000000"/>
                </a:solidFill>
                <a:latin typeface="+mj-lt"/>
              </a:rPr>
              <a:t>?</a:t>
            </a:r>
            <a:endParaRPr lang="ru-RU" sz="2400" dirty="0" smtClean="0">
              <a:solidFill>
                <a:srgbClr val="000000"/>
              </a:solidFill>
              <a:latin typeface="+mj-lt"/>
            </a:endParaRPr>
          </a:p>
          <a:p>
            <a:pPr marL="0" lv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+mj-lt"/>
              </a:rPr>
              <a:t>23.Почему, по мнению авторов, бесплатных благ не существует? Какова роль правительства в производстве и распределении «бесплатных» благ? Назовите любые две социальные группы, для которых жизненно необходимы «бесплатные» блага.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000000"/>
                </a:solidFill>
                <a:latin typeface="+mj-lt"/>
              </a:rPr>
              <a:t>24. Существует мнение, что производство «бесплатных» благ тормозит экономическое развитие страны. Согласны ли Вы с этим мнением? Используя содержание текста и обществоведческие знания, приведите два аргумента (объяснения) в обоснование своей позиции.</a:t>
            </a:r>
            <a:endParaRPr lang="ru-RU" sz="2400" dirty="0" smtClean="0">
              <a:solidFill>
                <a:prstClr val="black"/>
              </a:solidFill>
              <a:latin typeface="+mj-lt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816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922114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Задание № 22 (2 балла!)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57200" y="1268761"/>
            <a:ext cx="4040188" cy="504056"/>
          </a:xfrm>
          <a:solidFill>
            <a:srgbClr val="FFFF00"/>
          </a:solidFill>
        </p:spPr>
        <p:txBody>
          <a:bodyPr/>
          <a:lstStyle/>
          <a:p>
            <a:r>
              <a:rPr lang="ru-RU" dirty="0" smtClean="0"/>
              <a:t>Правильный ответ: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57200" y="1916832"/>
            <a:ext cx="4040188" cy="439248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4000" dirty="0" smtClean="0">
                <a:solidFill>
                  <a:srgbClr val="000000"/>
                </a:solidFill>
                <a:latin typeface="+mj-lt"/>
              </a:rPr>
              <a:t>1) </a:t>
            </a:r>
            <a:r>
              <a:rPr lang="ru-RU" sz="4000" dirty="0">
                <a:solidFill>
                  <a:srgbClr val="000000"/>
                </a:solidFill>
                <a:latin typeface="+mj-lt"/>
              </a:rPr>
              <a:t>человечество испытывает и будет испытывать </a:t>
            </a:r>
            <a:r>
              <a:rPr lang="ru-RU" sz="4000" dirty="0" smtClean="0">
                <a:solidFill>
                  <a:srgbClr val="000000"/>
                </a:solidFill>
                <a:latin typeface="+mj-lt"/>
              </a:rPr>
              <a:t>дефицит</a:t>
            </a:r>
            <a:r>
              <a:rPr lang="ru-RU" sz="4000" dirty="0">
                <a:solidFill>
                  <a:srgbClr val="000000"/>
                </a:solidFill>
                <a:latin typeface="+mj-lt"/>
              </a:rPr>
              <a:t>;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000000"/>
                </a:solidFill>
                <a:latin typeface="+mj-lt"/>
              </a:rPr>
              <a:t>2) </a:t>
            </a:r>
            <a:r>
              <a:rPr lang="ru-RU" sz="4000" dirty="0" smtClean="0">
                <a:solidFill>
                  <a:srgbClr val="000000"/>
                </a:solidFill>
                <a:latin typeface="+mj-lt"/>
              </a:rPr>
              <a:t>ресурсы </a:t>
            </a:r>
            <a:r>
              <a:rPr lang="ru-RU" sz="4000" dirty="0">
                <a:solidFill>
                  <a:srgbClr val="000000"/>
                </a:solidFill>
                <a:latin typeface="+mj-lt"/>
              </a:rPr>
              <a:t>в мире ограничены, а человеческие желания бесконечны;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rgbClr val="000000"/>
                </a:solidFill>
                <a:latin typeface="+mj-lt"/>
              </a:rPr>
              <a:t>3) потребительский </a:t>
            </a:r>
            <a:r>
              <a:rPr lang="ru-RU" sz="4000" dirty="0">
                <a:solidFill>
                  <a:srgbClr val="000000"/>
                </a:solidFill>
                <a:latin typeface="+mj-lt"/>
              </a:rPr>
              <a:t>спрос и издержки производства. </a:t>
            </a:r>
            <a:endParaRPr lang="ru-RU" sz="4000" dirty="0" smtClean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endParaRPr lang="ru-RU" sz="800" b="1" i="1" dirty="0" smtClean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sz="800" b="1" i="1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sz="800" b="1" i="1" dirty="0" smtClean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sz="800" b="1" i="1" dirty="0">
              <a:solidFill>
                <a:srgbClr val="000000"/>
              </a:solidFill>
              <a:latin typeface="Century Schoolbook"/>
            </a:endParaRPr>
          </a:p>
          <a:p>
            <a:pPr marL="0" indent="0">
              <a:buNone/>
            </a:pPr>
            <a:endParaRPr lang="ru-RU" sz="800" b="1" i="1" dirty="0">
              <a:solidFill>
                <a:srgbClr val="000000"/>
              </a:solidFill>
              <a:latin typeface="Century Schoolbook"/>
            </a:endParaRPr>
          </a:p>
          <a:p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268761"/>
            <a:ext cx="4041775" cy="504056"/>
          </a:xfrm>
          <a:solidFill>
            <a:srgbClr val="FF0000"/>
          </a:solidFill>
        </p:spPr>
        <p:txBody>
          <a:bodyPr/>
          <a:lstStyle/>
          <a:p>
            <a:r>
              <a:rPr lang="ru-RU" dirty="0" smtClean="0"/>
              <a:t>Критерии оценивания: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499993" y="1916832"/>
            <a:ext cx="4186808" cy="4752528"/>
          </a:xfrm>
          <a:ln>
            <a:solidFill>
              <a:schemeClr val="tx1"/>
            </a:solidFill>
            <a:prstDash val="sysDash"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ВАЖНО! </a:t>
            </a:r>
            <a:r>
              <a:rPr lang="ru-RU" sz="1800" dirty="0" smtClean="0"/>
              <a:t>Ответ </a:t>
            </a:r>
            <a:r>
              <a:rPr lang="ru-RU" sz="1800" dirty="0"/>
              <a:t>на третий вопрос засчитывается только при указании </a:t>
            </a:r>
            <a:r>
              <a:rPr lang="ru-RU" sz="1800" u="sng" dirty="0"/>
              <a:t>двух сторон</a:t>
            </a:r>
            <a:r>
              <a:rPr lang="ru-RU" sz="1800" dirty="0"/>
              <a:t>. </a:t>
            </a:r>
            <a:endParaRPr lang="ru-RU" sz="1800" dirty="0" smtClean="0"/>
          </a:p>
          <a:p>
            <a:pPr marL="0" indent="0">
              <a:buNone/>
            </a:pPr>
            <a:r>
              <a:rPr lang="ru-RU" sz="1800" dirty="0" smtClean="0"/>
              <a:t>Ответы на вопросы могут быть представлены как в форме цитат, так и в форме сжатого воспроизведения фрагментов текста</a:t>
            </a:r>
          </a:p>
          <a:p>
            <a:pPr marL="0" indent="0">
              <a:buNone/>
            </a:pPr>
            <a:r>
              <a:rPr lang="ru-RU" sz="1800" dirty="0" smtClean="0"/>
              <a:t>Даны правильные ответы на </a:t>
            </a:r>
            <a:r>
              <a:rPr lang="ru-RU" sz="1800" u="sng" dirty="0" smtClean="0"/>
              <a:t>три </a:t>
            </a:r>
            <a:r>
              <a:rPr lang="ru-RU" sz="1800" dirty="0" smtClean="0"/>
              <a:t>вопроса – </a:t>
            </a:r>
            <a:r>
              <a:rPr lang="ru-RU" sz="1800" b="1" dirty="0" smtClean="0">
                <a:solidFill>
                  <a:srgbClr val="FF0000"/>
                </a:solidFill>
              </a:rPr>
              <a:t>2 балла</a:t>
            </a:r>
          </a:p>
          <a:p>
            <a:pPr marL="0" indent="0">
              <a:buNone/>
            </a:pPr>
            <a:r>
              <a:rPr lang="ru-RU" sz="1800" dirty="0" smtClean="0"/>
              <a:t>Даны </a:t>
            </a:r>
            <a:r>
              <a:rPr lang="ru-RU" sz="1800" dirty="0"/>
              <a:t>правильные ответы только на </a:t>
            </a:r>
            <a:r>
              <a:rPr lang="ru-RU" sz="1800" u="sng" dirty="0"/>
              <a:t>два любых </a:t>
            </a:r>
            <a:r>
              <a:rPr lang="ru-RU" sz="1800" dirty="0" smtClean="0"/>
              <a:t>вопроса -</a:t>
            </a:r>
            <a:r>
              <a:rPr lang="ru-RU" sz="1800" b="1" dirty="0" smtClean="0">
                <a:solidFill>
                  <a:srgbClr val="FF0000"/>
                </a:solidFill>
              </a:rPr>
              <a:t>1 балл </a:t>
            </a:r>
            <a:endParaRPr lang="ru-RU" sz="18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1800" dirty="0"/>
              <a:t>Дан правильный ответ </a:t>
            </a:r>
            <a:r>
              <a:rPr lang="ru-RU" sz="1800" u="sng" dirty="0"/>
              <a:t>только на один </a:t>
            </a:r>
            <a:r>
              <a:rPr lang="ru-RU" sz="1800" dirty="0"/>
              <a:t>любой </a:t>
            </a:r>
            <a:r>
              <a:rPr lang="ru-RU" sz="1800" dirty="0" smtClean="0"/>
              <a:t>вопрос ИЛИ </a:t>
            </a:r>
            <a:r>
              <a:rPr lang="ru-RU" sz="1800" dirty="0"/>
              <a:t>Приведены рассуждения общего </a:t>
            </a:r>
            <a:r>
              <a:rPr lang="ru-RU" sz="1800" dirty="0" smtClean="0"/>
              <a:t>характера ИЛИ </a:t>
            </a:r>
            <a:r>
              <a:rPr lang="ru-RU" sz="1800" dirty="0"/>
              <a:t>Ответ </a:t>
            </a:r>
            <a:r>
              <a:rPr lang="ru-RU" sz="1800" dirty="0" smtClean="0"/>
              <a:t>неправильный – </a:t>
            </a:r>
            <a:r>
              <a:rPr lang="ru-RU" sz="1800" b="1" dirty="0" smtClean="0">
                <a:solidFill>
                  <a:srgbClr val="FF0000"/>
                </a:solidFill>
              </a:rPr>
              <a:t>0 баллов</a:t>
            </a:r>
            <a:endParaRPr lang="ru-RU" sz="1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2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solidFill>
            <a:srgbClr val="92D050"/>
          </a:solidFill>
        </p:spPr>
        <p:txBody>
          <a:bodyPr/>
          <a:lstStyle/>
          <a:p>
            <a:r>
              <a:rPr lang="ru-RU" dirty="0">
                <a:solidFill>
                  <a:prstClr val="black"/>
                </a:solidFill>
              </a:rPr>
              <a:t>Задание № </a:t>
            </a:r>
            <a:r>
              <a:rPr lang="ru-RU" dirty="0" smtClean="0">
                <a:solidFill>
                  <a:prstClr val="black"/>
                </a:solidFill>
              </a:rPr>
              <a:t>23 </a:t>
            </a:r>
            <a:r>
              <a:rPr lang="ru-RU" b="1" dirty="0" smtClean="0">
                <a:solidFill>
                  <a:srgbClr val="FF0000"/>
                </a:solidFill>
              </a:rPr>
              <a:t>(3 </a:t>
            </a:r>
            <a:r>
              <a:rPr lang="ru-RU" b="1" dirty="0">
                <a:solidFill>
                  <a:srgbClr val="FF0000"/>
                </a:solidFill>
              </a:rPr>
              <a:t>балла!)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Ответ:</a:t>
            </a:r>
            <a:endParaRPr lang="ru-RU" sz="4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1)для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 «бесплатных» благ требуются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дефицитные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ресурсы, которые кто-то должен оплачивать;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2)правительство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перераспределить издержки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производства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«бесплатных» благ;</a:t>
            </a:r>
          </a:p>
          <a:p>
            <a:pPr marL="0" indent="0">
              <a:buNone/>
            </a:pPr>
            <a:r>
              <a:rPr lang="ru-RU" sz="22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(Ответы на вопросы могут быть даны в иных, близких по смыслу формулировках.)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3)</a:t>
            </a:r>
            <a:r>
              <a:rPr lang="ru-RU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социальные </a:t>
            </a:r>
            <a:r>
              <a:rPr lang="ru-RU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группы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например: пенсионеры, многодетные семьи.	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776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33474"/>
          </a:xfrm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Задание № 24 (2 балла!)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25658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Правильный 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ответ должен содержать </a:t>
            </a:r>
            <a:r>
              <a:rPr lang="ru-RU" sz="5500" b="1" dirty="0">
                <a:solidFill>
                  <a:srgbClr val="000000"/>
                </a:solidFill>
                <a:latin typeface="+mj-lt"/>
              </a:rPr>
              <a:t>следующие элементы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1)позиция 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выпускника: </a:t>
            </a:r>
            <a:r>
              <a:rPr lang="ru-RU" sz="5500" u="sng" dirty="0">
                <a:solidFill>
                  <a:srgbClr val="000000"/>
                </a:solidFill>
                <a:latin typeface="+mj-lt"/>
              </a:rPr>
              <a:t>согласие 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или </a:t>
            </a:r>
            <a:r>
              <a:rPr lang="ru-RU" sz="5500" u="sng" dirty="0">
                <a:solidFill>
                  <a:srgbClr val="000000"/>
                </a:solidFill>
                <a:latin typeface="+mj-lt"/>
              </a:rPr>
              <a:t>несогласие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 с приведённым </a:t>
            </a: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мнением</a:t>
            </a: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;</a:t>
            </a:r>
          </a:p>
          <a:p>
            <a:pPr marL="0" indent="0">
              <a:buNone/>
            </a:pPr>
            <a:r>
              <a:rPr lang="ru-RU" sz="5500" dirty="0">
                <a:solidFill>
                  <a:srgbClr val="000000"/>
                </a:solidFill>
                <a:latin typeface="+mj-lt"/>
              </a:rPr>
              <a:t> </a:t>
            </a:r>
            <a:r>
              <a:rPr lang="ru-RU" sz="7400" b="1" dirty="0" smtClean="0">
                <a:solidFill>
                  <a:srgbClr val="00B050"/>
                </a:solidFill>
                <a:latin typeface="+mj-lt"/>
              </a:rPr>
              <a:t>Я согласен(согласна) с автором</a:t>
            </a:r>
            <a:endParaRPr lang="ru-RU" sz="7400" b="1" dirty="0">
              <a:solidFill>
                <a:srgbClr val="00B050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2) аргументы (</a:t>
            </a:r>
            <a:r>
              <a:rPr lang="ru-RU" sz="5500" dirty="0">
                <a:solidFill>
                  <a:srgbClr val="000000"/>
                </a:solidFill>
                <a:latin typeface="+mj-lt"/>
              </a:rPr>
              <a:t>объяснения):</a:t>
            </a:r>
          </a:p>
          <a:p>
            <a:pPr marL="0" indent="0">
              <a:buNone/>
            </a:pPr>
            <a:r>
              <a:rPr lang="ru-RU" sz="5500" b="1" dirty="0">
                <a:solidFill>
                  <a:srgbClr val="FF0000"/>
                </a:solidFill>
                <a:latin typeface="+mj-lt"/>
              </a:rPr>
              <a:t>в случае </a:t>
            </a:r>
            <a:r>
              <a:rPr lang="ru-RU" sz="5500" b="1" dirty="0" smtClean="0">
                <a:solidFill>
                  <a:srgbClr val="FF0000"/>
                </a:solidFill>
                <a:latin typeface="+mj-lt"/>
              </a:rPr>
              <a:t>согласия </a:t>
            </a: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(например):</a:t>
            </a:r>
            <a:endParaRPr lang="ru-RU" sz="5500" dirty="0">
              <a:solidFill>
                <a:srgbClr val="000000"/>
              </a:solidFill>
              <a:latin typeface="+mj-lt"/>
            </a:endParaRPr>
          </a:p>
          <a:p>
            <a:pPr marL="0" indent="0">
              <a:buNone/>
            </a:pPr>
            <a:r>
              <a:rPr lang="ru-RU" sz="5500" dirty="0">
                <a:solidFill>
                  <a:srgbClr val="000000"/>
                </a:solidFill>
                <a:latin typeface="+mj-lt"/>
              </a:rPr>
              <a:t>- производство «бесплатных» благ обременительно для государственного бюджета и отвлекает средства, которые могли бы использоваться для развития экономики;</a:t>
            </a:r>
          </a:p>
          <a:p>
            <a:pPr marL="0" indent="0">
              <a:buNone/>
            </a:pPr>
            <a:r>
              <a:rPr lang="ru-RU" sz="5500" dirty="0">
                <a:solidFill>
                  <a:srgbClr val="000000"/>
                </a:solidFill>
                <a:latin typeface="+mj-lt"/>
              </a:rPr>
              <a:t>- производство «бесплатных» благ оплачивается налогоплательщиками и отвлекает часть сбережений граждан и прибыли фирм, которые могли бы напрямую инвестироваться в экономику</a:t>
            </a:r>
            <a:r>
              <a:rPr lang="ru-RU" sz="5500" dirty="0" smtClean="0">
                <a:solidFill>
                  <a:srgbClr val="000000"/>
                </a:solidFill>
                <a:latin typeface="+mj-lt"/>
              </a:rPr>
              <a:t>;</a:t>
            </a:r>
            <a:endParaRPr lang="ru-RU" sz="55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327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FFC000"/>
          </a:solidFill>
        </p:spPr>
        <p:txBody>
          <a:bodyPr/>
          <a:lstStyle/>
          <a:p>
            <a:r>
              <a:rPr lang="ru-RU" sz="4000" dirty="0">
                <a:solidFill>
                  <a:prstClr val="black"/>
                </a:solidFill>
              </a:rPr>
              <a:t>Задание № 24 (2 балла!)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sz="2200" dirty="0">
                <a:solidFill>
                  <a:srgbClr val="000000"/>
                </a:solidFill>
              </a:rPr>
              <a:t>Правильный ответ должен содержать </a:t>
            </a:r>
            <a:r>
              <a:rPr lang="ru-RU" sz="2200" b="1" dirty="0">
                <a:solidFill>
                  <a:srgbClr val="000000"/>
                </a:solidFill>
              </a:rPr>
              <a:t>следующие элементы</a:t>
            </a:r>
            <a:r>
              <a:rPr lang="ru-RU" sz="2200" dirty="0">
                <a:solidFill>
                  <a:srgbClr val="000000"/>
                </a:solidFill>
              </a:rPr>
              <a:t>:</a:t>
            </a:r>
          </a:p>
          <a:p>
            <a:pPr marL="0" lvl="0" indent="0">
              <a:buNone/>
            </a:pPr>
            <a:r>
              <a:rPr lang="ru-RU" sz="2200" dirty="0">
                <a:solidFill>
                  <a:srgbClr val="000000"/>
                </a:solidFill>
              </a:rPr>
              <a:t>1)позиция выпускника: </a:t>
            </a:r>
            <a:r>
              <a:rPr lang="ru-RU" sz="2200" u="sng" dirty="0">
                <a:solidFill>
                  <a:srgbClr val="000000"/>
                </a:solidFill>
              </a:rPr>
              <a:t>согласие </a:t>
            </a:r>
            <a:r>
              <a:rPr lang="ru-RU" sz="2200" dirty="0">
                <a:solidFill>
                  <a:srgbClr val="000000"/>
                </a:solidFill>
              </a:rPr>
              <a:t>или </a:t>
            </a:r>
            <a:r>
              <a:rPr lang="ru-RU" sz="2200" u="sng" dirty="0">
                <a:solidFill>
                  <a:srgbClr val="000000"/>
                </a:solidFill>
              </a:rPr>
              <a:t>несогласие</a:t>
            </a:r>
            <a:r>
              <a:rPr lang="ru-RU" sz="2200" dirty="0">
                <a:solidFill>
                  <a:srgbClr val="000000"/>
                </a:solidFill>
              </a:rPr>
              <a:t> с приведённым мнением;</a:t>
            </a:r>
          </a:p>
          <a:p>
            <a:pPr marL="0" lvl="0" indent="0">
              <a:buNone/>
            </a:pPr>
            <a:r>
              <a:rPr lang="ru-RU" sz="2200" dirty="0">
                <a:solidFill>
                  <a:srgbClr val="000000"/>
                </a:solidFill>
              </a:rPr>
              <a:t> </a:t>
            </a:r>
            <a:r>
              <a:rPr lang="ru-RU" sz="3000" b="1" dirty="0">
                <a:solidFill>
                  <a:srgbClr val="00B050"/>
                </a:solidFill>
              </a:rPr>
              <a:t>Я </a:t>
            </a:r>
            <a:r>
              <a:rPr lang="ru-RU" sz="3000" b="1" dirty="0" smtClean="0">
                <a:solidFill>
                  <a:srgbClr val="00B050"/>
                </a:solidFill>
              </a:rPr>
              <a:t>не согласен(не согласна</a:t>
            </a:r>
            <a:r>
              <a:rPr lang="ru-RU" sz="3000" b="1" dirty="0">
                <a:solidFill>
                  <a:srgbClr val="00B050"/>
                </a:solidFill>
              </a:rPr>
              <a:t>) с </a:t>
            </a:r>
            <a:r>
              <a:rPr lang="ru-RU" sz="3000" b="1" dirty="0" smtClean="0">
                <a:solidFill>
                  <a:srgbClr val="00B050"/>
                </a:solidFill>
              </a:rPr>
              <a:t>автором</a:t>
            </a:r>
          </a:p>
          <a:p>
            <a:pPr marL="0" lvl="0" indent="0">
              <a:buNone/>
            </a:pPr>
            <a:r>
              <a:rPr lang="ru-RU" sz="2400" dirty="0">
                <a:solidFill>
                  <a:srgbClr val="000000"/>
                </a:solidFill>
              </a:rPr>
              <a:t>2) аргументы (объяснения</a:t>
            </a:r>
            <a:r>
              <a:rPr lang="ru-RU" sz="2400" dirty="0" smtClean="0">
                <a:solidFill>
                  <a:srgbClr val="000000"/>
                </a:solidFill>
              </a:rPr>
              <a:t>):</a:t>
            </a:r>
            <a:endParaRPr lang="ru-RU" sz="3000" b="1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ru-RU" sz="1900" b="1" dirty="0" smtClean="0">
                <a:solidFill>
                  <a:srgbClr val="FF0000"/>
                </a:solidFill>
              </a:rPr>
              <a:t>в </a:t>
            </a:r>
            <a:r>
              <a:rPr lang="ru-RU" sz="1900" b="1" dirty="0">
                <a:solidFill>
                  <a:srgbClr val="FF0000"/>
                </a:solidFill>
              </a:rPr>
              <a:t>случае несогласия </a:t>
            </a:r>
            <a:r>
              <a:rPr lang="ru-RU" sz="1900" dirty="0">
                <a:solidFill>
                  <a:srgbClr val="000000"/>
                </a:solidFill>
              </a:rPr>
              <a:t>с приведённым мнением могут быть приведены такие </a:t>
            </a:r>
          </a:p>
          <a:p>
            <a:pPr marL="0" lvl="0" indent="0">
              <a:buNone/>
            </a:pPr>
            <a:r>
              <a:rPr lang="ru-RU" sz="1900" dirty="0">
                <a:solidFill>
                  <a:srgbClr val="000000"/>
                </a:solidFill>
              </a:rPr>
              <a:t>аргументы:</a:t>
            </a:r>
          </a:p>
          <a:p>
            <a:pPr marL="0" lvl="0" indent="0">
              <a:buNone/>
            </a:pPr>
            <a:r>
              <a:rPr lang="ru-RU" sz="1900" dirty="0" smtClean="0">
                <a:solidFill>
                  <a:srgbClr val="000000"/>
                </a:solidFill>
              </a:rPr>
              <a:t>-производство </a:t>
            </a:r>
            <a:r>
              <a:rPr lang="ru-RU" sz="1900" dirty="0">
                <a:solidFill>
                  <a:srgbClr val="000000"/>
                </a:solidFill>
              </a:rPr>
              <a:t>и распределение «бесплатных» благ позволяет снизить социальную напряжённость в обществе, обеспечить нормальные условия экономической деятельности граждан с разными доходами и фирм</a:t>
            </a:r>
            <a:r>
              <a:rPr lang="ru-RU" sz="1900" dirty="0" smtClean="0">
                <a:solidFill>
                  <a:srgbClr val="000000"/>
                </a:solidFill>
              </a:rPr>
              <a:t>;</a:t>
            </a:r>
          </a:p>
          <a:p>
            <a:pPr marL="0" lvl="0" indent="0">
              <a:buNone/>
            </a:pPr>
            <a:endParaRPr lang="ru-RU" sz="19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900" dirty="0">
                <a:solidFill>
                  <a:srgbClr val="000000"/>
                </a:solidFill>
              </a:rPr>
              <a:t>-в производстве «бесплатных» благ задействованы люди, которые обеспечивают материальные условия жизни своих семей и получают возможность приобретать другие блага и услуги, т. е. способствуют развитию экономики страны</a:t>
            </a:r>
            <a:r>
              <a:rPr lang="ru-RU" sz="1900" dirty="0" smtClean="0">
                <a:solidFill>
                  <a:srgbClr val="000000"/>
                </a:solidFill>
              </a:rPr>
              <a:t>.</a:t>
            </a:r>
          </a:p>
          <a:p>
            <a:pPr marL="0" lvl="0" indent="0">
              <a:buNone/>
            </a:pPr>
            <a:endParaRPr lang="ru-RU" sz="1900" dirty="0">
              <a:solidFill>
                <a:srgbClr val="000000"/>
              </a:solidFill>
            </a:endParaRPr>
          </a:p>
          <a:p>
            <a:pPr marL="0" lvl="0" indent="0">
              <a:buNone/>
            </a:pPr>
            <a:r>
              <a:rPr lang="ru-RU" sz="1400" dirty="0">
                <a:solidFill>
                  <a:srgbClr val="FF0000"/>
                </a:solidFill>
              </a:rPr>
              <a:t>!!! Могут быть приведены другие аргументы (объяснения) !!! Выражена позиция </a:t>
            </a:r>
            <a:r>
              <a:rPr lang="ru-RU" sz="800" dirty="0">
                <a:solidFill>
                  <a:srgbClr val="000000"/>
                </a:solidFill>
              </a:rPr>
              <a:t>	</a:t>
            </a:r>
          </a:p>
          <a:p>
            <a:r>
              <a:rPr lang="ru-RU" sz="4400" b="1" dirty="0" smtClean="0">
                <a:solidFill>
                  <a:srgbClr val="FF0000"/>
                </a:solidFill>
                <a:ea typeface="+mj-ea"/>
                <a:cs typeface="+mj-cs"/>
              </a:rPr>
              <a:t>Успеха  </a:t>
            </a:r>
            <a:r>
              <a:rPr lang="ru-RU" sz="4400" b="1" dirty="0">
                <a:solidFill>
                  <a:srgbClr val="FF0000"/>
                </a:solidFill>
                <a:ea typeface="+mj-ea"/>
                <a:cs typeface="+mj-cs"/>
              </a:rPr>
              <a:t>НА ЭКЗАМЕНЕ!!!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493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Р</a:t>
            </a:r>
            <a:r>
              <a:rPr lang="ru-RU" sz="3600" b="1" dirty="0" smtClean="0">
                <a:solidFill>
                  <a:srgbClr val="FF0000"/>
                </a:solidFill>
              </a:rPr>
              <a:t>есурсы</a:t>
            </a:r>
            <a:r>
              <a:rPr lang="ru-RU" sz="3600" b="1" dirty="0">
                <a:solidFill>
                  <a:srgbClr val="FF0000"/>
                </a:solidFill>
              </a:rPr>
              <a:t>, </a:t>
            </a:r>
            <a:r>
              <a:rPr lang="ru-RU" sz="3600" b="1" dirty="0" smtClean="0">
                <a:solidFill>
                  <a:srgbClr val="FF0000"/>
                </a:solidFill>
              </a:rPr>
              <a:t> которые помогут!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ln>
            <a:solidFill>
              <a:schemeClr val="tx1"/>
            </a:solidFill>
            <a:prstDash val="sysDot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КИМ 2022 г.</a:t>
            </a:r>
            <a:r>
              <a:rPr lang="ru-RU" sz="1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(Демоверсия, кодификатор, спецификация)</a:t>
            </a:r>
          </a:p>
          <a:p>
            <a:pPr lvl="0"/>
            <a:r>
              <a:rPr lang="ru-RU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Навигатор самостоятельной подготовки к </a:t>
            </a: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ОГЭ</a:t>
            </a:r>
            <a:endParaRPr lang="ru-RU" sz="2400" dirty="0">
              <a:solidFill>
                <a:srgbClr val="FF0000"/>
              </a:solidFill>
              <a:latin typeface="Times New Roman"/>
            </a:endParaRPr>
          </a:p>
          <a:p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Учебники федерального перечня </a:t>
            </a:r>
            <a:r>
              <a:rPr lang="ru-RU" sz="2400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Минпросвещения</a:t>
            </a:r>
            <a:r>
              <a:rPr lang="ru-RU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России (УМК):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Л.Н</a:t>
            </a: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Боголюбов и др.7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, 8 </a:t>
            </a: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класс; 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§§ 3-8</a:t>
            </a: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; §§18-28</a:t>
            </a:r>
            <a:endParaRPr lang="ru-RU" sz="2400" dirty="0" smtClean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О.А. Котова, Т.Е. </a:t>
            </a:r>
            <a:r>
              <a:rPr lang="ru-RU" sz="2400" dirty="0" err="1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Лискова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8 класс; 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§§1-16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Под ред. В.А. 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Никонова.9 класс (ФГОС</a:t>
            </a:r>
            <a:r>
              <a:rPr lang="ru-RU" sz="2400" dirty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. Инновационная школа</a:t>
            </a:r>
            <a:r>
              <a:rPr lang="ru-RU" sz="2400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); 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§§1-27</a:t>
            </a:r>
            <a:endParaRPr lang="ru-RU" sz="2400" dirty="0">
              <a:solidFill>
                <a:prstClr val="black"/>
              </a:solidFill>
              <a:latin typeface="Arial Narrow" pitchFamily="34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А.И. Кравченко и др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. 8 класс</a:t>
            </a: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; §§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1-18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Под ред. В.А. 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Тишкова. </a:t>
            </a: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8 класс; §§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1-10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К.В. </a:t>
            </a:r>
            <a:r>
              <a:rPr lang="ru-RU" sz="2400" dirty="0" err="1">
                <a:solidFill>
                  <a:prstClr val="black"/>
                </a:solidFill>
                <a:latin typeface="Arial Narrow" pitchFamily="34" charset="0"/>
              </a:rPr>
              <a:t>Сорвин</a:t>
            </a: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 и др</a:t>
            </a:r>
            <a:r>
              <a:rPr lang="ru-RU" sz="2400" dirty="0" smtClean="0">
                <a:solidFill>
                  <a:prstClr val="black"/>
                </a:solidFill>
                <a:latin typeface="Arial Narrow" pitchFamily="34" charset="0"/>
              </a:rPr>
              <a:t>. 8 </a:t>
            </a:r>
            <a:r>
              <a:rPr lang="ru-RU" sz="2400" dirty="0">
                <a:solidFill>
                  <a:prstClr val="black"/>
                </a:solidFill>
                <a:latin typeface="Arial Narrow" pitchFamily="34" charset="0"/>
              </a:rPr>
              <a:t>класс; §§1-18</a:t>
            </a:r>
          </a:p>
          <a:p>
            <a:pPr marL="0" lvl="0" indent="0">
              <a:buNone/>
            </a:pPr>
            <a:endParaRPr lang="ru-RU" sz="2200" dirty="0">
              <a:solidFill>
                <a:prstClr val="black"/>
              </a:solidFill>
              <a:latin typeface="Arial Narrow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72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sz="3100" b="1" dirty="0" smtClean="0">
                <a:solidFill>
                  <a:srgbClr val="000000"/>
                </a:solidFill>
                <a:latin typeface="Times New Roman"/>
              </a:rPr>
            </a:br>
            <a:r>
              <a:rPr lang="ru-RU" sz="3100" b="1" dirty="0" smtClean="0">
                <a:solidFill>
                  <a:srgbClr val="000000"/>
                </a:solidFill>
                <a:latin typeface="Times New Roman"/>
              </a:rPr>
              <a:t>Уроки </a:t>
            </a:r>
            <a:r>
              <a:rPr lang="ru-RU" sz="3100" b="1" dirty="0">
                <a:solidFill>
                  <a:srgbClr val="000000"/>
                </a:solidFill>
                <a:latin typeface="Times New Roman"/>
              </a:rPr>
              <a:t>«Российской электронной школы»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544616"/>
          </a:xfrm>
          <a:ln>
            <a:solidFill>
              <a:schemeClr val="tx1"/>
            </a:solidFill>
            <a:prstDash val="sysDot"/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/>
              </a:rPr>
              <a:t>Экономическая </a:t>
            </a:r>
            <a:r>
              <a:rPr lang="ru-RU" sz="1600" dirty="0">
                <a:solidFill>
                  <a:srgbClr val="FF0000"/>
                </a:solidFill>
                <a:latin typeface="Times New Roman"/>
              </a:rPr>
              <a:t>сфера жизни общества. (Урок 02. 7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https://resh.edu.ru/subject/lesson/2929/start/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Экономика и её роль в жизни общества. Главные вопросы экономики. (Урок 12. 8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https://resh.edu.ru/subject/lesson/2944/main/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Производство. (Урок 03. 7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https://resh.edu.ru/subject/lesson/2928/main/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Торговые отношения. (Урок 04. 7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https://resh.edu.ru/subject/lesson/3175/start/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Рыночная экономика. (Урок 13. 8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https://resh.edu.ru/subject/lesson/2559/main/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Роль государства в экономике. (Урок 14. 8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https://resh.edu.ru/subject/lesson/2943/main/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Экономика в повседневной жизни. (Урок 15. 8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https://resh.edu.ru/subject/lesson/2937/main</a:t>
            </a:r>
            <a:r>
              <a:rPr lang="en-US" sz="1600" dirty="0">
                <a:solidFill>
                  <a:srgbClr val="000000"/>
                </a:solidFill>
                <a:latin typeface="Times New Roman"/>
              </a:rPr>
              <a:t>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Доходы и их использование. (Урок 05. 7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https://resh.edu.ru/subject/lesson/2927/main/ 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FF0000"/>
                </a:solidFill>
                <a:latin typeface="Times New Roman"/>
              </a:rPr>
              <a:t>Банковские и страховые услуги. (Урок 16. 8 класс.) 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latin typeface="Times New Roman"/>
              </a:rPr>
              <a:t>https://resh.edu.ru/subject/lesson/2933/main/</a:t>
            </a:r>
            <a:endParaRPr lang="ru-RU" sz="1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778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Задания с развернутым ответом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70C0"/>
                </a:solidFill>
              </a:rPr>
              <a:t>№ </a:t>
            </a:r>
            <a:r>
              <a:rPr lang="ru-RU" dirty="0">
                <a:solidFill>
                  <a:srgbClr val="0070C0"/>
                </a:solidFill>
              </a:rPr>
              <a:t>1, № 5, № 6, № </a:t>
            </a:r>
            <a:r>
              <a:rPr lang="ru-RU" dirty="0" smtClean="0">
                <a:solidFill>
                  <a:srgbClr val="0070C0"/>
                </a:solidFill>
              </a:rPr>
              <a:t>12</a:t>
            </a:r>
            <a:r>
              <a:rPr lang="ru-RU" dirty="0">
                <a:solidFill>
                  <a:srgbClr val="0070C0"/>
                </a:solidFill>
              </a:rPr>
              <a:t>;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dirty="0" smtClean="0">
                <a:solidFill>
                  <a:srgbClr val="0070C0"/>
                </a:solidFill>
              </a:rPr>
              <a:t>№№ 20-24</a:t>
            </a:r>
            <a:endParaRPr lang="ru-RU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Выполняются </a:t>
            </a:r>
            <a:r>
              <a:rPr lang="ru-RU" dirty="0" smtClean="0">
                <a:solidFill>
                  <a:srgbClr val="FF0000"/>
                </a:solidFill>
              </a:rPr>
              <a:t>на бланке ответов № 2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708920"/>
            <a:ext cx="3019425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731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  <a:solidFill>
            <a:srgbClr val="92D050"/>
          </a:solidFill>
        </p:spPr>
        <p:txBody>
          <a:bodyPr/>
          <a:lstStyle/>
          <a:p>
            <a:r>
              <a:rPr lang="ru-RU" dirty="0" smtClean="0"/>
              <a:t>Задание № 1.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 smtClean="0"/>
              <a:t>Какие </a:t>
            </a:r>
            <a:r>
              <a:rPr lang="ru-RU" dirty="0"/>
              <a:t>два из перечисленных понятий используются для обозначения </a:t>
            </a:r>
            <a:r>
              <a:rPr lang="ru-RU" b="1" dirty="0"/>
              <a:t>факторов производства?</a:t>
            </a:r>
          </a:p>
          <a:p>
            <a:pPr marL="0" indent="0" algn="ctr">
              <a:buNone/>
            </a:pPr>
            <a:r>
              <a:rPr lang="ru-RU" i="1" dirty="0" smtClean="0">
                <a:solidFill>
                  <a:srgbClr val="0070C0"/>
                </a:solidFill>
              </a:rPr>
              <a:t>Спрос</a:t>
            </a:r>
            <a:r>
              <a:rPr lang="ru-RU" i="1" dirty="0">
                <a:solidFill>
                  <a:srgbClr val="0070C0"/>
                </a:solidFill>
              </a:rPr>
              <a:t>; специализация; земля; рента; </a:t>
            </a:r>
            <a:r>
              <a:rPr lang="ru-RU" i="1" dirty="0" smtClean="0">
                <a:solidFill>
                  <a:srgbClr val="0070C0"/>
                </a:solidFill>
              </a:rPr>
              <a:t>    предпринимательские </a:t>
            </a:r>
            <a:r>
              <a:rPr lang="ru-RU" i="1" dirty="0">
                <a:solidFill>
                  <a:srgbClr val="0070C0"/>
                </a:solidFill>
              </a:rPr>
              <a:t>способности.</a:t>
            </a:r>
            <a:endParaRPr lang="ru-RU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sz="2800" b="1" dirty="0" smtClean="0"/>
              <a:t>Выпишите!!! </a:t>
            </a:r>
            <a:r>
              <a:rPr lang="ru-RU" sz="2800" u="sng" dirty="0">
                <a:solidFill>
                  <a:srgbClr val="FF0000"/>
                </a:solidFill>
              </a:rPr>
              <a:t>соответствующие понятия </a:t>
            </a:r>
            <a:r>
              <a:rPr lang="ru-RU" sz="2800" dirty="0"/>
              <a:t>и раскройте </a:t>
            </a:r>
            <a:r>
              <a:rPr lang="ru-RU" sz="2800" u="sng" dirty="0"/>
              <a:t>смысл любого </a:t>
            </a:r>
            <a:r>
              <a:rPr lang="ru-RU" sz="2800" u="sng" dirty="0" smtClean="0">
                <a:solidFill>
                  <a:srgbClr val="FF0000"/>
                </a:solidFill>
              </a:rPr>
              <a:t>одного </a:t>
            </a:r>
            <a:r>
              <a:rPr lang="ru-RU" sz="2800" dirty="0"/>
              <a:t>из них</a:t>
            </a:r>
            <a:r>
              <a:rPr lang="ru-RU" sz="2800" dirty="0" smtClean="0"/>
              <a:t>.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 </a:t>
            </a:r>
            <a:r>
              <a:rPr lang="ru-RU" b="1" dirty="0" smtClean="0">
                <a:solidFill>
                  <a:srgbClr val="FF0000"/>
                </a:solidFill>
              </a:rPr>
              <a:t>балла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84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u="sng" dirty="0" smtClean="0">
                <a:solidFill>
                  <a:srgbClr val="FF0000"/>
                </a:solidFill>
              </a:rPr>
              <a:t>Критерии оценивания:</a:t>
            </a:r>
            <a:endParaRPr lang="ru-RU" sz="3600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Правильно выписаны </a:t>
            </a:r>
            <a:r>
              <a:rPr lang="ru-RU" sz="2800" b="1" u="sng" dirty="0">
                <a:solidFill>
                  <a:srgbClr val="00B050"/>
                </a:solidFill>
              </a:rPr>
              <a:t>два верных </a:t>
            </a:r>
            <a:r>
              <a:rPr lang="ru-RU" sz="2800" u="sng" dirty="0"/>
              <a:t>понятия </a:t>
            </a:r>
            <a:r>
              <a:rPr lang="ru-RU" sz="2800" dirty="0"/>
              <a:t>и </a:t>
            </a:r>
            <a:r>
              <a:rPr lang="ru-RU" sz="2800" u="sng" dirty="0"/>
              <a:t>раскрыт </a:t>
            </a:r>
            <a:r>
              <a:rPr lang="ru-RU" sz="2800" b="1" u="sng" dirty="0">
                <a:solidFill>
                  <a:srgbClr val="00B050"/>
                </a:solidFill>
              </a:rPr>
              <a:t>смысл</a:t>
            </a:r>
            <a:r>
              <a:rPr lang="ru-RU" sz="2800" u="sng" dirty="0"/>
              <a:t> любого одного </a:t>
            </a:r>
            <a:r>
              <a:rPr lang="ru-RU" sz="2800" dirty="0"/>
              <a:t>из </a:t>
            </a:r>
            <a:r>
              <a:rPr lang="ru-RU" sz="2800" dirty="0" smtClean="0"/>
              <a:t>них – </a:t>
            </a:r>
            <a:r>
              <a:rPr lang="ru-RU" sz="2800" u="sng" dirty="0" smtClean="0">
                <a:solidFill>
                  <a:srgbClr val="FF0000"/>
                </a:solidFill>
              </a:rPr>
              <a:t>2 балла</a:t>
            </a:r>
            <a:endParaRPr lang="ru-RU" sz="2800" u="sng" dirty="0">
              <a:solidFill>
                <a:srgbClr val="FF0000"/>
              </a:solidFill>
            </a:endParaRPr>
          </a:p>
          <a:p>
            <a:r>
              <a:rPr lang="ru-RU" sz="2800" dirty="0"/>
              <a:t>Наряду с верными понятиями выписано(ы) одно или несколько лишних понятий, раскрыт смысл верного </a:t>
            </a:r>
            <a:r>
              <a:rPr lang="ru-RU" sz="2800" dirty="0" smtClean="0"/>
              <a:t>понятия </a:t>
            </a:r>
            <a:r>
              <a:rPr lang="ru-RU" sz="2800" i="1" dirty="0" smtClean="0">
                <a:solidFill>
                  <a:srgbClr val="0070C0"/>
                </a:solidFill>
              </a:rPr>
              <a:t>ИЛИ</a:t>
            </a:r>
            <a:r>
              <a:rPr lang="ru-RU" sz="2800" dirty="0" smtClean="0"/>
              <a:t> </a:t>
            </a:r>
            <a:r>
              <a:rPr lang="ru-RU" sz="2800" dirty="0"/>
              <a:t>Правильно выписаны только два верных </a:t>
            </a:r>
            <a:r>
              <a:rPr lang="ru-RU" sz="2800" dirty="0" smtClean="0"/>
              <a:t>понятия </a:t>
            </a:r>
            <a:r>
              <a:rPr lang="ru-RU" sz="2800" i="1" dirty="0" smtClean="0">
                <a:solidFill>
                  <a:srgbClr val="0070C0"/>
                </a:solidFill>
              </a:rPr>
              <a:t>ИЛИ</a:t>
            </a:r>
            <a:r>
              <a:rPr lang="ru-RU" sz="2800" dirty="0" smtClean="0"/>
              <a:t> </a:t>
            </a:r>
            <a:r>
              <a:rPr lang="ru-RU" sz="2800" dirty="0"/>
              <a:t>Правильно выписано только одно верное понятие, раскрыт его </a:t>
            </a:r>
            <a:r>
              <a:rPr lang="ru-RU" sz="2800" dirty="0" smtClean="0"/>
              <a:t>смысл- </a:t>
            </a:r>
            <a:r>
              <a:rPr lang="ru-RU" sz="2800" u="sng" dirty="0" smtClean="0">
                <a:solidFill>
                  <a:srgbClr val="FF0000"/>
                </a:solidFill>
              </a:rPr>
              <a:t>1 балл</a:t>
            </a:r>
          </a:p>
          <a:p>
            <a:r>
              <a:rPr lang="ru-RU" sz="2800" dirty="0" smtClean="0"/>
              <a:t>Ответ неверный- </a:t>
            </a:r>
            <a:r>
              <a:rPr lang="ru-RU" sz="2800" u="sng" dirty="0" smtClean="0">
                <a:solidFill>
                  <a:srgbClr val="FF0000"/>
                </a:solidFill>
              </a:rPr>
              <a:t>0 баллов</a:t>
            </a:r>
          </a:p>
          <a:p>
            <a:pPr marL="0" indent="0">
              <a:buNone/>
            </a:pPr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257440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3200" u="sng" dirty="0" smtClean="0"/>
              <a:t>Ответ. </a:t>
            </a:r>
            <a:r>
              <a:rPr lang="ru-RU" sz="3200" dirty="0" smtClean="0">
                <a:solidFill>
                  <a:srgbClr val="FF0000"/>
                </a:solidFill>
              </a:rPr>
              <a:t>Оформляйте правильно!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  <a:ln>
            <a:solidFill>
              <a:schemeClr val="tx1"/>
            </a:solidFill>
            <a:prstDash val="sysDot"/>
          </a:ln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№ 1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 </a:t>
            </a:r>
            <a:r>
              <a:rPr lang="ru-RU" b="1" dirty="0" smtClean="0">
                <a:solidFill>
                  <a:srgbClr val="0070C0"/>
                </a:solidFill>
              </a:rPr>
              <a:t>земля</a:t>
            </a:r>
            <a:r>
              <a:rPr lang="ru-RU" b="1" dirty="0">
                <a:solidFill>
                  <a:srgbClr val="0070C0"/>
                </a:solidFill>
              </a:rPr>
              <a:t>, предпринимательские </a:t>
            </a:r>
            <a:r>
              <a:rPr lang="ru-RU" b="1" dirty="0" smtClean="0">
                <a:solidFill>
                  <a:srgbClr val="0070C0"/>
                </a:solidFill>
              </a:rPr>
              <a:t>способности</a:t>
            </a:r>
            <a:endParaRPr lang="ru-RU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dirty="0"/>
              <a:t>2) </a:t>
            </a:r>
            <a:r>
              <a:rPr lang="ru-RU" b="1" dirty="0" smtClean="0"/>
              <a:t>предпринимательские </a:t>
            </a:r>
            <a:r>
              <a:rPr lang="ru-RU" b="1" dirty="0"/>
              <a:t>способности </a:t>
            </a:r>
            <a:r>
              <a:rPr lang="ru-RU" dirty="0" smtClean="0"/>
              <a:t>— </a:t>
            </a:r>
            <a:r>
              <a:rPr lang="ru-RU" i="1" dirty="0"/>
              <a:t>это особые качества человека, позволяющие ему правильно оценить спрос, скоординировать использование ресурсов и принять на себя риск потери вложенных в дело </a:t>
            </a:r>
            <a:r>
              <a:rPr lang="ru-RU" i="1" dirty="0" smtClean="0"/>
              <a:t>средств;</a:t>
            </a:r>
            <a:endParaRPr lang="ru-RU" i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ИЛИ</a:t>
            </a:r>
            <a:r>
              <a:rPr lang="ru-RU" dirty="0" smtClean="0"/>
              <a:t> </a:t>
            </a:r>
          </a:p>
          <a:p>
            <a:pPr marL="0" indent="0">
              <a:buNone/>
            </a:pPr>
            <a:r>
              <a:rPr lang="ru-RU" b="1" dirty="0" smtClean="0"/>
              <a:t>земля</a:t>
            </a:r>
            <a:r>
              <a:rPr lang="ru-RU" dirty="0" smtClean="0"/>
              <a:t> </a:t>
            </a:r>
            <a:r>
              <a:rPr lang="ru-RU" dirty="0"/>
              <a:t>— </a:t>
            </a:r>
            <a:r>
              <a:rPr lang="ru-RU" i="1" dirty="0"/>
              <a:t>это все виды природных ресурсов, имеющихся на планете и пригодных для производства экономических </a:t>
            </a:r>
            <a:r>
              <a:rPr lang="ru-RU" i="1" dirty="0" smtClean="0"/>
              <a:t>благ.</a:t>
            </a:r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100442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835</TotalTime>
  <Words>2123</Words>
  <Application>Microsoft Office PowerPoint</Application>
  <PresentationFormat>Экран (4:3)</PresentationFormat>
  <Paragraphs>259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ОГЭ-2022 по обществознанию  Экономика. Решение задач с развернутым ответом.</vt:lpstr>
      <vt:lpstr>ЭКОНОМИКА.  Какие позиции кодификатора элементов содержания проверяет</vt:lpstr>
      <vt:lpstr>ЭКОНОМИКА.  Позиции кодификатора (продолжение)</vt:lpstr>
      <vt:lpstr>Ресурсы,  которые помогут!</vt:lpstr>
      <vt:lpstr> Уроки «Российской электронной школы»  </vt:lpstr>
      <vt:lpstr> Задания с развернутым ответом </vt:lpstr>
      <vt:lpstr>Задание № 1. </vt:lpstr>
      <vt:lpstr>Критерии оценивания:</vt:lpstr>
      <vt:lpstr>Ответ. Оформляйте правильно!</vt:lpstr>
      <vt:lpstr>Теперь сами! </vt:lpstr>
      <vt:lpstr>Проверьте ответ!!!</vt:lpstr>
      <vt:lpstr>Задание № 5</vt:lpstr>
      <vt:lpstr>Критерии оценивания (задание № 5)</vt:lpstr>
      <vt:lpstr>Ответ на задание № 5</vt:lpstr>
      <vt:lpstr>Теперь сами! </vt:lpstr>
      <vt:lpstr>Совет: Прочтите внимательно!  Разбейте задание на части.  Выполняйте последовательно!</vt:lpstr>
      <vt:lpstr>Проверьте ответ!</vt:lpstr>
      <vt:lpstr>Задание № 6 (ФГ)</vt:lpstr>
      <vt:lpstr>Критерии оценивания задания № 6:</vt:lpstr>
      <vt:lpstr>Ответ. Оформление ответа(пример!)</vt:lpstr>
      <vt:lpstr>Теперь сами! </vt:lpstr>
      <vt:lpstr>Проверьте ответ!!!</vt:lpstr>
      <vt:lpstr>Задание № 12 (4 балла!)</vt:lpstr>
      <vt:lpstr>Критерии оценивания задания № 12 </vt:lpstr>
      <vt:lpstr>Ответ на задание № 12</vt:lpstr>
      <vt:lpstr>Теперь сами! </vt:lpstr>
      <vt:lpstr>Проверьте ответ!!!</vt:lpstr>
      <vt:lpstr>Задания к тексту (№№ 21-24)</vt:lpstr>
      <vt:lpstr>Презентация PowerPoint</vt:lpstr>
      <vt:lpstr>Презентация PowerPoint</vt:lpstr>
      <vt:lpstr> № 21 План: </vt:lpstr>
      <vt:lpstr>Задания № 22 , № 23, № 24</vt:lpstr>
      <vt:lpstr>Задание № 22 (2 балла!)</vt:lpstr>
      <vt:lpstr>Задание № 23 (3 балла!)</vt:lpstr>
      <vt:lpstr>Задание № 24 (2 балла!)</vt:lpstr>
      <vt:lpstr>Задание № 24 (2 балла!)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Изменения в ЕГЭ  по обществознанию  Проект КИМ 2022г.</dc:title>
  <dc:creator>Татьяна</dc:creator>
  <cp:lastModifiedBy>ОЛЕЧКА</cp:lastModifiedBy>
  <cp:revision>77</cp:revision>
  <dcterms:created xsi:type="dcterms:W3CDTF">2021-08-27T06:18:45Z</dcterms:created>
  <dcterms:modified xsi:type="dcterms:W3CDTF">2022-02-06T14:17:28Z</dcterms:modified>
</cp:coreProperties>
</file>