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theme/theme4.xml" ContentType="application/vnd.openxmlformats-officedocument.them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10080625" cy="56705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738" y="-90"/>
      </p:cViewPr>
      <p:guideLst>
        <p:guide orient="horz" pos="1786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908F0C3-C0BD-459D-87C6-39D454143473}" type="slidenum">
              <a:rPr/>
              <a:pPr/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6B6706B-02FA-40C8-A8C5-C2F40C16F530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F04F1332-EF0F-4CB3-84D3-E87726577D86}" type="slidenum">
              <a:rPr/>
              <a:pPr/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9ED07B71-B818-4C23-BF9B-F69398A6B581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0CB40EBD-DEDF-480D-B425-6F05F796F4ED}" type="slidenum">
              <a:rPr/>
              <a:pPr/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ftr" idx="1"/>
          </p:nvPr>
        </p:nvSpPr>
        <p:spPr>
          <a:xfrm>
            <a:off x="3447360" y="5165280"/>
            <a:ext cx="319320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 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722736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C6F1E54E-B251-4E32-8BF3-0148FE399A88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50400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 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9" name="PlaceHolder 3"/>
          <p:cNvSpPr>
            <a:spLocks noGrp="1"/>
          </p:cNvSpPr>
          <p:nvPr>
            <p:ph type="ftr" idx="4"/>
          </p:nvPr>
        </p:nvSpPr>
        <p:spPr>
          <a:xfrm>
            <a:off x="3447360" y="5165280"/>
            <a:ext cx="319320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0" name="PlaceHolder 4"/>
          <p:cNvSpPr>
            <a:spLocks noGrp="1"/>
          </p:cNvSpPr>
          <p:nvPr>
            <p:ph type="sldNum" idx="5"/>
          </p:nvPr>
        </p:nvSpPr>
        <p:spPr>
          <a:xfrm>
            <a:off x="722736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31F42A5C-8110-4A4A-BE25-FE17FEE7A758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dt" idx="6"/>
          </p:nvPr>
        </p:nvSpPr>
        <p:spPr>
          <a:xfrm>
            <a:off x="50400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49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  <p:sp>
        <p:nvSpPr>
          <p:cNvPr id="16" name="PlaceHolder 3"/>
          <p:cNvSpPr>
            <a:spLocks noGrp="1"/>
          </p:cNvSpPr>
          <p:nvPr>
            <p:ph type="ftr" idx="7"/>
          </p:nvPr>
        </p:nvSpPr>
        <p:spPr>
          <a:xfrm>
            <a:off x="3447360" y="5165280"/>
            <a:ext cx="319320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17" name="PlaceHolder 4"/>
          <p:cNvSpPr>
            <a:spLocks noGrp="1"/>
          </p:cNvSpPr>
          <p:nvPr>
            <p:ph type="sldNum" idx="8"/>
          </p:nvPr>
        </p:nvSpPr>
        <p:spPr>
          <a:xfrm>
            <a:off x="722736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3BDBC04D-8549-4845-AF3F-38304CAE44D5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8" name="PlaceHolder 5"/>
          <p:cNvSpPr>
            <a:spLocks noGrp="1"/>
          </p:cNvSpPr>
          <p:nvPr>
            <p:ph type="dt" idx="9"/>
          </p:nvPr>
        </p:nvSpPr>
        <p:spPr>
          <a:xfrm>
            <a:off x="50400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ftr" idx="10"/>
          </p:nvPr>
        </p:nvSpPr>
        <p:spPr>
          <a:xfrm>
            <a:off x="3447360" y="5165280"/>
            <a:ext cx="319320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2" name="PlaceHolder 2"/>
          <p:cNvSpPr>
            <a:spLocks noGrp="1"/>
          </p:cNvSpPr>
          <p:nvPr>
            <p:ph type="sldNum" idx="11"/>
          </p:nvPr>
        </p:nvSpPr>
        <p:spPr>
          <a:xfrm>
            <a:off x="722736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7CB66C60-1E5D-4114-AF9F-2C85793FC88F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2"/>
          </p:nvPr>
        </p:nvSpPr>
        <p:spPr>
          <a:xfrm>
            <a:off x="50400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24" name="PlaceHolder 4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5" name="PlaceHolder 5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ftr" idx="13"/>
          </p:nvPr>
        </p:nvSpPr>
        <p:spPr>
          <a:xfrm>
            <a:off x="3447360" y="5165280"/>
            <a:ext cx="319320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7" name="PlaceHolder 2"/>
          <p:cNvSpPr>
            <a:spLocks noGrp="1"/>
          </p:cNvSpPr>
          <p:nvPr>
            <p:ph type="sldNum" idx="14"/>
          </p:nvPr>
        </p:nvSpPr>
        <p:spPr>
          <a:xfrm>
            <a:off x="722736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2D7FCF1D-B35D-4F04-A66E-E8F330120FC9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pPr indent="0" algn="r">
                <a:lnSpc>
                  <a:spcPct val="100000"/>
                </a:lnSpc>
                <a:buNone/>
                <a:tabLst>
                  <a:tab pos="0" algn="l"/>
                </a:tabLst>
              </a:p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dt" idx="15"/>
          </p:nvPr>
        </p:nvSpPr>
        <p:spPr>
          <a:xfrm>
            <a:off x="504000" y="5165280"/>
            <a:ext cx="2346480" cy="38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vkvideo.ru/video-205997912_456239266?t=23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68360" y="1184760"/>
            <a:ext cx="9069840" cy="1873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Задание 12 (2026 год)</a:t>
            </a:r>
            <a:r>
              <a:rPr sz="4400"/>
              <a:t/>
            </a:r>
            <a:br>
              <a:rPr sz="4400"/>
            </a:br>
            <a:r>
              <a:rPr sz="4400"/>
              <a:t/>
            </a:r>
            <a:br>
              <a:rPr sz="4400"/>
            </a:b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Исполнитель МТ</a:t>
            </a:r>
          </a:p>
        </p:txBody>
      </p:sp>
      <p:sp>
        <p:nvSpPr>
          <p:cNvPr id="30" name="PlaceHolder 2"/>
          <p:cNvSpPr>
            <a:spLocks noGrp="1"/>
          </p:cNvSpPr>
          <p:nvPr>
            <p:ph type="subTitle"/>
          </p:nvPr>
        </p:nvSpPr>
        <p:spPr>
          <a:xfrm>
            <a:off x="327240" y="3600000"/>
            <a:ext cx="9069840" cy="1608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Кубай Антонина Сергеевна,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учитель информатики высшей категории,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тьютор г. Краснодара по информатике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228600"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2400" b="0" strike="noStrike" spc="-1">
                <a:solidFill>
                  <a:schemeClr val="dk1"/>
                </a:solidFill>
                <a:latin typeface="Calibri"/>
              </a:rPr>
              <a:t>АНОО Гимназия «ЛИДЕР»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/>
          <p:nvPr/>
        </p:nvPicPr>
        <p:blipFill>
          <a:blip r:embed="rId2"/>
          <a:stretch/>
        </p:blipFill>
        <p:spPr>
          <a:xfrm>
            <a:off x="0" y="67320"/>
            <a:ext cx="10078920" cy="560196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55"/>
          <p:cNvPicPr/>
          <p:nvPr/>
        </p:nvPicPr>
        <p:blipFill>
          <a:blip r:embed="rId3"/>
          <a:stretch/>
        </p:blipFill>
        <p:spPr>
          <a:xfrm>
            <a:off x="0" y="161280"/>
            <a:ext cx="4678560" cy="3306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/>
          <p:cNvPicPr/>
          <p:nvPr/>
        </p:nvPicPr>
        <p:blipFill>
          <a:blip r:embed="rId2"/>
          <a:stretch/>
        </p:blipFill>
        <p:spPr>
          <a:xfrm>
            <a:off x="31320" y="2581920"/>
            <a:ext cx="9327240" cy="2996640"/>
          </a:xfrm>
          <a:prstGeom prst="rect">
            <a:avLst/>
          </a:prstGeom>
          <a:ln w="0">
            <a:noFill/>
          </a:ln>
        </p:spPr>
      </p:pic>
      <p:pic>
        <p:nvPicPr>
          <p:cNvPr id="58" name="Рисунок 57"/>
          <p:cNvPicPr/>
          <p:nvPr/>
        </p:nvPicPr>
        <p:blipFill>
          <a:blip r:embed="rId3"/>
          <a:stretch/>
        </p:blipFill>
        <p:spPr>
          <a:xfrm>
            <a:off x="72000" y="0"/>
            <a:ext cx="5676480" cy="2338560"/>
          </a:xfrm>
          <a:prstGeom prst="rect">
            <a:avLst/>
          </a:prstGeom>
          <a:ln w="0">
            <a:noFill/>
          </a:ln>
        </p:spPr>
      </p:pic>
      <p:sp>
        <p:nvSpPr>
          <p:cNvPr id="59" name="Прямая соединительная линия 58"/>
          <p:cNvSpPr/>
          <p:nvPr/>
        </p:nvSpPr>
        <p:spPr>
          <a:xfrm>
            <a:off x="0" y="2520000"/>
            <a:ext cx="10080720" cy="360"/>
          </a:xfrm>
          <a:prstGeom prst="line">
            <a:avLst/>
          </a:prstGeom>
          <a:ln w="36000">
            <a:solidFill>
              <a:srgbClr val="729FC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/>
          <p:nvPr/>
        </p:nvPicPr>
        <p:blipFill>
          <a:blip r:embed="rId2"/>
          <a:stretch/>
        </p:blipFill>
        <p:spPr>
          <a:xfrm>
            <a:off x="0" y="61920"/>
            <a:ext cx="8458560" cy="2717640"/>
          </a:xfrm>
          <a:prstGeom prst="rect">
            <a:avLst/>
          </a:prstGeom>
          <a:ln w="0">
            <a:noFill/>
          </a:ln>
        </p:spPr>
      </p:pic>
      <p:sp>
        <p:nvSpPr>
          <p:cNvPr id="61" name="Прямая соединительная линия 60"/>
          <p:cNvSpPr/>
          <p:nvPr/>
        </p:nvSpPr>
        <p:spPr>
          <a:xfrm>
            <a:off x="0" y="2808000"/>
            <a:ext cx="10080720" cy="360"/>
          </a:xfrm>
          <a:prstGeom prst="line">
            <a:avLst/>
          </a:prstGeom>
          <a:ln w="36000">
            <a:solidFill>
              <a:srgbClr val="729FC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62" name="Рисунок 61"/>
          <p:cNvPicPr/>
          <p:nvPr/>
        </p:nvPicPr>
        <p:blipFill>
          <a:blip r:embed="rId3"/>
          <a:stretch/>
        </p:blipFill>
        <p:spPr>
          <a:xfrm>
            <a:off x="0" y="2855880"/>
            <a:ext cx="7483680" cy="2813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ая соединительная линия 62"/>
          <p:cNvSpPr/>
          <p:nvPr/>
        </p:nvSpPr>
        <p:spPr>
          <a:xfrm>
            <a:off x="0" y="2562840"/>
            <a:ext cx="10080720" cy="360"/>
          </a:xfrm>
          <a:prstGeom prst="line">
            <a:avLst/>
          </a:prstGeom>
          <a:ln w="36000">
            <a:solidFill>
              <a:srgbClr val="729FC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5000" rIns="90000" bIns="-4500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64" name="Рисунок 63"/>
          <p:cNvPicPr/>
          <p:nvPr/>
        </p:nvPicPr>
        <p:blipFill>
          <a:blip r:embed="rId2"/>
          <a:srcRect t="31964"/>
          <a:stretch/>
        </p:blipFill>
        <p:spPr>
          <a:xfrm>
            <a:off x="540000" y="396000"/>
            <a:ext cx="7483680" cy="1913400"/>
          </a:xfrm>
          <a:prstGeom prst="rect">
            <a:avLst/>
          </a:prstGeom>
          <a:ln w="0">
            <a:noFill/>
          </a:ln>
        </p:spPr>
      </p:pic>
      <p:pic>
        <p:nvPicPr>
          <p:cNvPr id="65" name="Рисунок 64"/>
          <p:cNvPicPr/>
          <p:nvPr/>
        </p:nvPicPr>
        <p:blipFill>
          <a:blip r:embed="rId3"/>
          <a:stretch/>
        </p:blipFill>
        <p:spPr>
          <a:xfrm>
            <a:off x="36000" y="2921400"/>
            <a:ext cx="8638560" cy="2297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Рисунок 65"/>
          <p:cNvPicPr/>
          <p:nvPr/>
        </p:nvPicPr>
        <p:blipFill>
          <a:blip r:embed="rId2"/>
          <a:srcRect b="4547"/>
          <a:stretch/>
        </p:blipFill>
        <p:spPr>
          <a:xfrm>
            <a:off x="55080" y="180000"/>
            <a:ext cx="9843480" cy="5078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1980000" y="360000"/>
            <a:ext cx="5798160" cy="485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РАЗБИРАЕМ ПРОГРАММУ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8" name="Рисунок 67"/>
          <p:cNvPicPr/>
          <p:nvPr/>
        </p:nvPicPr>
        <p:blipFill>
          <a:blip r:embed="rId2"/>
          <a:stretch/>
        </p:blipFill>
        <p:spPr>
          <a:xfrm>
            <a:off x="3043080" y="1620000"/>
            <a:ext cx="3795480" cy="3708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Рисунок 68"/>
          <p:cNvPicPr/>
          <p:nvPr/>
        </p:nvPicPr>
        <p:blipFill>
          <a:blip r:embed="rId2"/>
          <a:srcRect t="21175"/>
          <a:stretch/>
        </p:blipFill>
        <p:spPr>
          <a:xfrm>
            <a:off x="0" y="2340000"/>
            <a:ext cx="10117800" cy="3348000"/>
          </a:xfrm>
          <a:prstGeom prst="rect">
            <a:avLst/>
          </a:prstGeom>
          <a:ln w="0">
            <a:noFill/>
          </a:ln>
        </p:spPr>
      </p:pic>
      <p:pic>
        <p:nvPicPr>
          <p:cNvPr id="70" name="Рисунок 69"/>
          <p:cNvPicPr/>
          <p:nvPr/>
        </p:nvPicPr>
        <p:blipFill>
          <a:blip r:embed="rId3"/>
          <a:stretch/>
        </p:blipFill>
        <p:spPr>
          <a:xfrm>
            <a:off x="5799600" y="0"/>
            <a:ext cx="4314960" cy="1271880"/>
          </a:xfrm>
          <a:prstGeom prst="rect">
            <a:avLst/>
          </a:prstGeom>
          <a:ln w="0"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4"/>
          <a:stretch/>
        </p:blipFill>
        <p:spPr>
          <a:xfrm>
            <a:off x="0" y="1728000"/>
            <a:ext cx="10078920" cy="608400"/>
          </a:xfrm>
          <a:prstGeom prst="rect">
            <a:avLst/>
          </a:prstGeom>
          <a:ln w="0">
            <a:noFill/>
          </a:ln>
        </p:spPr>
      </p:pic>
      <p:pic>
        <p:nvPicPr>
          <p:cNvPr id="72" name="Рисунок 71"/>
          <p:cNvPicPr/>
          <p:nvPr/>
        </p:nvPicPr>
        <p:blipFill>
          <a:blip r:embed="rId5"/>
          <a:stretch/>
        </p:blipFill>
        <p:spPr>
          <a:xfrm>
            <a:off x="36000" y="1152360"/>
            <a:ext cx="5038560" cy="466200"/>
          </a:xfrm>
          <a:prstGeom prst="rect">
            <a:avLst/>
          </a:prstGeom>
          <a:ln w="0">
            <a:noFill/>
          </a:ln>
        </p:spPr>
      </p:pic>
      <p:pic>
        <p:nvPicPr>
          <p:cNvPr id="73" name="Рисунок 72"/>
          <p:cNvPicPr/>
          <p:nvPr/>
        </p:nvPicPr>
        <p:blipFill>
          <a:blip r:embed="rId6"/>
          <a:srcRect t="-919" r="35759" b="58651"/>
          <a:stretch/>
        </p:blipFill>
        <p:spPr>
          <a:xfrm>
            <a:off x="4320" y="432360"/>
            <a:ext cx="5609880" cy="466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Рисунок 73"/>
          <p:cNvPicPr/>
          <p:nvPr/>
        </p:nvPicPr>
        <p:blipFill>
          <a:blip r:embed="rId2"/>
          <a:stretch/>
        </p:blipFill>
        <p:spPr>
          <a:xfrm>
            <a:off x="286920" y="2745720"/>
            <a:ext cx="8171640" cy="2112840"/>
          </a:xfrm>
          <a:prstGeom prst="rect">
            <a:avLst/>
          </a:prstGeom>
          <a:ln w="0">
            <a:noFill/>
          </a:ln>
        </p:spPr>
      </p:pic>
      <p:pic>
        <p:nvPicPr>
          <p:cNvPr id="75" name="Рисунок 74"/>
          <p:cNvPicPr/>
          <p:nvPr/>
        </p:nvPicPr>
        <p:blipFill>
          <a:blip r:embed="rId3"/>
          <a:stretch/>
        </p:blipFill>
        <p:spPr>
          <a:xfrm>
            <a:off x="258840" y="0"/>
            <a:ext cx="6399720" cy="2370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75"/>
          <p:cNvPicPr/>
          <p:nvPr/>
        </p:nvPicPr>
        <p:blipFill>
          <a:blip r:embed="rId2"/>
          <a:stretch/>
        </p:blipFill>
        <p:spPr>
          <a:xfrm>
            <a:off x="0" y="3780000"/>
            <a:ext cx="5398560" cy="628200"/>
          </a:xfrm>
          <a:prstGeom prst="rect">
            <a:avLst/>
          </a:prstGeom>
          <a:ln w="0"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3"/>
          <a:stretch/>
        </p:blipFill>
        <p:spPr>
          <a:xfrm>
            <a:off x="0" y="0"/>
            <a:ext cx="6645960" cy="3638880"/>
          </a:xfrm>
          <a:prstGeom prst="rect">
            <a:avLst/>
          </a:prstGeom>
          <a:ln w="0">
            <a:noFill/>
          </a:ln>
        </p:spPr>
      </p:pic>
      <p:pic>
        <p:nvPicPr>
          <p:cNvPr id="78" name="Рисунок 77"/>
          <p:cNvPicPr/>
          <p:nvPr/>
        </p:nvPicPr>
        <p:blipFill>
          <a:blip r:embed="rId4"/>
          <a:stretch/>
        </p:blipFill>
        <p:spPr>
          <a:xfrm>
            <a:off x="0" y="4696560"/>
            <a:ext cx="9676440" cy="70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/>
          <p:cNvPicPr/>
          <p:nvPr/>
        </p:nvPicPr>
        <p:blipFill>
          <a:blip r:embed="rId2"/>
          <a:stretch/>
        </p:blipFill>
        <p:spPr>
          <a:xfrm>
            <a:off x="0" y="0"/>
            <a:ext cx="9972000" cy="1865160"/>
          </a:xfrm>
          <a:prstGeom prst="rect">
            <a:avLst/>
          </a:prstGeom>
          <a:ln w="0">
            <a:noFill/>
          </a:ln>
        </p:spPr>
      </p:pic>
      <p:pic>
        <p:nvPicPr>
          <p:cNvPr id="80" name="Рисунок 79"/>
          <p:cNvPicPr/>
          <p:nvPr/>
        </p:nvPicPr>
        <p:blipFill>
          <a:blip r:embed="rId3"/>
          <a:stretch/>
        </p:blipFill>
        <p:spPr>
          <a:xfrm>
            <a:off x="72000" y="1866600"/>
            <a:ext cx="6780600" cy="1141200"/>
          </a:xfrm>
          <a:prstGeom prst="rect">
            <a:avLst/>
          </a:prstGeom>
          <a:ln w="0">
            <a:noFill/>
          </a:ln>
        </p:spPr>
      </p:pic>
      <p:pic>
        <p:nvPicPr>
          <p:cNvPr id="81" name="Рисунок 80"/>
          <p:cNvPicPr/>
          <p:nvPr/>
        </p:nvPicPr>
        <p:blipFill>
          <a:blip r:embed="rId4"/>
          <a:stretch/>
        </p:blipFill>
        <p:spPr>
          <a:xfrm>
            <a:off x="0" y="2992680"/>
            <a:ext cx="6940440" cy="2676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/>
          </p:nvPr>
        </p:nvSpPr>
        <p:spPr>
          <a:xfrm>
            <a:off x="360000" y="540000"/>
            <a:ext cx="9070560" cy="32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Использованы материалы видеоурока PRO100EGE:</a:t>
            </a: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«Устное решение + Новый способ решения № 12 на МТ в Python»</a:t>
            </a:r>
          </a:p>
          <a:p>
            <a:pPr marL="432000"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ru-RU" sz="3200" b="0" u="sng" strike="noStrike" spc="-1">
                <a:solidFill>
                  <a:srgbClr val="0000EE"/>
                </a:solidFill>
                <a:uFillTx/>
                <a:latin typeface="Arial"/>
                <a:hlinkClick r:id="rId2"/>
              </a:rPr>
              <a:t>Ссылка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" name="Рисунок 31"/>
          <p:cNvPicPr/>
          <p:nvPr/>
        </p:nvPicPr>
        <p:blipFill>
          <a:blip r:embed="rId3"/>
          <a:stretch/>
        </p:blipFill>
        <p:spPr>
          <a:xfrm>
            <a:off x="4140000" y="3276000"/>
            <a:ext cx="1764000" cy="1764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Рисунок 81"/>
          <p:cNvPicPr/>
          <p:nvPr/>
        </p:nvPicPr>
        <p:blipFill>
          <a:blip r:embed="rId2"/>
          <a:stretch/>
        </p:blipFill>
        <p:spPr>
          <a:xfrm>
            <a:off x="86400" y="663840"/>
            <a:ext cx="6752160" cy="1674720"/>
          </a:xfrm>
          <a:prstGeom prst="rect">
            <a:avLst/>
          </a:prstGeom>
          <a:ln w="0">
            <a:noFill/>
          </a:ln>
        </p:spPr>
      </p:pic>
      <p:pic>
        <p:nvPicPr>
          <p:cNvPr id="83" name="Рисунок 82"/>
          <p:cNvPicPr/>
          <p:nvPr/>
        </p:nvPicPr>
        <p:blipFill>
          <a:blip r:embed="rId3"/>
          <a:srcRect b="2889"/>
          <a:stretch/>
        </p:blipFill>
        <p:spPr>
          <a:xfrm>
            <a:off x="37440" y="2340000"/>
            <a:ext cx="8781120" cy="1922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/>
          <p:cNvPicPr/>
          <p:nvPr/>
        </p:nvPicPr>
        <p:blipFill>
          <a:blip r:embed="rId2"/>
          <a:stretch/>
        </p:blipFill>
        <p:spPr>
          <a:xfrm>
            <a:off x="5580000" y="297720"/>
            <a:ext cx="4313520" cy="1141200"/>
          </a:xfrm>
          <a:prstGeom prst="rect">
            <a:avLst/>
          </a:prstGeom>
          <a:ln w="0">
            <a:noFill/>
          </a:ln>
        </p:spPr>
      </p:pic>
      <p:pic>
        <p:nvPicPr>
          <p:cNvPr id="85" name="Рисунок 84"/>
          <p:cNvPicPr/>
          <p:nvPr/>
        </p:nvPicPr>
        <p:blipFill>
          <a:blip r:embed="rId3"/>
          <a:stretch/>
        </p:blipFill>
        <p:spPr>
          <a:xfrm>
            <a:off x="0" y="3240"/>
            <a:ext cx="5492160" cy="5669280"/>
          </a:xfrm>
          <a:prstGeom prst="rect">
            <a:avLst/>
          </a:prstGeom>
          <a:ln w="0">
            <a:noFill/>
          </a:ln>
        </p:spPr>
      </p:pic>
      <p:pic>
        <p:nvPicPr>
          <p:cNvPr id="86" name="Рисунок 85"/>
          <p:cNvPicPr/>
          <p:nvPr/>
        </p:nvPicPr>
        <p:blipFill>
          <a:blip r:embed="rId4"/>
          <a:srcRect t="-361" r="18980"/>
          <a:stretch/>
        </p:blipFill>
        <p:spPr>
          <a:xfrm>
            <a:off x="5508000" y="2160000"/>
            <a:ext cx="4390560" cy="1978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Прямоугольник 86"/>
          <p:cNvSpPr/>
          <p:nvPr/>
        </p:nvSpPr>
        <p:spPr>
          <a:xfrm>
            <a:off x="1980000" y="360000"/>
            <a:ext cx="5798160" cy="485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Arial"/>
                <a:ea typeface="DejaVu Sans"/>
              </a:rPr>
              <a:t>ПРИМЕРЫ ЗАДАЧ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Рисунок 87"/>
          <p:cNvPicPr/>
          <p:nvPr/>
        </p:nvPicPr>
        <p:blipFill>
          <a:blip r:embed="rId2"/>
          <a:stretch/>
        </p:blipFill>
        <p:spPr>
          <a:xfrm>
            <a:off x="3043080" y="1620000"/>
            <a:ext cx="3795480" cy="3708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88"/>
          <p:cNvPicPr/>
          <p:nvPr/>
        </p:nvPicPr>
        <p:blipFill>
          <a:blip r:embed="rId2"/>
          <a:srcRect b="252"/>
          <a:stretch/>
        </p:blipFill>
        <p:spPr>
          <a:xfrm>
            <a:off x="526680" y="696960"/>
            <a:ext cx="9067320" cy="4701600"/>
          </a:xfrm>
          <a:prstGeom prst="rect">
            <a:avLst/>
          </a:prstGeom>
          <a:ln w="0">
            <a:noFill/>
          </a:ln>
        </p:spPr>
      </p:pic>
      <p:sp>
        <p:nvSpPr>
          <p:cNvPr id="90" name="Прямоугольник 89"/>
          <p:cNvSpPr/>
          <p:nvPr/>
        </p:nvSpPr>
        <p:spPr>
          <a:xfrm>
            <a:off x="3960000" y="180000"/>
            <a:ext cx="1618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№ 1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Рисунок 90"/>
          <p:cNvPicPr/>
          <p:nvPr/>
        </p:nvPicPr>
        <p:blipFill>
          <a:blip r:embed="rId2"/>
          <a:stretch/>
        </p:blipFill>
        <p:spPr>
          <a:xfrm>
            <a:off x="5760000" y="815760"/>
            <a:ext cx="3239640" cy="2243880"/>
          </a:xfrm>
          <a:prstGeom prst="rect">
            <a:avLst/>
          </a:prstGeom>
          <a:ln w="0">
            <a:noFill/>
          </a:ln>
        </p:spPr>
      </p:pic>
      <p:pic>
        <p:nvPicPr>
          <p:cNvPr id="92" name="Рисунок 91"/>
          <p:cNvPicPr/>
          <p:nvPr/>
        </p:nvPicPr>
        <p:blipFill>
          <a:blip r:embed="rId3"/>
          <a:stretch/>
        </p:blipFill>
        <p:spPr>
          <a:xfrm>
            <a:off x="5503680" y="0"/>
            <a:ext cx="4575960" cy="842040"/>
          </a:xfrm>
          <a:prstGeom prst="rect">
            <a:avLst/>
          </a:prstGeom>
          <a:ln w="0">
            <a:noFill/>
          </a:ln>
        </p:spPr>
      </p:pic>
      <p:pic>
        <p:nvPicPr>
          <p:cNvPr id="93" name="Рисунок 92"/>
          <p:cNvPicPr/>
          <p:nvPr/>
        </p:nvPicPr>
        <p:blipFill>
          <a:blip r:embed="rId4"/>
          <a:stretch/>
        </p:blipFill>
        <p:spPr>
          <a:xfrm>
            <a:off x="108000" y="180000"/>
            <a:ext cx="5040360" cy="5218920"/>
          </a:xfrm>
          <a:prstGeom prst="rect">
            <a:avLst/>
          </a:prstGeom>
          <a:ln w="0">
            <a:noFill/>
          </a:ln>
        </p:spPr>
      </p:pic>
      <p:pic>
        <p:nvPicPr>
          <p:cNvPr id="94" name="Рисунок 93"/>
          <p:cNvPicPr/>
          <p:nvPr/>
        </p:nvPicPr>
        <p:blipFill>
          <a:blip r:embed="rId5"/>
          <a:stretch/>
        </p:blipFill>
        <p:spPr>
          <a:xfrm>
            <a:off x="5760000" y="3240000"/>
            <a:ext cx="2879640" cy="2363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/>
          <p:cNvSpPr/>
          <p:nvPr/>
        </p:nvSpPr>
        <p:spPr>
          <a:xfrm>
            <a:off x="3960000" y="180000"/>
            <a:ext cx="1618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№ 2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6" name="Рисунок 95"/>
          <p:cNvPicPr/>
          <p:nvPr/>
        </p:nvPicPr>
        <p:blipFill>
          <a:blip r:embed="rId2"/>
          <a:stretch/>
        </p:blipFill>
        <p:spPr>
          <a:xfrm>
            <a:off x="108000" y="642240"/>
            <a:ext cx="9790920" cy="4756680"/>
          </a:xfrm>
          <a:prstGeom prst="rect">
            <a:avLst/>
          </a:prstGeom>
          <a:ln w="0">
            <a:noFill/>
          </a:ln>
        </p:spPr>
      </p:pic>
      <p:pic>
        <p:nvPicPr>
          <p:cNvPr id="97" name="Рисунок 96"/>
          <p:cNvPicPr/>
          <p:nvPr/>
        </p:nvPicPr>
        <p:blipFill>
          <a:blip r:embed="rId3"/>
          <a:stretch/>
        </p:blipFill>
        <p:spPr>
          <a:xfrm>
            <a:off x="3420000" y="1620000"/>
            <a:ext cx="6259320" cy="842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Рисунок 97"/>
          <p:cNvPicPr/>
          <p:nvPr/>
        </p:nvPicPr>
        <p:blipFill>
          <a:blip r:embed="rId2"/>
          <a:srcRect r="23612"/>
          <a:stretch/>
        </p:blipFill>
        <p:spPr>
          <a:xfrm>
            <a:off x="0" y="252000"/>
            <a:ext cx="9934920" cy="4138920"/>
          </a:xfrm>
          <a:prstGeom prst="rect">
            <a:avLst/>
          </a:prstGeom>
          <a:ln w="0">
            <a:noFill/>
          </a:ln>
        </p:spPr>
      </p:pic>
      <p:sp>
        <p:nvSpPr>
          <p:cNvPr id="99" name="Прямоугольник 98"/>
          <p:cNvSpPr/>
          <p:nvPr/>
        </p:nvSpPr>
        <p:spPr>
          <a:xfrm>
            <a:off x="0" y="4500000"/>
            <a:ext cx="9898920" cy="111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Сумма цифр = 800.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Т.к. всего 1000 цифр, а четных и нечетных поровну, то четных 500, нечетных 500.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Каждая четная после замены к сумме (+1), каждая нечетная (-1).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Итого: 800 + 500*1 - 500*1 = </a:t>
            </a:r>
            <a:r>
              <a:rPr lang="ru-RU" sz="1800" b="0" strike="noStrike" spc="-1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DejaVu Sans"/>
              </a:rPr>
              <a:t>800</a:t>
            </a: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Прямоугольник 99"/>
          <p:cNvSpPr/>
          <p:nvPr/>
        </p:nvSpPr>
        <p:spPr>
          <a:xfrm>
            <a:off x="3960000" y="180000"/>
            <a:ext cx="161892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№ 3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1" name="Рисунок 100"/>
          <p:cNvPicPr/>
          <p:nvPr/>
        </p:nvPicPr>
        <p:blipFill>
          <a:blip r:embed="rId2"/>
          <a:stretch/>
        </p:blipFill>
        <p:spPr>
          <a:xfrm>
            <a:off x="612000" y="540000"/>
            <a:ext cx="8458920" cy="5076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Рисунок 101"/>
          <p:cNvPicPr/>
          <p:nvPr/>
        </p:nvPicPr>
        <p:blipFill>
          <a:blip r:embed="rId2"/>
          <a:stretch/>
        </p:blipFill>
        <p:spPr>
          <a:xfrm>
            <a:off x="432000" y="1267200"/>
            <a:ext cx="5218920" cy="4402440"/>
          </a:xfrm>
          <a:prstGeom prst="rect">
            <a:avLst/>
          </a:prstGeom>
          <a:ln w="0">
            <a:noFill/>
          </a:ln>
        </p:spPr>
      </p:pic>
      <p:pic>
        <p:nvPicPr>
          <p:cNvPr id="103" name="Рисунок 102"/>
          <p:cNvPicPr/>
          <p:nvPr/>
        </p:nvPicPr>
        <p:blipFill>
          <a:blip r:embed="rId3"/>
          <a:stretch/>
        </p:blipFill>
        <p:spPr>
          <a:xfrm>
            <a:off x="318960" y="70920"/>
            <a:ext cx="9219960" cy="1008000"/>
          </a:xfrm>
          <a:prstGeom prst="rect">
            <a:avLst/>
          </a:prstGeom>
          <a:ln w="0">
            <a:noFill/>
          </a:ln>
        </p:spPr>
      </p:pic>
      <p:pic>
        <p:nvPicPr>
          <p:cNvPr id="104" name="Рисунок 103"/>
          <p:cNvPicPr/>
          <p:nvPr/>
        </p:nvPicPr>
        <p:blipFill>
          <a:blip r:embed="rId4"/>
          <a:stretch/>
        </p:blipFill>
        <p:spPr>
          <a:xfrm>
            <a:off x="7020000" y="4428000"/>
            <a:ext cx="2256120" cy="1150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Прямоугольник 104"/>
          <p:cNvSpPr/>
          <p:nvPr/>
        </p:nvSpPr>
        <p:spPr>
          <a:xfrm>
            <a:off x="2880000" y="167760"/>
            <a:ext cx="5039640" cy="5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№ 4 (вариант #1 Шастина и Бахтиева)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6" name="Рисунок 105"/>
          <p:cNvPicPr/>
          <p:nvPr/>
        </p:nvPicPr>
        <p:blipFill>
          <a:blip r:embed="rId2"/>
          <a:stretch/>
        </p:blipFill>
        <p:spPr>
          <a:xfrm>
            <a:off x="180000" y="540000"/>
            <a:ext cx="9718920" cy="2960280"/>
          </a:xfrm>
          <a:prstGeom prst="rect">
            <a:avLst/>
          </a:prstGeom>
          <a:ln w="0">
            <a:noFill/>
          </a:ln>
        </p:spPr>
      </p:pic>
      <p:sp>
        <p:nvSpPr>
          <p:cNvPr id="107" name="Прямоугольник 106"/>
          <p:cNvSpPr/>
          <p:nvPr/>
        </p:nvSpPr>
        <p:spPr>
          <a:xfrm>
            <a:off x="360000" y="3501360"/>
            <a:ext cx="5218920" cy="71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15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Начальная строка: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Arial"/>
              </a:rPr>
              <a:t>λ + 200 «0» + 200 «1» + 150 «1» + 450 «0» + λ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Полилиния 107"/>
          <p:cNvSpPr/>
          <p:nvPr/>
        </p:nvSpPr>
        <p:spPr>
          <a:xfrm rot="16268400" flipV="1">
            <a:off x="3755520" y="3143520"/>
            <a:ext cx="237600" cy="1986480"/>
          </a:xfrm>
          <a:custGeom>
            <a:avLst/>
            <a:gdLst>
              <a:gd name="textAreaLeft" fmla="*/ 152640 w 237600"/>
              <a:gd name="textAreaRight" fmla="*/ 239040 w 237600"/>
              <a:gd name="textAreaTop" fmla="*/ 52560 h 1986480"/>
              <a:gd name="textAreaBottom" fmla="*/ 1936440 h 198648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21600" y="0"/>
                </a:moveTo>
                <a:cubicBezTo>
                  <a:pt x="16200" y="0"/>
                  <a:pt x="10800" y="900"/>
                  <a:pt x="10800" y="1800"/>
                </a:cubicBezTo>
                <a:lnTo>
                  <a:pt x="10800" y="9000"/>
                </a:lnTo>
                <a:cubicBezTo>
                  <a:pt x="10800" y="9900"/>
                  <a:pt x="5400" y="10800"/>
                  <a:pt x="0" y="10800"/>
                </a:cubicBezTo>
                <a:cubicBezTo>
                  <a:pt x="5400" y="10800"/>
                  <a:pt x="10800" y="11700"/>
                  <a:pt x="10800" y="12600"/>
                </a:cubicBezTo>
                <a:lnTo>
                  <a:pt x="10800" y="19800"/>
                </a:lnTo>
                <a:cubicBezTo>
                  <a:pt x="10800" y="20700"/>
                  <a:pt x="16200" y="21600"/>
                  <a:pt x="21600" y="21600"/>
                </a:cubicBezTo>
              </a:path>
            </a:pathLst>
          </a:custGeom>
          <a:noFill/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2880000" y="4212000"/>
            <a:ext cx="2518920" cy="31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в произвольном порядке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4860000" y="2160000"/>
            <a:ext cx="4858920" cy="89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0 → 1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Крайняя справа «1» на «0» и STOP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60000" y="4500000"/>
            <a:ext cx="9178920" cy="35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Т.е. выгодно 450 «0» поставить справа, чтобы они успели превратиться в «1».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360000" y="4860000"/>
            <a:ext cx="9538920" cy="97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15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Конечная строка: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15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Arial"/>
              </a:rPr>
              <a:t>λ + 200 «0» + 200 «1» + 149 «1» + 1 «0» + 450 «1» + λ        Ответ: 200+149+450=</a:t>
            </a:r>
            <a:r>
              <a:rPr lang="ru-RU" sz="1800" b="0" strike="noStrike" spc="-1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</a:rPr>
              <a:t>799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/>
          <p:nvPr/>
        </p:nvPicPr>
        <p:blipFill>
          <a:blip r:embed="rId2"/>
          <a:srcRect t="57488"/>
          <a:stretch/>
        </p:blipFill>
        <p:spPr>
          <a:xfrm>
            <a:off x="184680" y="3420000"/>
            <a:ext cx="9764640" cy="2178720"/>
          </a:xfrm>
          <a:prstGeom prst="rect">
            <a:avLst/>
          </a:prstGeom>
          <a:ln w="0">
            <a:noFill/>
          </a:ln>
        </p:spPr>
      </p:pic>
      <p:pic>
        <p:nvPicPr>
          <p:cNvPr id="34" name="Рисунок 33"/>
          <p:cNvPicPr/>
          <p:nvPr/>
        </p:nvPicPr>
        <p:blipFill>
          <a:blip r:embed="rId3"/>
          <a:stretch/>
        </p:blipFill>
        <p:spPr>
          <a:xfrm>
            <a:off x="180000" y="1771560"/>
            <a:ext cx="8638560" cy="1647000"/>
          </a:xfrm>
          <a:prstGeom prst="rect">
            <a:avLst/>
          </a:prstGeom>
          <a:ln w="0"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4"/>
          <a:srcRect t="9532" b="45216"/>
          <a:stretch/>
        </p:blipFill>
        <p:spPr>
          <a:xfrm>
            <a:off x="214560" y="720000"/>
            <a:ext cx="5580360" cy="898560"/>
          </a:xfrm>
          <a:prstGeom prst="rect">
            <a:avLst/>
          </a:prstGeom>
          <a:ln w="0">
            <a:noFill/>
          </a:ln>
        </p:spPr>
      </p:pic>
      <p:pic>
        <p:nvPicPr>
          <p:cNvPr id="36" name="Рисунок 35"/>
          <p:cNvPicPr/>
          <p:nvPr/>
        </p:nvPicPr>
        <p:blipFill>
          <a:blip r:embed="rId5"/>
          <a:stretch/>
        </p:blipFill>
        <p:spPr>
          <a:xfrm>
            <a:off x="6786000" y="20520"/>
            <a:ext cx="3112560" cy="1778040"/>
          </a:xfrm>
          <a:prstGeom prst="rect">
            <a:avLst/>
          </a:prstGeom>
          <a:ln w="0">
            <a:noFill/>
          </a:ln>
        </p:spPr>
      </p:pic>
      <p:sp>
        <p:nvSpPr>
          <p:cNvPr id="37" name="Прямоугольник 36"/>
          <p:cNvSpPr/>
          <p:nvPr/>
        </p:nvSpPr>
        <p:spPr>
          <a:xfrm>
            <a:off x="206640" y="180000"/>
            <a:ext cx="5011920" cy="42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  <a:ea typeface="DejaVu Sans"/>
              </a:rPr>
              <a:t>Знакомимся с Машиной Тьюринга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184680" y="107640"/>
            <a:ext cx="9764640" cy="5491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/>
          <p:nvPr/>
        </p:nvPicPr>
        <p:blipFill>
          <a:blip r:embed="rId2"/>
          <a:stretch/>
        </p:blipFill>
        <p:spPr>
          <a:xfrm>
            <a:off x="108360" y="117360"/>
            <a:ext cx="9916920" cy="5472000"/>
          </a:xfrm>
          <a:prstGeom prst="rect">
            <a:avLst/>
          </a:prstGeom>
          <a:ln w="0">
            <a:noFill/>
          </a:ln>
        </p:spPr>
      </p:pic>
      <p:pic>
        <p:nvPicPr>
          <p:cNvPr id="40" name="Рисунок 39"/>
          <p:cNvPicPr/>
          <p:nvPr/>
        </p:nvPicPr>
        <p:blipFill>
          <a:blip r:embed="rId3"/>
          <a:stretch/>
        </p:blipFill>
        <p:spPr>
          <a:xfrm>
            <a:off x="24480" y="3564000"/>
            <a:ext cx="7534080" cy="873720"/>
          </a:xfrm>
          <a:prstGeom prst="rect">
            <a:avLst/>
          </a:prstGeom>
          <a:ln w="0">
            <a:noFill/>
          </a:ln>
        </p:spPr>
      </p:pic>
      <p:pic>
        <p:nvPicPr>
          <p:cNvPr id="41" name="Рисунок 40"/>
          <p:cNvPicPr/>
          <p:nvPr/>
        </p:nvPicPr>
        <p:blipFill>
          <a:blip r:embed="rId4"/>
          <a:stretch/>
        </p:blipFill>
        <p:spPr>
          <a:xfrm>
            <a:off x="504000" y="3420000"/>
            <a:ext cx="216000" cy="296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/>
          <p:cNvPicPr/>
          <p:nvPr/>
        </p:nvPicPr>
        <p:blipFill>
          <a:blip r:embed="rId2"/>
          <a:srcRect t="79528"/>
          <a:stretch/>
        </p:blipFill>
        <p:spPr>
          <a:xfrm>
            <a:off x="0" y="4500000"/>
            <a:ext cx="9936000" cy="1140120"/>
          </a:xfrm>
          <a:prstGeom prst="rect">
            <a:avLst/>
          </a:prstGeom>
          <a:ln w="0">
            <a:noFill/>
          </a:ln>
        </p:spPr>
      </p:pic>
      <p:sp>
        <p:nvSpPr>
          <p:cNvPr id="43" name="Прямоугольник 42"/>
          <p:cNvSpPr/>
          <p:nvPr/>
        </p:nvSpPr>
        <p:spPr>
          <a:xfrm>
            <a:off x="180000" y="2520000"/>
            <a:ext cx="2158560" cy="35856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80000" y="89280"/>
            <a:ext cx="6696360" cy="2069280"/>
          </a:xfrm>
          <a:prstGeom prst="rect">
            <a:avLst/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.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60000" y="2160000"/>
            <a:ext cx="2518560" cy="53856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46" name="Рисунок 45"/>
          <p:cNvPicPr/>
          <p:nvPr/>
        </p:nvPicPr>
        <p:blipFill>
          <a:blip r:embed="rId4"/>
          <a:srcRect t="15478"/>
          <a:stretch/>
        </p:blipFill>
        <p:spPr>
          <a:xfrm>
            <a:off x="144000" y="2520000"/>
            <a:ext cx="9214560" cy="1795680"/>
          </a:xfrm>
          <a:prstGeom prst="rect">
            <a:avLst/>
          </a:prstGeom>
          <a:ln w="0">
            <a:noFill/>
          </a:ln>
        </p:spPr>
      </p:pic>
      <p:pic>
        <p:nvPicPr>
          <p:cNvPr id="47" name="Рисунок 46"/>
          <p:cNvPicPr/>
          <p:nvPr/>
        </p:nvPicPr>
        <p:blipFill>
          <a:blip r:embed="rId5"/>
          <a:stretch/>
        </p:blipFill>
        <p:spPr>
          <a:xfrm>
            <a:off x="6840000" y="3653640"/>
            <a:ext cx="2036520" cy="664920"/>
          </a:xfrm>
          <a:prstGeom prst="rect">
            <a:avLst/>
          </a:prstGeom>
          <a:ln w="0">
            <a:noFill/>
          </a:ln>
        </p:spPr>
      </p:pic>
      <p:pic>
        <p:nvPicPr>
          <p:cNvPr id="48" name="Рисунок 47"/>
          <p:cNvPicPr/>
          <p:nvPr/>
        </p:nvPicPr>
        <p:blipFill>
          <a:blip r:embed="rId6"/>
          <a:stretch/>
        </p:blipFill>
        <p:spPr>
          <a:xfrm>
            <a:off x="3346560" y="2222280"/>
            <a:ext cx="216000" cy="296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/>
          <p:nvPr/>
        </p:nvPicPr>
        <p:blipFill>
          <a:blip r:embed="rId2"/>
          <a:stretch/>
        </p:blipFill>
        <p:spPr>
          <a:xfrm>
            <a:off x="48240" y="164520"/>
            <a:ext cx="10037520" cy="5573520"/>
          </a:xfrm>
          <a:prstGeom prst="rect">
            <a:avLst/>
          </a:prstGeom>
          <a:ln w="0">
            <a:noFill/>
          </a:ln>
        </p:spPr>
      </p:pic>
      <p:sp>
        <p:nvSpPr>
          <p:cNvPr id="50" name="Прямоугольник 49"/>
          <p:cNvSpPr/>
          <p:nvPr/>
        </p:nvSpPr>
        <p:spPr>
          <a:xfrm>
            <a:off x="0" y="4500000"/>
            <a:ext cx="5578560" cy="35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ПРОВЕРЯЕМ РЕШЕНИЕ ПРОГРАММОЙ 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Стрелка вправо 50"/>
          <p:cNvSpPr/>
          <p:nvPr/>
        </p:nvSpPr>
        <p:spPr>
          <a:xfrm>
            <a:off x="5220000" y="4500000"/>
            <a:ext cx="718560" cy="3585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CCCC"/>
          </a:solidFill>
          <a:ln w="0"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/>
          <p:nvPr/>
        </p:nvPicPr>
        <p:blipFill>
          <a:blip r:embed="rId2"/>
          <a:stretch/>
        </p:blipFill>
        <p:spPr>
          <a:xfrm>
            <a:off x="360" y="2688840"/>
            <a:ext cx="10078920" cy="2709720"/>
          </a:xfrm>
          <a:prstGeom prst="rect">
            <a:avLst/>
          </a:prstGeom>
          <a:ln w="0">
            <a:noFill/>
          </a:ln>
        </p:spPr>
      </p:pic>
      <p:pic>
        <p:nvPicPr>
          <p:cNvPr id="53" name="Рисунок 52"/>
          <p:cNvPicPr/>
          <p:nvPr/>
        </p:nvPicPr>
        <p:blipFill>
          <a:blip r:embed="rId3"/>
          <a:stretch/>
        </p:blipFill>
        <p:spPr>
          <a:xfrm>
            <a:off x="3960000" y="180000"/>
            <a:ext cx="2051280" cy="1713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/>
          <p:cNvPicPr/>
          <p:nvPr/>
        </p:nvPicPr>
        <p:blipFill>
          <a:blip r:embed="rId2"/>
          <a:stretch/>
        </p:blipFill>
        <p:spPr>
          <a:xfrm>
            <a:off x="1440" y="207720"/>
            <a:ext cx="10078920" cy="541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2407</TotalTime>
  <Words>217</Words>
  <Application>LibreOffice/24.2.5.2$Windows_X86_64 LibreOffice_project/bffef4ea93e59bebbeaf7f431bb02b1a39ee8a59</Application>
  <PresentationFormat>Произвольный</PresentationFormat>
  <Paragraphs>29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Office</vt:lpstr>
      <vt:lpstr>Office</vt:lpstr>
      <vt:lpstr>Office</vt:lpstr>
      <vt:lpstr>Office</vt:lpstr>
      <vt:lpstr>Office</vt:lpstr>
      <vt:lpstr>Задание 12 (2026 год)  Исполнитель МТ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12 (2026 год)  Исполнитель МТ</dc:title>
  <dc:creator>Нина Павловна</dc:creator>
  <cp:lastModifiedBy>Нина Павловна</cp:lastModifiedBy>
  <cp:revision>63</cp:revision>
  <dcterms:created xsi:type="dcterms:W3CDTF">2025-08-30T19:53:26Z</dcterms:created>
  <dcterms:modified xsi:type="dcterms:W3CDTF">2025-11-29T13:51:00Z</dcterms:modified>
  <dc:language>ru-RU</dc:language>
</cp:coreProperties>
</file>