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6" r:id="rId2"/>
    <p:sldId id="312" r:id="rId3"/>
    <p:sldId id="309" r:id="rId4"/>
    <p:sldId id="310" r:id="rId5"/>
    <p:sldId id="298" r:id="rId6"/>
    <p:sldId id="299" r:id="rId7"/>
    <p:sldId id="300" r:id="rId8"/>
    <p:sldId id="285" r:id="rId9"/>
    <p:sldId id="288" r:id="rId10"/>
    <p:sldId id="287" r:id="rId11"/>
    <p:sldId id="315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294" r:id="rId21"/>
    <p:sldId id="295" r:id="rId22"/>
    <p:sldId id="296" r:id="rId23"/>
    <p:sldId id="313" r:id="rId24"/>
    <p:sldId id="314" r:id="rId25"/>
    <p:sldId id="292" r:id="rId26"/>
    <p:sldId id="29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9900"/>
    <a:srgbClr val="6600CC"/>
    <a:srgbClr val="339966"/>
    <a:srgbClr val="CC0066"/>
    <a:srgbClr val="B3D9FF"/>
    <a:srgbClr val="006666"/>
    <a:srgbClr val="660066"/>
    <a:srgbClr val="006600"/>
    <a:srgbClr val="66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5" autoAdjust="0"/>
    <p:restoredTop sz="94660"/>
  </p:normalViewPr>
  <p:slideViewPr>
    <p:cSldViewPr>
      <p:cViewPr varScale="1">
        <p:scale>
          <a:sx n="68" d="100"/>
          <a:sy n="68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4DFF2-B388-41F8-88F4-1DE9136F1DA3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EA41F-F6BF-4C0A-9759-FD55F0EB7D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3372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" Type="http://schemas.openxmlformats.org/officeDocument/2006/relationships/image" Target="../media/image59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3" Type="http://schemas.openxmlformats.org/officeDocument/2006/relationships/image" Target="../media/image76.png"/><Relationship Id="rId21" Type="http://schemas.openxmlformats.org/officeDocument/2006/relationships/image" Target="../media/image94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" Type="http://schemas.openxmlformats.org/officeDocument/2006/relationships/image" Target="../media/image75.emf"/><Relationship Id="rId16" Type="http://schemas.openxmlformats.org/officeDocument/2006/relationships/image" Target="../media/image89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10" Type="http://schemas.openxmlformats.org/officeDocument/2006/relationships/image" Target="../media/image83.png"/><Relationship Id="rId19" Type="http://schemas.openxmlformats.org/officeDocument/2006/relationships/image" Target="../media/image92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Relationship Id="rId22" Type="http://schemas.openxmlformats.org/officeDocument/2006/relationships/image" Target="../media/image9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97.png"/><Relationship Id="rId7" Type="http://schemas.openxmlformats.org/officeDocument/2006/relationships/image" Target="../media/image9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8.png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01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0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12" Type="http://schemas.openxmlformats.org/officeDocument/2006/relationships/image" Target="../media/image117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11" Type="http://schemas.openxmlformats.org/officeDocument/2006/relationships/image" Target="../media/image116.png"/><Relationship Id="rId5" Type="http://schemas.openxmlformats.org/officeDocument/2006/relationships/image" Target="../media/image110.png"/><Relationship Id="rId15" Type="http://schemas.openxmlformats.org/officeDocument/2006/relationships/image" Target="../media/image120.png"/><Relationship Id="rId10" Type="http://schemas.openxmlformats.org/officeDocument/2006/relationships/image" Target="../media/image115.png"/><Relationship Id="rId4" Type="http://schemas.openxmlformats.org/officeDocument/2006/relationships/image" Target="../media/image109.png"/><Relationship Id="rId9" Type="http://schemas.openxmlformats.org/officeDocument/2006/relationships/image" Target="../media/image114.png"/><Relationship Id="rId14" Type="http://schemas.openxmlformats.org/officeDocument/2006/relationships/image" Target="../media/image1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m.ru/zad/ege/zad15eget.html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8.png"/><Relationship Id="rId7" Type="http://schemas.openxmlformats.org/officeDocument/2006/relationships/image" Target="../media/image13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ge-study.ru/wp-content/uploads/2019/08/&#1088;&#1080;&#1089;280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oleObject" Target="../embeddings/oleObject1.bin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11.png"/><Relationship Id="rId21" Type="http://schemas.openxmlformats.org/officeDocument/2006/relationships/image" Target="../media/image27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0.png"/><Relationship Id="rId5" Type="http://schemas.openxmlformats.org/officeDocument/2006/relationships/image" Target="../media/image13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10" Type="http://schemas.openxmlformats.org/officeDocument/2006/relationships/image" Target="../media/image18.png"/><Relationship Id="rId19" Type="http://schemas.openxmlformats.org/officeDocument/2006/relationships/image" Target="../media/image25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oleObject" Target="../embeddings/oleObject2.bin"/><Relationship Id="rId22" Type="http://schemas.openxmlformats.org/officeDocument/2006/relationships/image" Target="../media/image28.png"/><Relationship Id="rId27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image" Target="../media/image37.png"/><Relationship Id="rId21" Type="http://schemas.openxmlformats.org/officeDocument/2006/relationships/image" Target="../media/image55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image" Target="../media/image36.png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000372"/>
            <a:ext cx="9144000" cy="1571636"/>
          </a:xfrm>
          <a:prstGeom prst="rect">
            <a:avLst/>
          </a:prstGeom>
          <a:solidFill>
            <a:srgbClr val="FFFF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0" y="3068960"/>
            <a:ext cx="89644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14 математика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3714752"/>
            <a:ext cx="857256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профильный уровень.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Скругленный прямоугольник 153"/>
          <p:cNvSpPr/>
          <p:nvPr/>
        </p:nvSpPr>
        <p:spPr>
          <a:xfrm>
            <a:off x="1792758" y="560737"/>
            <a:ext cx="5587554" cy="924047"/>
          </a:xfrm>
          <a:prstGeom prst="roundRect">
            <a:avLst/>
          </a:prstGeom>
          <a:solidFill>
            <a:srgbClr val="FFE8C5"/>
          </a:solidFill>
          <a:ln w="28575">
            <a:solidFill>
              <a:srgbClr val="CC33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35205" y="-2233"/>
            <a:ext cx="6735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u="sng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ambria Math" pitchFamily="18" charset="0"/>
                <a:cs typeface="Times New Roman" pitchFamily="18" charset="0"/>
              </a:rPr>
              <a:t>№4</a:t>
            </a:r>
            <a:endParaRPr kumimoji="0" lang="ru-RU" sz="2400" i="0" u="sng" strike="noStrike" cap="none" normalizeH="0" baseline="0" dirty="0" smtClean="0">
              <a:ln>
                <a:solidFill>
                  <a:srgbClr val="C00000"/>
                </a:solidFill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3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006990" y="1628800"/>
            <a:ext cx="152351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sng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Решение.  </a:t>
            </a:r>
            <a:r>
              <a:rPr kumimoji="0" lang="ru-RU" sz="2000" i="0" u="sng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sng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i="0" u="sng" strike="noStrike" cap="none" normalizeH="0" baseline="0" dirty="0" smtClean="0">
              <a:ln>
                <a:solidFill>
                  <a:srgbClr val="C00000"/>
                </a:solidFill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155" name="Прямая со стрелкой 154"/>
          <p:cNvCxnSpPr/>
          <p:nvPr/>
        </p:nvCxnSpPr>
        <p:spPr>
          <a:xfrm flipV="1">
            <a:off x="4823521" y="4485206"/>
            <a:ext cx="3812260" cy="4790"/>
          </a:xfrm>
          <a:prstGeom prst="straightConnector1">
            <a:avLst/>
          </a:prstGeom>
          <a:ln w="1905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2"/>
          <p:cNvGrpSpPr/>
          <p:nvPr/>
        </p:nvGrpSpPr>
        <p:grpSpPr>
          <a:xfrm flipH="1">
            <a:off x="7685756" y="4520472"/>
            <a:ext cx="774385" cy="186698"/>
            <a:chOff x="3170615" y="5789816"/>
            <a:chExt cx="778854" cy="166222"/>
          </a:xfrm>
        </p:grpSpPr>
        <p:cxnSp>
          <p:nvCxnSpPr>
            <p:cNvPr id="175" name="Прямая соединительная линия 174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TextBox 64"/>
          <p:cNvSpPr txBox="1"/>
          <p:nvPr/>
        </p:nvSpPr>
        <p:spPr>
          <a:xfrm>
            <a:off x="8610174" y="4245658"/>
            <a:ext cx="4862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i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2200" i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2" name="Полилиния 181"/>
          <p:cNvSpPr/>
          <p:nvPr/>
        </p:nvSpPr>
        <p:spPr>
          <a:xfrm>
            <a:off x="6521451" y="4187029"/>
            <a:ext cx="1055007" cy="281383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4" name="Полилиния 183"/>
          <p:cNvSpPr/>
          <p:nvPr/>
        </p:nvSpPr>
        <p:spPr>
          <a:xfrm>
            <a:off x="7610145" y="4139111"/>
            <a:ext cx="763579" cy="316278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5" name="Полилиния 184"/>
          <p:cNvSpPr/>
          <p:nvPr/>
        </p:nvSpPr>
        <p:spPr>
          <a:xfrm flipH="1">
            <a:off x="4823521" y="4155272"/>
            <a:ext cx="730286" cy="334723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6" name="TextBox 70"/>
          <p:cNvSpPr txBox="1"/>
          <p:nvPr/>
        </p:nvSpPr>
        <p:spPr>
          <a:xfrm>
            <a:off x="8049561" y="4120362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+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187" name="TextBox 71"/>
          <p:cNvSpPr txBox="1"/>
          <p:nvPr/>
        </p:nvSpPr>
        <p:spPr>
          <a:xfrm>
            <a:off x="6925942" y="4142879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–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190" name="TextBox 65"/>
          <p:cNvSpPr txBox="1"/>
          <p:nvPr/>
        </p:nvSpPr>
        <p:spPr>
          <a:xfrm>
            <a:off x="7352579" y="4485206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4</a:t>
            </a:r>
            <a:endParaRPr lang="ru-RU" sz="2200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91" name="TextBox 74"/>
          <p:cNvSpPr txBox="1"/>
          <p:nvPr/>
        </p:nvSpPr>
        <p:spPr>
          <a:xfrm>
            <a:off x="5390431" y="4498639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0</a:t>
            </a:r>
            <a:endParaRPr lang="ru-RU" sz="2200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9" name="Овал 158"/>
          <p:cNvSpPr/>
          <p:nvPr/>
        </p:nvSpPr>
        <p:spPr>
          <a:xfrm rot="10800000">
            <a:off x="7514660" y="4445129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907704" y="581909"/>
                <a:ext cx="5472608" cy="832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Решите неравенство  </m:t>
                      </m:r>
                      <m:f>
                        <m:fPr>
                          <m:ctrlPr>
                            <a:rPr lang="en-US" sz="220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2</m:t>
                          </m:r>
                          <m:func>
                            <m:funcPr>
                              <m:ctrlPr>
                                <a:rPr lang="en-US" sz="2200" b="0" i="1" smtClean="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b="0" i="0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ru-RU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ru-RU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9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−13</m:t>
                          </m:r>
                        </m:num>
                        <m:den>
                          <m:sSubSup>
                            <m:sSubSupPr>
                              <m:ctrlPr>
                                <a:rPr lang="ru-RU" sz="2200" i="1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lang="ru-RU" sz="220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ru-RU" sz="220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200" b="0" i="1" smtClean="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b="0" i="0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sSup>
                                <m:sSupPr>
                                  <m:ctrlP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sup>
                              </m:sSup>
                            </m:e>
                          </m:func>
                        </m:den>
                      </m:f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Cambria Math"/>
                          <a:ea typeface="Cambria Math"/>
                        </a:rPr>
                        <m:t>≤1</m:t>
                      </m:r>
                    </m:oMath>
                  </m:oMathPara>
                </a14:m>
                <a:endParaRPr lang="ru-RU" sz="2200" dirty="0">
                  <a:ln>
                    <a:solidFill>
                      <a:schemeClr val="tx1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581909"/>
                <a:ext cx="5472608" cy="83253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9" name="Полилиния 288"/>
          <p:cNvSpPr/>
          <p:nvPr/>
        </p:nvSpPr>
        <p:spPr>
          <a:xfrm>
            <a:off x="5525835" y="4179633"/>
            <a:ext cx="1025877" cy="285960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90" name="TextBox 72"/>
          <p:cNvSpPr txBox="1"/>
          <p:nvPr/>
        </p:nvSpPr>
        <p:spPr>
          <a:xfrm>
            <a:off x="4945849" y="4153273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+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291" name="TextBox 74"/>
          <p:cNvSpPr txBox="1"/>
          <p:nvPr/>
        </p:nvSpPr>
        <p:spPr>
          <a:xfrm>
            <a:off x="6416475" y="4481142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3</a:t>
            </a:r>
            <a:endParaRPr lang="ru-RU" sz="2200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92" name="Овал 291"/>
          <p:cNvSpPr/>
          <p:nvPr/>
        </p:nvSpPr>
        <p:spPr>
          <a:xfrm rot="10800000">
            <a:off x="6484501" y="4429601"/>
            <a:ext cx="108000" cy="108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grpSp>
        <p:nvGrpSpPr>
          <p:cNvPr id="5" name="Группа 21"/>
          <p:cNvGrpSpPr/>
          <p:nvPr/>
        </p:nvGrpSpPr>
        <p:grpSpPr>
          <a:xfrm rot="21540000">
            <a:off x="4803631" y="4520376"/>
            <a:ext cx="625477" cy="211462"/>
            <a:chOff x="7156465" y="5932692"/>
            <a:chExt cx="623280" cy="162860"/>
          </a:xfrm>
        </p:grpSpPr>
        <p:cxnSp>
          <p:nvCxnSpPr>
            <p:cNvPr id="302" name="Прямая соединительная линия 301"/>
            <p:cNvCxnSpPr/>
            <p:nvPr/>
          </p:nvCxnSpPr>
          <p:spPr>
            <a:xfrm rot="18480000" flipV="1">
              <a:off x="7082251" y="6006906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Прямая соединительная линия 302"/>
            <p:cNvCxnSpPr/>
            <p:nvPr/>
          </p:nvCxnSpPr>
          <p:spPr>
            <a:xfrm rot="18480000" flipV="1">
              <a:off x="7237824" y="6010266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Прямая соединительная линия 303"/>
            <p:cNvCxnSpPr/>
            <p:nvPr/>
          </p:nvCxnSpPr>
          <p:spPr>
            <a:xfrm rot="18480000" flipV="1">
              <a:off x="7393397" y="6013628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Прямая соединительная линия 304"/>
            <p:cNvCxnSpPr/>
            <p:nvPr/>
          </p:nvCxnSpPr>
          <p:spPr>
            <a:xfrm rot="18480000" flipV="1">
              <a:off x="7548971" y="6016989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Прямая соединительная линия 305"/>
            <p:cNvCxnSpPr/>
            <p:nvPr/>
          </p:nvCxnSpPr>
          <p:spPr>
            <a:xfrm rot="18480000" flipV="1">
              <a:off x="7704543" y="6020350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07" name="TextBox 306"/>
              <p:cNvSpPr txBox="1"/>
              <p:nvPr/>
            </p:nvSpPr>
            <p:spPr>
              <a:xfrm>
                <a:off x="104890" y="2201795"/>
                <a:ext cx="3908570" cy="11732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2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eqArrPr>
                            <m:e>
                              <m:f>
                                <m:fPr>
                                  <m:ctrlPr>
                                    <a:rPr lang="en-US" sz="2200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latin typeface="Cambria Math"/>
                                    </a:rPr>
                                    <m:t>2</m:t>
                                  </m:r>
                                  <m:d>
                                    <m:dPr>
                                      <m:ctrlPr>
                                        <a:rPr lang="en-US" sz="2200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9</m:t>
                                          </m:r>
                                        </m:e>
                                      </m:func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+</m:t>
                                      </m:r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func>
                                    </m:e>
                                  </m:d>
                                  <m:r>
                                    <a:rPr lang="en-US" sz="2200" i="1">
                                      <a:latin typeface="Cambria Math"/>
                                    </a:rPr>
                                    <m:t>−13</m:t>
                                  </m:r>
                                </m:num>
                                <m:den>
                                  <m:sSubSup>
                                    <m:sSubSupPr>
                                      <m:ctrlPr>
                                        <a:rPr lang="ru-RU" sz="22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ru-RU" sz="22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lang="ru-RU" sz="2200">
                                          <a:latin typeface="Cambria Math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ru-RU" sz="220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sz="22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i="1">
                                      <a:latin typeface="Cambria Math"/>
                                    </a:rPr>
                                    <m:t>−</m:t>
                                  </m:r>
                                  <m:func>
                                    <m:funcPr>
                                      <m:ctrlPr>
                                        <a:rPr lang="en-US" sz="2200" i="1">
                                          <a:latin typeface="Cambria Math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2200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200">
                                              <a:latin typeface="Cambria Math"/>
                                            </a:rPr>
                                            <m:t>4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200">
                                              <a:latin typeface="Cambria Math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</m:func>
                                </m:den>
                              </m:f>
                              <m:r>
                                <a:rPr lang="en-US" sz="2200" i="1">
                                  <a:latin typeface="Cambria Math"/>
                                  <a:ea typeface="Cambria Math"/>
                                </a:rPr>
                                <m:t>≤1</m:t>
                              </m:r>
                            </m:e>
                            <m:e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&gt;0                                 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307" name="TextBox 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90" y="2201795"/>
                <a:ext cx="3908570" cy="117320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13" name="TextBox 312"/>
              <p:cNvSpPr txBox="1"/>
              <p:nvPr/>
            </p:nvSpPr>
            <p:spPr>
              <a:xfrm>
                <a:off x="4283968" y="2201795"/>
                <a:ext cx="3691331" cy="7716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2</m:t>
                          </m:r>
                          <m:d>
                            <m:dPr>
                              <m:ctrlP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2+</m:t>
                              </m:r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−13−</m:t>
                          </m:r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+4</m:t>
                          </m:r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≤0</m:t>
                      </m:r>
                      <m:r>
                        <a:rPr lang="ru-RU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>
          <p:sp>
            <p:nvSpPr>
              <p:cNvPr id="313" name="TextBox 3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2201795"/>
                <a:ext cx="3691331" cy="77162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15" name="TextBox 314"/>
              <p:cNvSpPr txBox="1"/>
              <p:nvPr/>
            </p:nvSpPr>
            <p:spPr>
              <a:xfrm>
                <a:off x="3667281" y="3294513"/>
                <a:ext cx="2412392" cy="8317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+6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−9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d>
                            <m:dPr>
                              <m:ctrlP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−4</m:t>
                              </m:r>
                            </m:e>
                          </m:d>
                        </m:den>
                      </m:f>
                      <m:r>
                        <a:rPr lang="en-US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≤0</m:t>
                      </m:r>
                      <m:r>
                        <a:rPr lang="ru-RU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>
          <p:sp>
            <p:nvSpPr>
              <p:cNvPr id="315" name="TextBox 3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281" y="3294513"/>
                <a:ext cx="2412392" cy="83176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9" name="TextBox 71"/>
          <p:cNvSpPr txBox="1"/>
          <p:nvPr/>
        </p:nvSpPr>
        <p:spPr>
          <a:xfrm>
            <a:off x="5881953" y="4137491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–</a:t>
            </a:r>
            <a:endParaRPr lang="ru-RU" sz="2000" b="1" dirty="0">
              <a:solidFill>
                <a:srgbClr val="003399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4" name="Прямоугольник 13"/>
              <p:cNvSpPr/>
              <p:nvPr/>
            </p:nvSpPr>
            <p:spPr>
              <a:xfrm>
                <a:off x="4716016" y="5538617"/>
                <a:ext cx="401032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∈</m:t>
                      </m:r>
                      <m:d>
                        <m:dPr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0</m:t>
                          </m:r>
                          <m:r>
                            <a:rPr lang="ru-RU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;1</m:t>
                          </m:r>
                        </m:e>
                      </m:d>
                      <m:r>
                        <a:rPr lang="en-US" sz="2400" i="1">
                          <a:latin typeface="Cambria Math"/>
                        </a:rPr>
                        <m:t>∪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27</m:t>
                          </m:r>
                        </m:e>
                      </m:d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∪</m:t>
                      </m:r>
                      <m:d>
                        <m:dPr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81;+∞</m:t>
                          </m: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5538617"/>
                <a:ext cx="4010329" cy="430887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Группа 7"/>
          <p:cNvGrpSpPr/>
          <p:nvPr/>
        </p:nvGrpSpPr>
        <p:grpSpPr>
          <a:xfrm>
            <a:off x="4283968" y="6165303"/>
            <a:ext cx="4944046" cy="544521"/>
            <a:chOff x="4283968" y="6165303"/>
            <a:chExt cx="4944046" cy="544521"/>
          </a:xfrm>
        </p:grpSpPr>
        <p:sp>
          <p:nvSpPr>
            <p:cNvPr id="326" name="Скругленный прямоугольник 325"/>
            <p:cNvSpPr/>
            <p:nvPr/>
          </p:nvSpPr>
          <p:spPr>
            <a:xfrm rot="10800000">
              <a:off x="4302983" y="6165303"/>
              <a:ext cx="4793435" cy="544521"/>
            </a:xfrm>
            <a:prstGeom prst="roundRect">
              <a:avLst>
                <a:gd name="adj" fmla="val 23762"/>
              </a:avLst>
            </a:prstGeom>
            <a:solidFill>
              <a:srgbClr val="FFE8C5"/>
            </a:solidFill>
            <a:ln w="28575">
              <a:solidFill>
                <a:srgbClr val="CC33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330" name="Прямоугольник 329"/>
                <p:cNvSpPr/>
                <p:nvPr/>
              </p:nvSpPr>
              <p:spPr>
                <a:xfrm>
                  <a:off x="4283968" y="6203536"/>
                  <a:ext cx="494404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ru-RU" sz="24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Ответ:</m:t>
                        </m:r>
                        <m:r>
                          <a:rPr lang="en-US" sz="2400" b="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400" b="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∈</m:t>
                        </m:r>
                        <m:d>
                          <m:dPr>
                            <m:ctrlPr>
                              <a:rPr lang="en-US" sz="24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0</m:t>
                            </m:r>
                            <m:r>
                              <a:rPr lang="ru-RU" sz="2400" b="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;1</m:t>
                            </m:r>
                          </m:e>
                        </m:d>
                        <m:r>
                          <a:rPr lang="en-US" sz="2400" i="1">
                            <a:latin typeface="Cambria Math"/>
                          </a:rPr>
                          <m:t>∪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sz="24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ru-RU" sz="2400" b="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27</m:t>
                            </m:r>
                          </m:e>
                        </m:d>
                        <m:r>
                          <a:rPr lang="en-US" sz="2400" b="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∪</m:t>
                        </m:r>
                        <m:d>
                          <m:dPr>
                            <m:ctrlPr>
                              <a:rPr lang="en-US" sz="24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ru-RU" sz="2400" b="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81;+∞</m:t>
                            </m:r>
                          </m:e>
                        </m:d>
                      </m:oMath>
                    </m:oMathPara>
                  </a14:m>
                  <a:endParaRPr lang="ru-RU" sz="2400" dirty="0">
                    <a:ln>
                      <a:solidFill>
                        <a:schemeClr val="tx1"/>
                      </a:solidFill>
                    </a:ln>
                  </a:endParaRPr>
                </a:p>
              </p:txBody>
            </p:sp>
          </mc:Choice>
          <mc:Fallback>
            <p:sp>
              <p:nvSpPr>
                <p:cNvPr id="330" name="Прямоугольник 3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83968" y="6203536"/>
                  <a:ext cx="4944046" cy="461665"/>
                </a:xfrm>
                <a:prstGeom prst="rect">
                  <a:avLst/>
                </a:prstGeom>
                <a:blipFill rotWithShape="1">
                  <a:blip r:embed="rId7" cstate="print"/>
                  <a:stretch>
                    <a:fillRect l="-37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31" name="Овал 330"/>
          <p:cNvSpPr/>
          <p:nvPr/>
        </p:nvSpPr>
        <p:spPr>
          <a:xfrm rot="10800000">
            <a:off x="5499807" y="443750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1" name="TextBox 80"/>
              <p:cNvSpPr txBox="1"/>
              <p:nvPr/>
            </p:nvSpPr>
            <p:spPr>
              <a:xfrm>
                <a:off x="251520" y="3302993"/>
                <a:ext cx="3457165" cy="7716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4+2</m:t>
                          </m:r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−13−</m:t>
                          </m:r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+4</m:t>
                          </m:r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≤0</m:t>
                      </m:r>
                      <m:r>
                        <a:rPr lang="ru-RU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302993"/>
                <a:ext cx="3457165" cy="771621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82" name="TextBox 81"/>
              <p:cNvSpPr txBox="1"/>
              <p:nvPr/>
            </p:nvSpPr>
            <p:spPr>
              <a:xfrm>
                <a:off x="6042828" y="3241614"/>
                <a:ext cx="1819216" cy="8195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  <m:r>
                                    <a:rPr lang="en-US" sz="22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d>
                            <m:dPr>
                              <m:ctrlP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−4</m:t>
                              </m:r>
                            </m:e>
                          </m:d>
                        </m:den>
                      </m:f>
                      <m:r>
                        <a:rPr lang="en-US" sz="2200" i="1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ru-RU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2828" y="3241614"/>
                <a:ext cx="1819216" cy="81952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85" name="TextBox 84"/>
              <p:cNvSpPr txBox="1"/>
              <p:nvPr/>
            </p:nvSpPr>
            <p:spPr>
              <a:xfrm>
                <a:off x="35496" y="5083038"/>
                <a:ext cx="1002582" cy="990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220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&lt;0</m:t>
                              </m:r>
                            </m:e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=3</m:t>
                              </m:r>
                            </m:e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5083038"/>
                <a:ext cx="1002582" cy="990336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86" name="TextBox 85"/>
              <p:cNvSpPr txBox="1"/>
              <p:nvPr/>
            </p:nvSpPr>
            <p:spPr>
              <a:xfrm>
                <a:off x="1187624" y="4873790"/>
                <a:ext cx="1812612" cy="1453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ru-RU" sz="22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sz="22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eqArrPr>
                                    <m:e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func>
                                      <m:r>
                                        <a:rPr lang="en-US" sz="2200" i="1">
                                          <a:latin typeface="Cambria Math"/>
                                          <a:ea typeface="Cambria Math"/>
                                        </a:rPr>
                                        <m:t>&lt;0</m:t>
                                      </m:r>
                                    </m:e>
                                    <m:e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func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=3</m:t>
                                      </m:r>
                                    </m:e>
                                    <m:e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func>
                                      <m:r>
                                        <a:rPr lang="en-US" sz="2200" i="1">
                                          <a:latin typeface="Cambria Math"/>
                                          <a:ea typeface="Cambria Math"/>
                                        </a:rPr>
                                        <m:t>&gt;4</m:t>
                                      </m:r>
                                    </m:e>
                                  </m:eqArr>
                                </m:e>
                              </m:d>
                            </m:e>
                            <m:e>
                              <m:r>
                                <a:rPr lang="en-US" sz="2200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atin typeface="Cambria Math"/>
                                  <a:ea typeface="Cambria Math"/>
                                </a:rPr>
                                <m:t>&gt;0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86" name="TextBox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4873790"/>
                <a:ext cx="1812612" cy="1453539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4"/>
          <p:cNvGrpSpPr/>
          <p:nvPr/>
        </p:nvGrpSpPr>
        <p:grpSpPr>
          <a:xfrm>
            <a:off x="87895" y="4095081"/>
            <a:ext cx="2539889" cy="803668"/>
            <a:chOff x="591951" y="4569548"/>
            <a:chExt cx="2539889" cy="803668"/>
          </a:xfrm>
        </p:grpSpPr>
        <p:sp>
          <p:nvSpPr>
            <p:cNvPr id="88" name="AutoShape 62"/>
            <p:cNvSpPr>
              <a:spLocks noChangeArrowheads="1"/>
            </p:cNvSpPr>
            <p:nvPr/>
          </p:nvSpPr>
          <p:spPr bwMode="auto">
            <a:xfrm>
              <a:off x="591951" y="4569548"/>
              <a:ext cx="2452289" cy="796314"/>
            </a:xfrm>
            <a:prstGeom prst="wedgeEllipseCallout">
              <a:avLst>
                <a:gd name="adj1" fmla="val -7834"/>
                <a:gd name="adj2" fmla="val 117595"/>
              </a:avLst>
            </a:prstGeom>
            <a:ln w="19050">
              <a:solidFill>
                <a:srgbClr val="0000FF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sz="2200" dirty="0">
                <a:solidFill>
                  <a:srgbClr val="0000FF"/>
                </a:solidFill>
              </a:endParaRPr>
            </a:p>
          </p:txBody>
        </p:sp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89" name="TextBox 88"/>
                <p:cNvSpPr txBox="1"/>
                <p:nvPr/>
              </p:nvSpPr>
              <p:spPr>
                <a:xfrm>
                  <a:off x="628621" y="4705341"/>
                  <a:ext cx="2503219" cy="6678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5000"/>
                    </a:lnSpc>
                  </a:pPr>
                  <a:r>
                    <a:rPr lang="ru-RU" sz="22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Обратная</a:t>
                  </a:r>
                  <a:r>
                    <a:rPr lang="en-US" sz="22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ru-RU" sz="22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замена  </a:t>
                  </a:r>
                  <a:endParaRPr lang="en-US" sz="2200" dirty="0" smtClean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algn="ctr">
                    <a:lnSpc>
                      <a:spcPct val="85000"/>
                    </a:lnSpc>
                  </a:pPr>
                  <a:r>
                    <a:rPr lang="en-US" sz="2200" dirty="0" smtClean="0">
                      <a:ln>
                        <a:solidFill>
                          <a:schemeClr val="tx1"/>
                        </a:solidFill>
                      </a:ln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US" sz="2200" i="1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>
                              <a:latin typeface="Cambria Math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</a:rPr>
                            <m:t>𝑥</m:t>
                          </m:r>
                        </m:e>
                      </m:func>
                    </m:oMath>
                  </a14:m>
                  <a:endParaRPr lang="ru-RU" sz="22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>
            <p:sp>
              <p:nvSpPr>
                <p:cNvPr id="89" name="TextBox 8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621" y="4705341"/>
                  <a:ext cx="2503219" cy="667875"/>
                </a:xfrm>
                <a:prstGeom prst="rect">
                  <a:avLst/>
                </a:prstGeom>
                <a:blipFill rotWithShape="1">
                  <a:blip r:embed="rId12" cstate="print"/>
                  <a:stretch>
                    <a:fillRect l="-2920" t="-13636" r="-2190" b="-1000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90" name="Прямоугольник 89"/>
              <p:cNvSpPr/>
              <p:nvPr/>
            </p:nvSpPr>
            <p:spPr>
              <a:xfrm>
                <a:off x="899592" y="5388066"/>
                <a:ext cx="53893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  <a:endParaRPr lang="ru-RU" sz="22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90" name="Прямоугольник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5388066"/>
                <a:ext cx="538930" cy="430887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1" name="TextBox 90"/>
              <p:cNvSpPr txBox="1"/>
              <p:nvPr/>
            </p:nvSpPr>
            <p:spPr>
              <a:xfrm>
                <a:off x="3129247" y="4947641"/>
                <a:ext cx="1637435" cy="990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22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0&lt;</m:t>
                              </m:r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&lt;1</m:t>
                              </m:r>
                            </m:e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atin typeface="Cambria Math"/>
                                </a:rPr>
                                <m:t>=27      </m:t>
                              </m:r>
                            </m:e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 smtClean="0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81      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9247" y="4947641"/>
                <a:ext cx="1637435" cy="990336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2" name="Прямоугольник 91"/>
              <p:cNvSpPr/>
              <p:nvPr/>
            </p:nvSpPr>
            <p:spPr>
              <a:xfrm>
                <a:off x="2841215" y="5318825"/>
                <a:ext cx="53893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  <a:endParaRPr lang="ru-RU" sz="22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92" name="Прямоугольник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215" y="5318825"/>
                <a:ext cx="538930" cy="430887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Группа 2"/>
          <p:cNvGrpSpPr/>
          <p:nvPr/>
        </p:nvGrpSpPr>
        <p:grpSpPr>
          <a:xfrm>
            <a:off x="2771800" y="1576229"/>
            <a:ext cx="2630534" cy="556627"/>
            <a:chOff x="322416" y="-97196"/>
            <a:chExt cx="2630534" cy="556627"/>
          </a:xfrm>
        </p:grpSpPr>
        <p:sp>
          <p:nvSpPr>
            <p:cNvPr id="70" name="AutoShape 62"/>
            <p:cNvSpPr>
              <a:spLocks noChangeArrowheads="1"/>
            </p:cNvSpPr>
            <p:nvPr/>
          </p:nvSpPr>
          <p:spPr bwMode="auto">
            <a:xfrm>
              <a:off x="322416" y="-97196"/>
              <a:ext cx="2630534" cy="556627"/>
            </a:xfrm>
            <a:prstGeom prst="wedgeEllipseCallout">
              <a:avLst>
                <a:gd name="adj1" fmla="val -1697"/>
                <a:gd name="adj2" fmla="val 118554"/>
              </a:avLst>
            </a:prstGeom>
            <a:ln w="19050">
              <a:solidFill>
                <a:srgbClr val="0000FF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sz="2200" dirty="0">
                <a:solidFill>
                  <a:srgbClr val="0000FF"/>
                </a:solidFill>
              </a:endParaRPr>
            </a:p>
          </p:txBody>
        </p:sp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308" name="TextBox 307"/>
                <p:cNvSpPr txBox="1"/>
                <p:nvPr/>
              </p:nvSpPr>
              <p:spPr>
                <a:xfrm>
                  <a:off x="329948" y="-36205"/>
                  <a:ext cx="2547812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ru-RU" sz="2200" i="1" smtClean="0">
                            <a:latin typeface="Cambria Math"/>
                          </a:rPr>
                          <m:t>Замена</m:t>
                        </m:r>
                        <m:r>
                          <a:rPr lang="ru-RU" sz="2200" b="0" i="1" smtClean="0">
                            <a:latin typeface="Cambria Math"/>
                          </a:rPr>
                          <m:t>:</m:t>
                        </m:r>
                        <m:func>
                          <m:funcPr>
                            <m:ctrlPr>
                              <a:rPr lang="en-US" sz="2200" i="1" smtClean="0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200" i="1">
                                    <a:ln>
                                      <a:solidFill>
                                        <a:schemeClr val="tx1"/>
                                      </a:solidFill>
                                    </a:ln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200">
                                    <a:ln>
                                      <a:solidFill>
                                        <a:schemeClr val="tx1"/>
                                      </a:solidFill>
                                    </a:ln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2200" i="1">
                                    <a:ln>
                                      <a:solidFill>
                                        <a:schemeClr val="tx1"/>
                                      </a:solidFill>
                                    </a:ln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</a:rPr>
                              <m:t>𝑥</m:t>
                            </m:r>
                          </m:e>
                        </m:func>
                        <m:r>
                          <a:rPr lang="en-US" sz="2200" b="0" i="1" smtClean="0">
                            <a:latin typeface="Cambria Math"/>
                          </a:rPr>
                          <m:t>=</m:t>
                        </m:r>
                        <m:r>
                          <a:rPr lang="en-US" sz="2200" i="1" smtClean="0">
                            <a:ln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</m:oMath>
                    </m:oMathPara>
                  </a14:m>
                  <a:endParaRPr lang="ru-RU" sz="2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308" name="TextBox 3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9948" y="-36205"/>
                  <a:ext cx="2547812" cy="430887"/>
                </a:xfrm>
                <a:prstGeom prst="rect">
                  <a:avLst/>
                </a:prstGeom>
                <a:blipFill rotWithShape="1">
                  <a:blip r:embed="rId16" cstate="print"/>
                  <a:stretch>
                    <a:fillRect b="-1549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71" name="Прямая со стрелкой 70"/>
          <p:cNvCxnSpPr/>
          <p:nvPr/>
        </p:nvCxnSpPr>
        <p:spPr>
          <a:xfrm flipV="1">
            <a:off x="4788024" y="5130506"/>
            <a:ext cx="405025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22"/>
          <p:cNvGrpSpPr/>
          <p:nvPr/>
        </p:nvGrpSpPr>
        <p:grpSpPr>
          <a:xfrm flipH="1">
            <a:off x="7902070" y="5165772"/>
            <a:ext cx="828000" cy="186698"/>
            <a:chOff x="3170615" y="5789816"/>
            <a:chExt cx="778854" cy="166222"/>
          </a:xfrm>
        </p:grpSpPr>
        <p:cxnSp>
          <p:nvCxnSpPr>
            <p:cNvPr id="73" name="Прямая соединительная линия 72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64"/>
          <p:cNvSpPr txBox="1"/>
          <p:nvPr/>
        </p:nvSpPr>
        <p:spPr>
          <a:xfrm>
            <a:off x="8760656" y="4941168"/>
            <a:ext cx="4862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x</a:t>
            </a:r>
            <a:endParaRPr lang="ru-RU" sz="2200" i="1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65"/>
          <p:cNvSpPr txBox="1"/>
          <p:nvPr/>
        </p:nvSpPr>
        <p:spPr>
          <a:xfrm>
            <a:off x="7536441" y="5167541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n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81</a:t>
            </a:r>
            <a:endParaRPr lang="ru-RU" sz="2000" dirty="0">
              <a:ln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7" name="TextBox 74"/>
          <p:cNvSpPr txBox="1"/>
          <p:nvPr/>
        </p:nvSpPr>
        <p:spPr>
          <a:xfrm>
            <a:off x="5076056" y="5144429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n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0</a:t>
            </a:r>
            <a:endParaRPr lang="ru-RU" sz="2000" dirty="0">
              <a:ln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9" name="Овал 98"/>
          <p:cNvSpPr/>
          <p:nvPr/>
        </p:nvSpPr>
        <p:spPr>
          <a:xfrm rot="10800000">
            <a:off x="6146927" y="507834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1" name="Овал 100"/>
          <p:cNvSpPr/>
          <p:nvPr/>
        </p:nvSpPr>
        <p:spPr>
          <a:xfrm>
            <a:off x="7740352" y="5090429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4" name="TextBox 74"/>
          <p:cNvSpPr txBox="1"/>
          <p:nvPr/>
        </p:nvSpPr>
        <p:spPr>
          <a:xfrm>
            <a:off x="6092946" y="5130506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n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1</a:t>
            </a:r>
            <a:endParaRPr lang="ru-RU" sz="2000" dirty="0">
              <a:ln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5" name="Овал 104"/>
          <p:cNvSpPr/>
          <p:nvPr/>
        </p:nvSpPr>
        <p:spPr>
          <a:xfrm rot="10800000">
            <a:off x="6844436" y="5082195"/>
            <a:ext cx="108000" cy="10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10" name="Группа 21"/>
          <p:cNvGrpSpPr/>
          <p:nvPr/>
        </p:nvGrpSpPr>
        <p:grpSpPr>
          <a:xfrm rot="21600000">
            <a:off x="5398335" y="5185641"/>
            <a:ext cx="684000" cy="216000"/>
            <a:chOff x="7156465" y="5932692"/>
            <a:chExt cx="623280" cy="162860"/>
          </a:xfrm>
        </p:grpSpPr>
        <p:cxnSp>
          <p:nvCxnSpPr>
            <p:cNvPr id="107" name="Прямая соединительная линия 106"/>
            <p:cNvCxnSpPr/>
            <p:nvPr/>
          </p:nvCxnSpPr>
          <p:spPr>
            <a:xfrm rot="18480000" flipV="1">
              <a:off x="7082251" y="600690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rot="18480000" flipV="1">
              <a:off x="7237824" y="601026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>
            <a:xfrm rot="18480000" flipV="1">
              <a:off x="7393397" y="601362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единительная линия 109"/>
            <p:cNvCxnSpPr/>
            <p:nvPr/>
          </p:nvCxnSpPr>
          <p:spPr>
            <a:xfrm rot="18480000" flipV="1">
              <a:off x="7548971" y="6016989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 rot="18480000" flipV="1">
              <a:off x="7704543" y="602035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Овал 113"/>
          <p:cNvSpPr/>
          <p:nvPr/>
        </p:nvSpPr>
        <p:spPr>
          <a:xfrm rot="10800000">
            <a:off x="5261943" y="5082195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5" name="TextBox 65"/>
          <p:cNvSpPr txBox="1"/>
          <p:nvPr/>
        </p:nvSpPr>
        <p:spPr>
          <a:xfrm>
            <a:off x="6651894" y="5152568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n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27</a:t>
            </a:r>
            <a:endParaRPr lang="ru-RU" sz="2000" dirty="0">
              <a:ln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6" name="Прямоугольник 115"/>
              <p:cNvSpPr/>
              <p:nvPr/>
            </p:nvSpPr>
            <p:spPr>
              <a:xfrm>
                <a:off x="3779356" y="2420888"/>
                <a:ext cx="49084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>
                          <a:latin typeface="Cambria Math"/>
                          <a:ea typeface="Cambria Math"/>
                        </a:rPr>
                        <m:t>⇒</m:t>
                      </m:r>
                    </m:oMath>
                  </m:oMathPara>
                </a14:m>
                <a:endParaRPr lang="ru-RU" sz="22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16" name="Прямоугольник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356" y="2420888"/>
                <a:ext cx="490840" cy="430887"/>
              </a:xfrm>
              <a:prstGeom prst="rect">
                <a:avLst/>
              </a:prstGeom>
              <a:blipFill rotWithShape="1">
                <a:blip r:embed="rId1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6415970" y="4353328"/>
            <a:ext cx="313681" cy="520463"/>
          </a:xfrm>
          <a:prstGeom prst="rect">
            <a:avLst/>
          </a:prstGeom>
          <a:noFill/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6682387" y="4997001"/>
            <a:ext cx="415391" cy="52046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0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000"/>
                            </p:stCondLst>
                            <p:childTnLst>
                              <p:par>
                                <p:cTn id="1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8000"/>
                            </p:stCondLst>
                            <p:childTnLst>
                              <p:par>
                                <p:cTn id="2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/>
      <p:bldP spid="181" grpId="0"/>
      <p:bldP spid="182" grpId="0" animBg="1"/>
      <p:bldP spid="184" grpId="0" animBg="1"/>
      <p:bldP spid="185" grpId="0" animBg="1"/>
      <p:bldP spid="186" grpId="0"/>
      <p:bldP spid="187" grpId="0"/>
      <p:bldP spid="190" grpId="0"/>
      <p:bldP spid="191" grpId="0"/>
      <p:bldP spid="159" grpId="0" animBg="1"/>
      <p:bldP spid="289" grpId="0" animBg="1"/>
      <p:bldP spid="290" grpId="0"/>
      <p:bldP spid="291" grpId="0"/>
      <p:bldP spid="292" grpId="0" animBg="1"/>
      <p:bldP spid="307" grpId="0" animBg="1"/>
      <p:bldP spid="313" grpId="0" animBg="1"/>
      <p:bldP spid="315" grpId="0" animBg="1"/>
      <p:bldP spid="319" grpId="0"/>
      <p:bldP spid="14" grpId="0" animBg="1"/>
      <p:bldP spid="331" grpId="0" animBg="1"/>
      <p:bldP spid="81" grpId="0" animBg="1"/>
      <p:bldP spid="82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79" grpId="0"/>
      <p:bldP spid="96" grpId="0"/>
      <p:bldP spid="97" grpId="0"/>
      <p:bldP spid="99" grpId="0" animBg="1"/>
      <p:bldP spid="101" grpId="0" animBg="1"/>
      <p:bldP spid="104" grpId="0"/>
      <p:bldP spid="105" grpId="0" animBg="1"/>
      <p:bldP spid="114" grpId="0" animBg="1"/>
      <p:bldP spid="115" grpId="0"/>
      <p:bldP spid="116" grpId="0" animBg="1"/>
      <p:bldP spid="4" grpId="0" animBg="1"/>
      <p:bldP spid="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4786314" y="1142984"/>
            <a:ext cx="4214842" cy="557216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4429132"/>
            <a:ext cx="3786214" cy="6969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5" name="Блок-схема: несколько документов 4"/>
          <p:cNvSpPr/>
          <p:nvPr/>
        </p:nvSpPr>
        <p:spPr>
          <a:xfrm>
            <a:off x="142844" y="214290"/>
            <a:ext cx="3357586" cy="758952"/>
          </a:xfrm>
          <a:prstGeom prst="flowChartMultidocumen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№5 Решить </a:t>
            </a:r>
            <a:r>
              <a:rPr lang="ru-RU" b="1" dirty="0" smtClean="0">
                <a:solidFill>
                  <a:schemeClr val="tx1"/>
                </a:solidFill>
              </a:rPr>
              <a:t>неравенство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29190" y="142852"/>
            <a:ext cx="392909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285728"/>
            <a:ext cx="3357586" cy="642942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142844" y="1071546"/>
            <a:ext cx="4429156" cy="564360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357298"/>
            <a:ext cx="3429024" cy="428628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928802"/>
            <a:ext cx="3143272" cy="538164"/>
          </a:xfrm>
          <a:prstGeom prst="rect">
            <a:avLst/>
          </a:prstGeom>
          <a:noFill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643182"/>
            <a:ext cx="3286148" cy="53816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286124"/>
            <a:ext cx="3386927" cy="642942"/>
          </a:xfrm>
          <a:prstGeom prst="rect">
            <a:avLst/>
          </a:prstGeom>
          <a:noFill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071942"/>
            <a:ext cx="3571901" cy="747714"/>
          </a:xfrm>
          <a:prstGeom prst="rect">
            <a:avLst/>
          </a:prstGeom>
          <a:noFill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000636"/>
            <a:ext cx="3609975" cy="714380"/>
          </a:xfrm>
          <a:prstGeom prst="rect">
            <a:avLst/>
          </a:prstGeom>
          <a:noFill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929330"/>
            <a:ext cx="3500462" cy="714380"/>
          </a:xfrm>
          <a:prstGeom prst="rect">
            <a:avLst/>
          </a:prstGeom>
          <a:noFill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1142984"/>
            <a:ext cx="1785950" cy="419101"/>
          </a:xfrm>
          <a:prstGeom prst="rect">
            <a:avLst/>
          </a:prstGeom>
          <a:noFill/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1714488"/>
            <a:ext cx="2143140" cy="714380"/>
          </a:xfrm>
          <a:prstGeom prst="rect">
            <a:avLst/>
          </a:prstGeom>
          <a:noFill/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2571744"/>
            <a:ext cx="3051250" cy="714380"/>
          </a:xfrm>
          <a:prstGeom prst="rect">
            <a:avLst/>
          </a:prstGeom>
          <a:noFill/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3571876"/>
            <a:ext cx="1931248" cy="785818"/>
          </a:xfrm>
          <a:prstGeom prst="rect">
            <a:avLst/>
          </a:prstGeom>
          <a:noFill/>
        </p:spPr>
      </p:pic>
      <p:sp>
        <p:nvSpPr>
          <p:cNvPr id="43" name="Левая фигурная скобка 42"/>
          <p:cNvSpPr/>
          <p:nvPr/>
        </p:nvSpPr>
        <p:spPr>
          <a:xfrm>
            <a:off x="5929322" y="5286388"/>
            <a:ext cx="298324" cy="914400"/>
          </a:xfrm>
          <a:prstGeom prst="leftBrace">
            <a:avLst>
              <a:gd name="adj1" fmla="val 8333"/>
              <a:gd name="adj2" fmla="val 50000"/>
            </a:avLst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5214950"/>
            <a:ext cx="1200150" cy="495300"/>
          </a:xfrm>
          <a:prstGeom prst="rect">
            <a:avLst/>
          </a:prstGeom>
          <a:noFill/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5857892"/>
            <a:ext cx="857250" cy="276225"/>
          </a:xfrm>
          <a:prstGeom prst="rect">
            <a:avLst/>
          </a:prstGeom>
          <a:noFill/>
        </p:spPr>
      </p:pic>
      <p:sp>
        <p:nvSpPr>
          <p:cNvPr id="52" name="Минус 51"/>
          <p:cNvSpPr/>
          <p:nvPr/>
        </p:nvSpPr>
        <p:spPr>
          <a:xfrm>
            <a:off x="5786446" y="4786322"/>
            <a:ext cx="285752" cy="500066"/>
          </a:xfrm>
          <a:prstGeom prst="mathMinus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Минус 52"/>
          <p:cNvSpPr/>
          <p:nvPr/>
        </p:nvSpPr>
        <p:spPr>
          <a:xfrm>
            <a:off x="7429520" y="4786322"/>
            <a:ext cx="285752" cy="500066"/>
          </a:xfrm>
          <a:prstGeom prst="mathMinus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люс 53"/>
          <p:cNvSpPr/>
          <p:nvPr/>
        </p:nvSpPr>
        <p:spPr>
          <a:xfrm>
            <a:off x="8143900" y="4429132"/>
            <a:ext cx="357190" cy="357190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люс 54"/>
          <p:cNvSpPr/>
          <p:nvPr/>
        </p:nvSpPr>
        <p:spPr>
          <a:xfrm>
            <a:off x="5000628" y="4429132"/>
            <a:ext cx="357190" cy="357190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люс 55"/>
          <p:cNvSpPr/>
          <p:nvPr/>
        </p:nvSpPr>
        <p:spPr>
          <a:xfrm>
            <a:off x="6643702" y="4429132"/>
            <a:ext cx="357190" cy="357190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ая выноска 34"/>
          <p:cNvSpPr/>
          <p:nvPr/>
        </p:nvSpPr>
        <p:spPr>
          <a:xfrm>
            <a:off x="1428728" y="3786190"/>
            <a:ext cx="2414598" cy="898400"/>
          </a:xfrm>
          <a:prstGeom prst="wedgeRectCallout">
            <a:avLst>
              <a:gd name="adj1" fmla="val -53398"/>
              <a:gd name="adj2" fmla="val -110616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1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3786190"/>
            <a:ext cx="2071702" cy="785818"/>
          </a:xfrm>
          <a:prstGeom prst="rect">
            <a:avLst/>
          </a:prstGeom>
          <a:noFill/>
        </p:spPr>
      </p:pic>
      <p:sp>
        <p:nvSpPr>
          <p:cNvPr id="37" name="Прямоугольная выноска 36"/>
          <p:cNvSpPr/>
          <p:nvPr/>
        </p:nvSpPr>
        <p:spPr>
          <a:xfrm>
            <a:off x="1214414" y="5214950"/>
            <a:ext cx="3929090" cy="612648"/>
          </a:xfrm>
          <a:prstGeom prst="wedgeRectCallout">
            <a:avLst>
              <a:gd name="adj1" fmla="val -52356"/>
              <a:gd name="adj2" fmla="val -124624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log</a:t>
            </a:r>
            <a:r>
              <a:rPr lang="pt-BR" b="1" i="1" baseline="-25000" dirty="0" smtClean="0"/>
              <a:t>b </a:t>
            </a:r>
            <a:r>
              <a:rPr lang="pt-BR" b="1" i="1" dirty="0" smtClean="0"/>
              <a:t>a</a:t>
            </a:r>
            <a:r>
              <a:rPr lang="pt-BR" b="1" dirty="0" smtClean="0"/>
              <a:t> + log</a:t>
            </a:r>
            <a:r>
              <a:rPr lang="pt-BR" b="1" i="1" baseline="-25000" dirty="0" smtClean="0"/>
              <a:t>b </a:t>
            </a:r>
            <a:r>
              <a:rPr lang="pt-BR" b="1" i="1" dirty="0" smtClean="0"/>
              <a:t>c</a:t>
            </a:r>
            <a:r>
              <a:rPr lang="pt-BR" b="1" dirty="0" smtClean="0"/>
              <a:t> = log</a:t>
            </a:r>
            <a:r>
              <a:rPr lang="pt-BR" b="1" i="1" baseline="-25000" dirty="0" smtClean="0"/>
              <a:t>b</a:t>
            </a:r>
            <a:r>
              <a:rPr lang="pt-BR" b="1" baseline="-25000" dirty="0" smtClean="0"/>
              <a:t> </a:t>
            </a:r>
            <a:r>
              <a:rPr lang="pt-BR" b="1" dirty="0" smtClean="0"/>
              <a:t>(</a:t>
            </a:r>
            <a:r>
              <a:rPr lang="pt-BR" b="1" i="1" dirty="0" smtClean="0"/>
              <a:t>ac</a:t>
            </a:r>
            <a:r>
              <a:rPr lang="pt-BR" b="1" dirty="0" smtClean="0"/>
              <a:t>)</a:t>
            </a:r>
            <a:endParaRPr lang="ru-RU" b="1" dirty="0"/>
          </a:p>
        </p:txBody>
      </p:sp>
      <p:sp>
        <p:nvSpPr>
          <p:cNvPr id="40" name="Выгнутая вниз стрелка 39"/>
          <p:cNvSpPr/>
          <p:nvPr/>
        </p:nvSpPr>
        <p:spPr>
          <a:xfrm rot="10619586">
            <a:off x="2435623" y="5175539"/>
            <a:ext cx="1228732" cy="290116"/>
          </a:xfrm>
          <a:prstGeom prst="curvedUpArrow">
            <a:avLst/>
          </a:prstGeom>
          <a:scene3d>
            <a:camera prst="orthographicFront"/>
            <a:lightRig rig="threePt" dir="t"/>
          </a:scene3d>
          <a:sp3d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Выгнутая вниз стрелка 40"/>
          <p:cNvSpPr/>
          <p:nvPr/>
        </p:nvSpPr>
        <p:spPr>
          <a:xfrm rot="10619586">
            <a:off x="1792596" y="1678308"/>
            <a:ext cx="1371777" cy="290637"/>
          </a:xfrm>
          <a:prstGeom prst="curvedUpArrow">
            <a:avLst/>
          </a:prstGeom>
          <a:scene3d>
            <a:camera prst="orthographicFront"/>
            <a:lightRig rig="threePt" dir="t"/>
          </a:scene3d>
          <a:sp3d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2" name="Picture 1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1785926"/>
            <a:ext cx="2786082" cy="709614"/>
          </a:xfrm>
          <a:prstGeom prst="rect">
            <a:avLst/>
          </a:prstGeom>
          <a:noFill/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2714620"/>
            <a:ext cx="2428892" cy="490539"/>
          </a:xfrm>
          <a:prstGeom prst="rect">
            <a:avLst/>
          </a:prstGeom>
          <a:noFill/>
        </p:spPr>
      </p:pic>
      <p:sp>
        <p:nvSpPr>
          <p:cNvPr id="45" name="Левая фигурная скобка 44"/>
          <p:cNvSpPr/>
          <p:nvPr/>
        </p:nvSpPr>
        <p:spPr>
          <a:xfrm>
            <a:off x="5214942" y="1928802"/>
            <a:ext cx="428628" cy="1214446"/>
          </a:xfrm>
          <a:prstGeom prst="leftBrace">
            <a:avLst>
              <a:gd name="adj1" fmla="val 15497"/>
              <a:gd name="adj2" fmla="val 4899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214686"/>
            <a:ext cx="2214578" cy="928670"/>
          </a:xfrm>
          <a:prstGeom prst="rect">
            <a:avLst/>
          </a:prstGeom>
          <a:noFill/>
        </p:spPr>
      </p:pic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4143356"/>
            <a:ext cx="1528767" cy="500066"/>
          </a:xfrm>
          <a:prstGeom prst="rect">
            <a:avLst/>
          </a:prstGeom>
          <a:noFill/>
        </p:spPr>
      </p:pic>
      <p:sp>
        <p:nvSpPr>
          <p:cNvPr id="48" name="Левая фигурная скобка 47"/>
          <p:cNvSpPr/>
          <p:nvPr/>
        </p:nvSpPr>
        <p:spPr>
          <a:xfrm>
            <a:off x="5357818" y="3428976"/>
            <a:ext cx="357190" cy="1214446"/>
          </a:xfrm>
          <a:prstGeom prst="leftBrace">
            <a:avLst>
              <a:gd name="adj1" fmla="val 34388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Picture 11" descr="http://reshuege.ru:89/formula/91/911b015ee05dee119fb3456607745e75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214942" y="5286388"/>
            <a:ext cx="3357586" cy="923930"/>
          </a:xfrm>
          <a:prstGeom prst="rect">
            <a:avLst/>
          </a:prstGeom>
          <a:noFill/>
        </p:spPr>
      </p:pic>
      <p:sp>
        <p:nvSpPr>
          <p:cNvPr id="50" name="Прямоугольная выноска 49"/>
          <p:cNvSpPr/>
          <p:nvPr/>
        </p:nvSpPr>
        <p:spPr>
          <a:xfrm>
            <a:off x="2928926" y="2285992"/>
            <a:ext cx="4286280" cy="1285884"/>
          </a:xfrm>
          <a:prstGeom prst="wedgeRectCallout">
            <a:avLst>
              <a:gd name="adj1" fmla="val -38743"/>
              <a:gd name="adj2" fmla="val -95664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</a:rPr>
              <a:t>3x-3 </a:t>
            </a:r>
            <a:r>
              <a:rPr lang="en-US" b="1" i="1" dirty="0" smtClean="0">
                <a:solidFill>
                  <a:schemeClr val="tx1"/>
                </a:solidFill>
              </a:rPr>
              <a:t>&gt; 0 , 3x-3≠0 ,                 ≠0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2786058"/>
            <a:ext cx="742950" cy="285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4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1" dur="1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5" dur="1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000"/>
                            </p:stCondLst>
                            <p:childTnLst>
                              <p:par>
                                <p:cTn id="17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000"/>
                            </p:stCondLst>
                            <p:childTnLst>
                              <p:par>
                                <p:cTn id="17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33CC"/>
                                      </p:to>
                                    </p:animClr>
                                    <p:set>
                                      <p:cBhvr>
                                        <p:cTn id="18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8"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2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5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6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9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2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6" grpId="0" animBg="1"/>
      <p:bldP spid="10" grpId="0" animBg="1"/>
      <p:bldP spid="43" grpId="0" animBg="1"/>
      <p:bldP spid="43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35" grpId="0" animBg="1"/>
      <p:bldP spid="35" grpId="1" animBg="1"/>
      <p:bldP spid="37" grpId="0" animBg="1"/>
      <p:bldP spid="37" grpId="1" animBg="1"/>
      <p:bldP spid="40" grpId="0" animBg="1"/>
      <p:bldP spid="40" grpId="1" animBg="1"/>
      <p:bldP spid="41" grpId="0" animBg="1"/>
      <p:bldP spid="41" grpId="1" animBg="1"/>
      <p:bldP spid="45" grpId="0" animBg="1"/>
      <p:bldP spid="48" grpId="0" animBg="1"/>
      <p:bldP spid="50" grpId="0" animBg="1"/>
      <p:bldP spid="5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85728"/>
            <a:ext cx="3000396" cy="86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58" y="1357298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928662" y="1214422"/>
          <a:ext cx="642942" cy="1428760"/>
        </p:xfrm>
        <a:graphic>
          <a:graphicData uri="http://schemas.openxmlformats.org/presentationml/2006/ole">
            <p:oleObj spid="_x0000_s4099" name="Формула" r:id="rId4" imgW="164880" imgH="215640" progId="Equation.3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2786050" y="1214422"/>
          <a:ext cx="642937" cy="1428750"/>
        </p:xfrm>
        <a:graphic>
          <a:graphicData uri="http://schemas.openxmlformats.org/presentationml/2006/ole">
            <p:oleObj spid="_x0000_s4101" name="Формула" r:id="rId5" imgW="164880" imgH="215640" progId="Equation.3">
              <p:embed/>
            </p:oleObj>
          </a:graphicData>
        </a:graphic>
      </p:graphicFrame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1357298"/>
            <a:ext cx="166505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1214422"/>
            <a:ext cx="1357322" cy="105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5214942" y="1285860"/>
          <a:ext cx="642937" cy="1071570"/>
        </p:xfrm>
        <a:graphic>
          <a:graphicData uri="http://schemas.openxmlformats.org/presentationml/2006/ole">
            <p:oleObj spid="_x0000_s4105" name="Формула" r:id="rId8" imgW="164880" imgH="215640" progId="Equation.3">
              <p:embed/>
            </p:oleObj>
          </a:graphicData>
        </a:graphic>
      </p:graphicFrame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0694" y="1500174"/>
            <a:ext cx="115543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28596" y="285749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8662" y="2786057"/>
            <a:ext cx="5643602" cy="272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642910" y="428604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№5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7" y="500042"/>
            <a:ext cx="259356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428736"/>
            <a:ext cx="1357322" cy="44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000240"/>
            <a:ext cx="244597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000108"/>
            <a:ext cx="29146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500438"/>
            <a:ext cx="81364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1472" y="3143248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Учитывая условия  п.1, найдем пересечение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58" y="142852"/>
            <a:ext cx="7786742" cy="110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5720" y="142873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071546"/>
            <a:ext cx="214314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142984"/>
            <a:ext cx="249711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1357298"/>
            <a:ext cx="928694" cy="88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2571744"/>
            <a:ext cx="279798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14282" y="285749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2857496"/>
            <a:ext cx="80391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3" y="4929198"/>
            <a:ext cx="125730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2" y="5429264"/>
            <a:ext cx="1071570" cy="36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5" y="5000636"/>
            <a:ext cx="1208951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14612" y="5429263"/>
            <a:ext cx="714380" cy="32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00628" y="5000636"/>
            <a:ext cx="1071570" cy="39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0628" y="5357826"/>
            <a:ext cx="785818" cy="399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14282" y="5715016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Учитывая п.1, получаем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57554" y="5786454"/>
            <a:ext cx="3071834" cy="38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1472" y="6143644"/>
            <a:ext cx="4500594" cy="57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285720" y="428604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№6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768" y="4500570"/>
            <a:ext cx="285752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+++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357950" y="314324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29388" y="3357562"/>
            <a:ext cx="14287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Пользователь\Desktop\№15\Screenshot_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8727485" cy="60007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428604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№7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2000240"/>
            <a:ext cx="1143008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" name="Прямоугольник 5"/>
          <p:cNvSpPr/>
          <p:nvPr/>
        </p:nvSpPr>
        <p:spPr>
          <a:xfrm>
            <a:off x="3357554" y="357166"/>
            <a:ext cx="4357718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Пользователь\Desktop\№15\Screenshot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8876702" cy="62865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57620" y="285728"/>
            <a:ext cx="4572032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" name="Прямоугольник 3"/>
          <p:cNvSpPr/>
          <p:nvPr/>
        </p:nvSpPr>
        <p:spPr>
          <a:xfrm>
            <a:off x="3714744" y="0"/>
            <a:ext cx="4857784" cy="857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Пользователь\Desktop\№15\Screenshot_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89245" cy="621508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072330" y="4286256"/>
            <a:ext cx="2071670" cy="2214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3" name="Picture 3" descr="C:\Users\Пользователь\Desktop\№15\Screenshot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071810"/>
            <a:ext cx="2643206" cy="15716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86446" y="3071810"/>
            <a:ext cx="2786082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" name="Прямоугольник 5"/>
          <p:cNvSpPr/>
          <p:nvPr/>
        </p:nvSpPr>
        <p:spPr>
          <a:xfrm>
            <a:off x="2500298" y="357166"/>
            <a:ext cx="4857784" cy="642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Пользователь\Desktop\№15\Screenshot_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8858280" cy="6429420"/>
          </a:xfrm>
          <a:prstGeom prst="rect">
            <a:avLst/>
          </a:prstGeom>
          <a:noFill/>
        </p:spPr>
      </p:pic>
      <p:sp>
        <p:nvSpPr>
          <p:cNvPr id="3" name="Полилиния 2"/>
          <p:cNvSpPr/>
          <p:nvPr/>
        </p:nvSpPr>
        <p:spPr>
          <a:xfrm>
            <a:off x="7721272" y="5115268"/>
            <a:ext cx="1394593" cy="1637224"/>
          </a:xfrm>
          <a:custGeom>
            <a:avLst/>
            <a:gdLst>
              <a:gd name="connsiteX0" fmla="*/ 1071036 w 1394593"/>
              <a:gd name="connsiteY0" fmla="*/ 146049 h 1637224"/>
              <a:gd name="connsiteX1" fmla="*/ 1071036 w 1394593"/>
              <a:gd name="connsiteY1" fmla="*/ 146049 h 1637224"/>
              <a:gd name="connsiteX2" fmla="*/ 958494 w 1394593"/>
              <a:gd name="connsiteY2" fmla="*/ 103846 h 1637224"/>
              <a:gd name="connsiteX3" fmla="*/ 860020 w 1394593"/>
              <a:gd name="connsiteY3" fmla="*/ 33507 h 1637224"/>
              <a:gd name="connsiteX4" fmla="*/ 817817 w 1394593"/>
              <a:gd name="connsiteY4" fmla="*/ 47575 h 1637224"/>
              <a:gd name="connsiteX5" fmla="*/ 761546 w 1394593"/>
              <a:gd name="connsiteY5" fmla="*/ 117914 h 1637224"/>
              <a:gd name="connsiteX6" fmla="*/ 719343 w 1394593"/>
              <a:gd name="connsiteY6" fmla="*/ 131981 h 1637224"/>
              <a:gd name="connsiteX7" fmla="*/ 677140 w 1394593"/>
              <a:gd name="connsiteY7" fmla="*/ 103846 h 1637224"/>
              <a:gd name="connsiteX8" fmla="*/ 663073 w 1394593"/>
              <a:gd name="connsiteY8" fmla="*/ 146049 h 1637224"/>
              <a:gd name="connsiteX9" fmla="*/ 634937 w 1394593"/>
              <a:gd name="connsiteY9" fmla="*/ 174184 h 1637224"/>
              <a:gd name="connsiteX10" fmla="*/ 620870 w 1394593"/>
              <a:gd name="connsiteY10" fmla="*/ 216387 h 1637224"/>
              <a:gd name="connsiteX11" fmla="*/ 536463 w 1394593"/>
              <a:gd name="connsiteY11" fmla="*/ 258590 h 1637224"/>
              <a:gd name="connsiteX12" fmla="*/ 466125 w 1394593"/>
              <a:gd name="connsiteY12" fmla="*/ 188252 h 1637224"/>
              <a:gd name="connsiteX13" fmla="*/ 339516 w 1394593"/>
              <a:gd name="connsiteY13" fmla="*/ 117914 h 1637224"/>
              <a:gd name="connsiteX14" fmla="*/ 297313 w 1394593"/>
              <a:gd name="connsiteY14" fmla="*/ 160117 h 1637224"/>
              <a:gd name="connsiteX15" fmla="*/ 283245 w 1394593"/>
              <a:gd name="connsiteY15" fmla="*/ 216387 h 1637224"/>
              <a:gd name="connsiteX16" fmla="*/ 297313 w 1394593"/>
              <a:gd name="connsiteY16" fmla="*/ 441470 h 1637224"/>
              <a:gd name="connsiteX17" fmla="*/ 184771 w 1394593"/>
              <a:gd name="connsiteY17" fmla="*/ 554012 h 1637224"/>
              <a:gd name="connsiteX18" fmla="*/ 212906 w 1394593"/>
              <a:gd name="connsiteY18" fmla="*/ 568080 h 1637224"/>
              <a:gd name="connsiteX19" fmla="*/ 241042 w 1394593"/>
              <a:gd name="connsiteY19" fmla="*/ 596215 h 1637224"/>
              <a:gd name="connsiteX20" fmla="*/ 283245 w 1394593"/>
              <a:gd name="connsiteY20" fmla="*/ 708757 h 1637224"/>
              <a:gd name="connsiteX21" fmla="*/ 311380 w 1394593"/>
              <a:gd name="connsiteY21" fmla="*/ 793163 h 1637224"/>
              <a:gd name="connsiteX22" fmla="*/ 325448 w 1394593"/>
              <a:gd name="connsiteY22" fmla="*/ 849434 h 1637224"/>
              <a:gd name="connsiteX23" fmla="*/ 339516 w 1394593"/>
              <a:gd name="connsiteY23" fmla="*/ 891637 h 1637224"/>
              <a:gd name="connsiteX24" fmla="*/ 353583 w 1394593"/>
              <a:gd name="connsiteY24" fmla="*/ 961975 h 1637224"/>
              <a:gd name="connsiteX25" fmla="*/ 184771 w 1394593"/>
              <a:gd name="connsiteY25" fmla="*/ 1018246 h 1637224"/>
              <a:gd name="connsiteX26" fmla="*/ 198839 w 1394593"/>
              <a:gd name="connsiteY26" fmla="*/ 1088584 h 1637224"/>
              <a:gd name="connsiteX27" fmla="*/ 184771 w 1394593"/>
              <a:gd name="connsiteY27" fmla="*/ 1215194 h 1637224"/>
              <a:gd name="connsiteX28" fmla="*/ 156636 w 1394593"/>
              <a:gd name="connsiteY28" fmla="*/ 1257397 h 1637224"/>
              <a:gd name="connsiteX29" fmla="*/ 100365 w 1394593"/>
              <a:gd name="connsiteY29" fmla="*/ 1341803 h 1637224"/>
              <a:gd name="connsiteX30" fmla="*/ 86297 w 1394593"/>
              <a:gd name="connsiteY30" fmla="*/ 1398074 h 1637224"/>
              <a:gd name="connsiteX31" fmla="*/ 44094 w 1394593"/>
              <a:gd name="connsiteY31" fmla="*/ 1440277 h 1637224"/>
              <a:gd name="connsiteX32" fmla="*/ 15959 w 1394593"/>
              <a:gd name="connsiteY32" fmla="*/ 1482480 h 1637224"/>
              <a:gd name="connsiteX33" fmla="*/ 30026 w 1394593"/>
              <a:gd name="connsiteY33" fmla="*/ 1609089 h 1637224"/>
              <a:gd name="connsiteX34" fmla="*/ 100365 w 1394593"/>
              <a:gd name="connsiteY34" fmla="*/ 1566886 h 1637224"/>
              <a:gd name="connsiteX35" fmla="*/ 226974 w 1394593"/>
              <a:gd name="connsiteY35" fmla="*/ 1510615 h 1637224"/>
              <a:gd name="connsiteX36" fmla="*/ 283245 w 1394593"/>
              <a:gd name="connsiteY36" fmla="*/ 1524683 h 1637224"/>
              <a:gd name="connsiteX37" fmla="*/ 353583 w 1394593"/>
              <a:gd name="connsiteY37" fmla="*/ 1552818 h 1637224"/>
              <a:gd name="connsiteX38" fmla="*/ 452057 w 1394593"/>
              <a:gd name="connsiteY38" fmla="*/ 1566886 h 1637224"/>
              <a:gd name="connsiteX39" fmla="*/ 550531 w 1394593"/>
              <a:gd name="connsiteY39" fmla="*/ 1595021 h 1637224"/>
              <a:gd name="connsiteX40" fmla="*/ 789682 w 1394593"/>
              <a:gd name="connsiteY40" fmla="*/ 1609089 h 1637224"/>
              <a:gd name="connsiteX41" fmla="*/ 860020 w 1394593"/>
              <a:gd name="connsiteY41" fmla="*/ 1623157 h 1637224"/>
              <a:gd name="connsiteX42" fmla="*/ 916291 w 1394593"/>
              <a:gd name="connsiteY42" fmla="*/ 1637224 h 1637224"/>
              <a:gd name="connsiteX43" fmla="*/ 1127306 w 1394593"/>
              <a:gd name="connsiteY43" fmla="*/ 1609089 h 1637224"/>
              <a:gd name="connsiteX44" fmla="*/ 1155442 w 1394593"/>
              <a:gd name="connsiteY44" fmla="*/ 1580954 h 1637224"/>
              <a:gd name="connsiteX45" fmla="*/ 1197645 w 1394593"/>
              <a:gd name="connsiteY45" fmla="*/ 1566886 h 1637224"/>
              <a:gd name="connsiteX46" fmla="*/ 1267983 w 1394593"/>
              <a:gd name="connsiteY46" fmla="*/ 1468412 h 1637224"/>
              <a:gd name="connsiteX47" fmla="*/ 1267983 w 1394593"/>
              <a:gd name="connsiteY47" fmla="*/ 1384006 h 1637224"/>
              <a:gd name="connsiteX48" fmla="*/ 1310186 w 1394593"/>
              <a:gd name="connsiteY48" fmla="*/ 1313667 h 1637224"/>
              <a:gd name="connsiteX49" fmla="*/ 1310186 w 1394593"/>
              <a:gd name="connsiteY49" fmla="*/ 1130787 h 1637224"/>
              <a:gd name="connsiteX50" fmla="*/ 1338322 w 1394593"/>
              <a:gd name="connsiteY50" fmla="*/ 1004178 h 1637224"/>
              <a:gd name="connsiteX51" fmla="*/ 1352390 w 1394593"/>
              <a:gd name="connsiteY51" fmla="*/ 933840 h 1637224"/>
              <a:gd name="connsiteX52" fmla="*/ 1394593 w 1394593"/>
              <a:gd name="connsiteY52" fmla="*/ 736892 h 1637224"/>
              <a:gd name="connsiteX53" fmla="*/ 1380525 w 1394593"/>
              <a:gd name="connsiteY53" fmla="*/ 596215 h 1637224"/>
              <a:gd name="connsiteX54" fmla="*/ 1366457 w 1394593"/>
              <a:gd name="connsiteY54" fmla="*/ 539944 h 1637224"/>
              <a:gd name="connsiteX55" fmla="*/ 1324254 w 1394593"/>
              <a:gd name="connsiteY55" fmla="*/ 497741 h 1637224"/>
              <a:gd name="connsiteX56" fmla="*/ 1338322 w 1394593"/>
              <a:gd name="connsiteY56" fmla="*/ 455538 h 1637224"/>
              <a:gd name="connsiteX57" fmla="*/ 1310186 w 1394593"/>
              <a:gd name="connsiteY57" fmla="*/ 413335 h 1637224"/>
              <a:gd name="connsiteX58" fmla="*/ 1267983 w 1394593"/>
              <a:gd name="connsiteY58" fmla="*/ 357064 h 1637224"/>
              <a:gd name="connsiteX59" fmla="*/ 1225780 w 1394593"/>
              <a:gd name="connsiteY59" fmla="*/ 216387 h 1637224"/>
              <a:gd name="connsiteX60" fmla="*/ 1211713 w 1394593"/>
              <a:gd name="connsiteY60" fmla="*/ 174184 h 1637224"/>
              <a:gd name="connsiteX61" fmla="*/ 1155442 w 1394593"/>
              <a:gd name="connsiteY61" fmla="*/ 103846 h 1637224"/>
              <a:gd name="connsiteX62" fmla="*/ 1141374 w 1394593"/>
              <a:gd name="connsiteY62" fmla="*/ 47575 h 1637224"/>
              <a:gd name="connsiteX63" fmla="*/ 1099171 w 1394593"/>
              <a:gd name="connsiteY63" fmla="*/ 33507 h 1637224"/>
              <a:gd name="connsiteX64" fmla="*/ 1042900 w 1394593"/>
              <a:gd name="connsiteY64" fmla="*/ 19440 h 1637224"/>
              <a:gd name="connsiteX65" fmla="*/ 1028833 w 1394593"/>
              <a:gd name="connsiteY65" fmla="*/ 103846 h 1637224"/>
              <a:gd name="connsiteX66" fmla="*/ 1071036 w 1394593"/>
              <a:gd name="connsiteY66" fmla="*/ 146049 h 16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394593" h="1637224">
                <a:moveTo>
                  <a:pt x="1071036" y="146049"/>
                </a:moveTo>
                <a:lnTo>
                  <a:pt x="1071036" y="146049"/>
                </a:lnTo>
                <a:cubicBezTo>
                  <a:pt x="1033522" y="131981"/>
                  <a:pt x="993101" y="124034"/>
                  <a:pt x="958494" y="103846"/>
                </a:cubicBezTo>
                <a:cubicBezTo>
                  <a:pt x="780472" y="0"/>
                  <a:pt x="989587" y="76697"/>
                  <a:pt x="860020" y="33507"/>
                </a:cubicBezTo>
                <a:cubicBezTo>
                  <a:pt x="845952" y="38196"/>
                  <a:pt x="829396" y="38312"/>
                  <a:pt x="817817" y="47575"/>
                </a:cubicBezTo>
                <a:cubicBezTo>
                  <a:pt x="760314" y="93578"/>
                  <a:pt x="818905" y="83499"/>
                  <a:pt x="761546" y="117914"/>
                </a:cubicBezTo>
                <a:cubicBezTo>
                  <a:pt x="748831" y="125543"/>
                  <a:pt x="733411" y="127292"/>
                  <a:pt x="719343" y="131981"/>
                </a:cubicBezTo>
                <a:cubicBezTo>
                  <a:pt x="705275" y="122603"/>
                  <a:pt x="693542" y="99745"/>
                  <a:pt x="677140" y="103846"/>
                </a:cubicBezTo>
                <a:cubicBezTo>
                  <a:pt x="662754" y="107443"/>
                  <a:pt x="673559" y="135564"/>
                  <a:pt x="663073" y="146049"/>
                </a:cubicBezTo>
                <a:lnTo>
                  <a:pt x="634937" y="174184"/>
                </a:lnTo>
                <a:cubicBezTo>
                  <a:pt x="630248" y="188252"/>
                  <a:pt x="630133" y="204808"/>
                  <a:pt x="620870" y="216387"/>
                </a:cubicBezTo>
                <a:cubicBezTo>
                  <a:pt x="601036" y="241180"/>
                  <a:pt x="564266" y="249323"/>
                  <a:pt x="536463" y="258590"/>
                </a:cubicBezTo>
                <a:cubicBezTo>
                  <a:pt x="386430" y="183573"/>
                  <a:pt x="543748" y="278811"/>
                  <a:pt x="466125" y="188252"/>
                </a:cubicBezTo>
                <a:cubicBezTo>
                  <a:pt x="414863" y="128446"/>
                  <a:pt x="402911" y="133762"/>
                  <a:pt x="339516" y="117914"/>
                </a:cubicBezTo>
                <a:cubicBezTo>
                  <a:pt x="325448" y="131982"/>
                  <a:pt x="307184" y="142844"/>
                  <a:pt x="297313" y="160117"/>
                </a:cubicBezTo>
                <a:cubicBezTo>
                  <a:pt x="287721" y="176904"/>
                  <a:pt x="283245" y="197053"/>
                  <a:pt x="283245" y="216387"/>
                </a:cubicBezTo>
                <a:cubicBezTo>
                  <a:pt x="283245" y="291561"/>
                  <a:pt x="292624" y="366442"/>
                  <a:pt x="297313" y="441470"/>
                </a:cubicBezTo>
                <a:cubicBezTo>
                  <a:pt x="248684" y="470648"/>
                  <a:pt x="195886" y="487321"/>
                  <a:pt x="184771" y="554012"/>
                </a:cubicBezTo>
                <a:cubicBezTo>
                  <a:pt x="183047" y="564355"/>
                  <a:pt x="205492" y="560666"/>
                  <a:pt x="212906" y="568080"/>
                </a:cubicBezTo>
                <a:lnTo>
                  <a:pt x="241042" y="596215"/>
                </a:lnTo>
                <a:cubicBezTo>
                  <a:pt x="288210" y="690553"/>
                  <a:pt x="254515" y="612989"/>
                  <a:pt x="283245" y="708757"/>
                </a:cubicBezTo>
                <a:cubicBezTo>
                  <a:pt x="291767" y="737163"/>
                  <a:pt x="304187" y="764391"/>
                  <a:pt x="311380" y="793163"/>
                </a:cubicBezTo>
                <a:cubicBezTo>
                  <a:pt x="316069" y="811920"/>
                  <a:pt x="320136" y="830844"/>
                  <a:pt x="325448" y="849434"/>
                </a:cubicBezTo>
                <a:cubicBezTo>
                  <a:pt x="329522" y="863692"/>
                  <a:pt x="335920" y="877251"/>
                  <a:pt x="339516" y="891637"/>
                </a:cubicBezTo>
                <a:cubicBezTo>
                  <a:pt x="345315" y="914833"/>
                  <a:pt x="348894" y="938529"/>
                  <a:pt x="353583" y="961975"/>
                </a:cubicBezTo>
                <a:cubicBezTo>
                  <a:pt x="312844" y="1084197"/>
                  <a:pt x="390239" y="894966"/>
                  <a:pt x="184771" y="1018246"/>
                </a:cubicBezTo>
                <a:cubicBezTo>
                  <a:pt x="164268" y="1030548"/>
                  <a:pt x="194150" y="1065138"/>
                  <a:pt x="198839" y="1088584"/>
                </a:cubicBezTo>
                <a:cubicBezTo>
                  <a:pt x="194150" y="1130787"/>
                  <a:pt x="195070" y="1173999"/>
                  <a:pt x="184771" y="1215194"/>
                </a:cubicBezTo>
                <a:cubicBezTo>
                  <a:pt x="180670" y="1231596"/>
                  <a:pt x="165024" y="1242718"/>
                  <a:pt x="156636" y="1257397"/>
                </a:cubicBezTo>
                <a:cubicBezTo>
                  <a:pt x="111214" y="1336885"/>
                  <a:pt x="150510" y="1291657"/>
                  <a:pt x="100365" y="1341803"/>
                </a:cubicBezTo>
                <a:cubicBezTo>
                  <a:pt x="95676" y="1360560"/>
                  <a:pt x="95890" y="1381287"/>
                  <a:pt x="86297" y="1398074"/>
                </a:cubicBezTo>
                <a:cubicBezTo>
                  <a:pt x="76426" y="1415347"/>
                  <a:pt x="56830" y="1424993"/>
                  <a:pt x="44094" y="1440277"/>
                </a:cubicBezTo>
                <a:cubicBezTo>
                  <a:pt x="33270" y="1453265"/>
                  <a:pt x="25337" y="1468412"/>
                  <a:pt x="15959" y="1482480"/>
                </a:cubicBezTo>
                <a:cubicBezTo>
                  <a:pt x="20648" y="1524683"/>
                  <a:pt x="0" y="1579063"/>
                  <a:pt x="30026" y="1609089"/>
                </a:cubicBezTo>
                <a:cubicBezTo>
                  <a:pt x="49360" y="1628423"/>
                  <a:pt x="76361" y="1579979"/>
                  <a:pt x="100365" y="1566886"/>
                </a:cubicBezTo>
                <a:cubicBezTo>
                  <a:pt x="177105" y="1525028"/>
                  <a:pt x="164795" y="1531342"/>
                  <a:pt x="226974" y="1510615"/>
                </a:cubicBezTo>
                <a:cubicBezTo>
                  <a:pt x="245731" y="1515304"/>
                  <a:pt x="264903" y="1518569"/>
                  <a:pt x="283245" y="1524683"/>
                </a:cubicBezTo>
                <a:cubicBezTo>
                  <a:pt x="307201" y="1532668"/>
                  <a:pt x="329085" y="1546693"/>
                  <a:pt x="353583" y="1552818"/>
                </a:cubicBezTo>
                <a:cubicBezTo>
                  <a:pt x="385751" y="1560860"/>
                  <a:pt x="419232" y="1562197"/>
                  <a:pt x="452057" y="1566886"/>
                </a:cubicBezTo>
                <a:cubicBezTo>
                  <a:pt x="477382" y="1575328"/>
                  <a:pt x="525796" y="1592665"/>
                  <a:pt x="550531" y="1595021"/>
                </a:cubicBezTo>
                <a:cubicBezTo>
                  <a:pt x="630026" y="1602592"/>
                  <a:pt x="709965" y="1604400"/>
                  <a:pt x="789682" y="1609089"/>
                </a:cubicBezTo>
                <a:cubicBezTo>
                  <a:pt x="813128" y="1613778"/>
                  <a:pt x="836679" y="1617970"/>
                  <a:pt x="860020" y="1623157"/>
                </a:cubicBezTo>
                <a:cubicBezTo>
                  <a:pt x="878894" y="1627351"/>
                  <a:pt x="896957" y="1637224"/>
                  <a:pt x="916291" y="1637224"/>
                </a:cubicBezTo>
                <a:cubicBezTo>
                  <a:pt x="934482" y="1637224"/>
                  <a:pt x="1103014" y="1612559"/>
                  <a:pt x="1127306" y="1609089"/>
                </a:cubicBezTo>
                <a:cubicBezTo>
                  <a:pt x="1136685" y="1599711"/>
                  <a:pt x="1144069" y="1587778"/>
                  <a:pt x="1155442" y="1580954"/>
                </a:cubicBezTo>
                <a:cubicBezTo>
                  <a:pt x="1168158" y="1573325"/>
                  <a:pt x="1188152" y="1578278"/>
                  <a:pt x="1197645" y="1566886"/>
                </a:cubicBezTo>
                <a:cubicBezTo>
                  <a:pt x="1315941" y="1424928"/>
                  <a:pt x="1148607" y="1547995"/>
                  <a:pt x="1267983" y="1468412"/>
                </a:cubicBezTo>
                <a:cubicBezTo>
                  <a:pt x="1305498" y="1355871"/>
                  <a:pt x="1267983" y="1496547"/>
                  <a:pt x="1267983" y="1384006"/>
                </a:cubicBezTo>
                <a:cubicBezTo>
                  <a:pt x="1267983" y="1347483"/>
                  <a:pt x="1287900" y="1335954"/>
                  <a:pt x="1310186" y="1313667"/>
                </a:cubicBezTo>
                <a:cubicBezTo>
                  <a:pt x="1344048" y="1212084"/>
                  <a:pt x="1310186" y="1332849"/>
                  <a:pt x="1310186" y="1130787"/>
                </a:cubicBezTo>
                <a:cubicBezTo>
                  <a:pt x="1310186" y="1053367"/>
                  <a:pt x="1323815" y="1062205"/>
                  <a:pt x="1338322" y="1004178"/>
                </a:cubicBezTo>
                <a:cubicBezTo>
                  <a:pt x="1344121" y="980982"/>
                  <a:pt x="1347014" y="957138"/>
                  <a:pt x="1352390" y="933840"/>
                </a:cubicBezTo>
                <a:cubicBezTo>
                  <a:pt x="1394453" y="751568"/>
                  <a:pt x="1368997" y="890464"/>
                  <a:pt x="1394593" y="736892"/>
                </a:cubicBezTo>
                <a:cubicBezTo>
                  <a:pt x="1389904" y="690000"/>
                  <a:pt x="1387190" y="642868"/>
                  <a:pt x="1380525" y="596215"/>
                </a:cubicBezTo>
                <a:cubicBezTo>
                  <a:pt x="1377791" y="577075"/>
                  <a:pt x="1376050" y="556731"/>
                  <a:pt x="1366457" y="539944"/>
                </a:cubicBezTo>
                <a:cubicBezTo>
                  <a:pt x="1356586" y="522671"/>
                  <a:pt x="1338322" y="511809"/>
                  <a:pt x="1324254" y="497741"/>
                </a:cubicBezTo>
                <a:cubicBezTo>
                  <a:pt x="1328943" y="483673"/>
                  <a:pt x="1340760" y="470165"/>
                  <a:pt x="1338322" y="455538"/>
                </a:cubicBezTo>
                <a:cubicBezTo>
                  <a:pt x="1335542" y="438861"/>
                  <a:pt x="1320013" y="427093"/>
                  <a:pt x="1310186" y="413335"/>
                </a:cubicBezTo>
                <a:cubicBezTo>
                  <a:pt x="1296558" y="394256"/>
                  <a:pt x="1282051" y="375821"/>
                  <a:pt x="1267983" y="357064"/>
                </a:cubicBezTo>
                <a:cubicBezTo>
                  <a:pt x="1246722" y="272017"/>
                  <a:pt x="1260032" y="319144"/>
                  <a:pt x="1225780" y="216387"/>
                </a:cubicBezTo>
                <a:cubicBezTo>
                  <a:pt x="1221091" y="202319"/>
                  <a:pt x="1220976" y="185763"/>
                  <a:pt x="1211713" y="174184"/>
                </a:cubicBezTo>
                <a:lnTo>
                  <a:pt x="1155442" y="103846"/>
                </a:lnTo>
                <a:cubicBezTo>
                  <a:pt x="1150753" y="85089"/>
                  <a:pt x="1153452" y="62673"/>
                  <a:pt x="1141374" y="47575"/>
                </a:cubicBezTo>
                <a:cubicBezTo>
                  <a:pt x="1132111" y="35996"/>
                  <a:pt x="1113429" y="37581"/>
                  <a:pt x="1099171" y="33507"/>
                </a:cubicBezTo>
                <a:cubicBezTo>
                  <a:pt x="1080581" y="28196"/>
                  <a:pt x="1061657" y="24129"/>
                  <a:pt x="1042900" y="19440"/>
                </a:cubicBezTo>
                <a:cubicBezTo>
                  <a:pt x="1024248" y="47419"/>
                  <a:pt x="993887" y="68900"/>
                  <a:pt x="1028833" y="103846"/>
                </a:cubicBezTo>
                <a:lnTo>
                  <a:pt x="1071036" y="1460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" name="Прямоугольник 3"/>
          <p:cNvSpPr/>
          <p:nvPr/>
        </p:nvSpPr>
        <p:spPr>
          <a:xfrm>
            <a:off x="2285984" y="285728"/>
            <a:ext cx="4857784" cy="642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Пользователь\Desktop\№15\Screenshot_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929718" cy="65722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929586" y="5000636"/>
            <a:ext cx="1214414" cy="1571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" name="Прямоугольник 3"/>
          <p:cNvSpPr/>
          <p:nvPr/>
        </p:nvSpPr>
        <p:spPr>
          <a:xfrm>
            <a:off x="2786050" y="0"/>
            <a:ext cx="4857784" cy="857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 rot="20832838">
            <a:off x="156277" y="604805"/>
            <a:ext cx="5592384" cy="11310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Нюансы решения неравенств</a:t>
            </a:r>
            <a:b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КИМ задания 14 ЕГЭ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267936" y="1094325"/>
            <a:ext cx="456484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Задание </a:t>
            </a:r>
            <a:r>
              <a:rPr lang="ru-RU" dirty="0" smtClean="0"/>
              <a:t>14 Профильного </a:t>
            </a:r>
            <a:r>
              <a:rPr lang="ru-RU" dirty="0"/>
              <a:t>ЕГЭ по математике можно считать границей между «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неплохо сдал ЕГЭ</a:t>
            </a:r>
            <a:r>
              <a:rPr lang="ru-RU" dirty="0"/>
              <a:t>» и «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 в вуз с профильной математикой</a:t>
            </a:r>
            <a:r>
              <a:rPr lang="ru-RU" dirty="0"/>
              <a:t>». Здесь не обойтись без отличного знания алгебры. Потому что встретиться вам может любое неравенство: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16486" y="1915041"/>
            <a:ext cx="4320481" cy="2605884"/>
            <a:chOff x="1467115" y="1609712"/>
            <a:chExt cx="4103410" cy="2849597"/>
          </a:xfrm>
        </p:grpSpPr>
        <p:sp>
          <p:nvSpPr>
            <p:cNvPr id="4" name="Горизонтальный свиток 3"/>
            <p:cNvSpPr/>
            <p:nvPr/>
          </p:nvSpPr>
          <p:spPr>
            <a:xfrm rot="15635504">
              <a:off x="2101670" y="1039364"/>
              <a:ext cx="2785390" cy="4054500"/>
            </a:xfrm>
            <a:prstGeom prst="horizontalScroll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 rot="21447693">
              <a:off x="1915320" y="1609712"/>
              <a:ext cx="3655205" cy="2524208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r>
                <a:rPr lang="ru-RU" u="sng" dirty="0">
                  <a:hlinkClick r:id="rId2"/>
                </a:rPr>
                <a:t> Рациональные неравенства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Иррациональные неравенства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</a:t>
              </a:r>
              <a:r>
                <a:rPr lang="ru-RU" u="sng" dirty="0" err="1">
                  <a:hlinkClick r:id="rId2"/>
                </a:rPr>
                <a:t>Неравенства</a:t>
              </a:r>
              <a:r>
                <a:rPr lang="ru-RU" u="sng" dirty="0">
                  <a:hlinkClick r:id="rId2"/>
                </a:rPr>
                <a:t> с модулем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Показательные неравенства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Логарифмические неравенства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Логарифмические неравенства с переменным основанием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Смешанные </a:t>
              </a:r>
              <a:r>
                <a:rPr lang="ru-RU" u="sng" dirty="0" smtClean="0">
                  <a:hlinkClick r:id="rId2"/>
                </a:rPr>
                <a:t>неравенства</a:t>
              </a:r>
              <a:endParaRPr lang="ru-RU" dirty="0"/>
            </a:p>
          </p:txBody>
        </p:sp>
      </p:grpSp>
      <p:sp>
        <p:nvSpPr>
          <p:cNvPr id="9" name="TextBox 8"/>
          <p:cNvSpPr txBox="1"/>
          <p:nvPr/>
        </p:nvSpPr>
        <p:spPr>
          <a:xfrm rot="20874581">
            <a:off x="3127239" y="3842960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>
                <a:latin typeface="Comic Sans MS" panose="030F0702030302020204" pitchFamily="66" charset="0"/>
              </a:rPr>
              <a:t>Хотите получить на Профильном ЕГЭ не менее 70 баллов? </a:t>
            </a:r>
            <a:endParaRPr lang="ru-RU" sz="2400" dirty="0">
              <a:latin typeface="Comic Sans MS" panose="030F0702030302020204" pitchFamily="66" charset="0"/>
            </a:endParaRPr>
          </a:p>
          <a:p>
            <a:r>
              <a:rPr lang="ru-RU" sz="2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Учитесь решать неравенства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  <a:endParaRPr lang="ru-RU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092234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85728"/>
            <a:ext cx="600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928802"/>
            <a:ext cx="1943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143248"/>
            <a:ext cx="65722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14348" y="1857364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071810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214422"/>
            <a:ext cx="1469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357818" y="2500306"/>
          <a:ext cx="2857520" cy="461821"/>
        </p:xfrm>
        <a:graphic>
          <a:graphicData uri="http://schemas.openxmlformats.org/presentationml/2006/ole">
            <p:oleObj spid="_x0000_s33794" name="Формула" r:id="rId6" imgW="1257120" imgH="203040" progId="Equation.3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00166" y="2285992"/>
            <a:ext cx="164307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5" y="5429264"/>
            <a:ext cx="681365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1428736"/>
            <a:ext cx="25146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858280" cy="4776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500042"/>
            <a:ext cx="166408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0"/>
            <a:ext cx="8715404" cy="128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28604"/>
            <a:ext cx="778671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143240" y="4500570"/>
            <a:ext cx="1483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Пересечение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4572008"/>
            <a:ext cx="114300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Пользователь\Desktop\Screenshot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8096723" cy="928694"/>
          </a:xfrm>
          <a:prstGeom prst="rect">
            <a:avLst/>
          </a:prstGeom>
          <a:noFill/>
        </p:spPr>
      </p:pic>
      <p:pic>
        <p:nvPicPr>
          <p:cNvPr id="41987" name="Picture 3" descr="C:\Users\Пользователь\Desktop\Screenshot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3116"/>
            <a:ext cx="8429684" cy="1214446"/>
          </a:xfrm>
          <a:prstGeom prst="rect">
            <a:avLst/>
          </a:prstGeom>
          <a:noFill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643314"/>
            <a:ext cx="835824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788670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496"/>
            <a:ext cx="789542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715140" y="2071678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15140" y="2143116"/>
            <a:ext cx="71438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8643966" cy="627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57166"/>
            <a:ext cx="8786842" cy="5872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Голубая тисненая бумага"/>
          <p:cNvSpPr>
            <a:spLocks/>
          </p:cNvSpPr>
          <p:nvPr/>
        </p:nvSpPr>
        <p:spPr bwMode="auto">
          <a:xfrm>
            <a:off x="953295" y="84279"/>
            <a:ext cx="2808288" cy="3339166"/>
          </a:xfrm>
          <a:custGeom>
            <a:avLst/>
            <a:gdLst>
              <a:gd name="T0" fmla="*/ 2447925 w 1769"/>
              <a:gd name="T1" fmla="*/ 0 h 4082"/>
              <a:gd name="T2" fmla="*/ 1150938 w 1769"/>
              <a:gd name="T3" fmla="*/ 863600 h 4082"/>
              <a:gd name="T4" fmla="*/ 1943100 w 1769"/>
              <a:gd name="T5" fmla="*/ 2160588 h 4082"/>
              <a:gd name="T6" fmla="*/ 647700 w 1769"/>
              <a:gd name="T7" fmla="*/ 2808288 h 4082"/>
              <a:gd name="T8" fmla="*/ 1366838 w 1769"/>
              <a:gd name="T9" fmla="*/ 4321175 h 4082"/>
              <a:gd name="T10" fmla="*/ 0 w 1769"/>
              <a:gd name="T11" fmla="*/ 4897438 h 4082"/>
              <a:gd name="T12" fmla="*/ 719138 w 1769"/>
              <a:gd name="T13" fmla="*/ 6480175 h 4082"/>
              <a:gd name="T14" fmla="*/ 935038 w 1769"/>
              <a:gd name="T15" fmla="*/ 6337300 h 4082"/>
              <a:gd name="T16" fmla="*/ 287338 w 1769"/>
              <a:gd name="T17" fmla="*/ 4968875 h 4082"/>
              <a:gd name="T18" fmla="*/ 1655763 w 1769"/>
              <a:gd name="T19" fmla="*/ 4392613 h 4082"/>
              <a:gd name="T20" fmla="*/ 935038 w 1769"/>
              <a:gd name="T21" fmla="*/ 2808288 h 4082"/>
              <a:gd name="T22" fmla="*/ 2232025 w 1769"/>
              <a:gd name="T23" fmla="*/ 2160588 h 4082"/>
              <a:gd name="T24" fmla="*/ 1439863 w 1769"/>
              <a:gd name="T25" fmla="*/ 863600 h 4082"/>
              <a:gd name="T26" fmla="*/ 2808288 w 1769"/>
              <a:gd name="T27" fmla="*/ 0 h 4082"/>
              <a:gd name="T28" fmla="*/ 2447925 w 1769"/>
              <a:gd name="T29" fmla="*/ 0 h 40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769" h="4082">
                <a:moveTo>
                  <a:pt x="1542" y="0"/>
                </a:moveTo>
                <a:lnTo>
                  <a:pt x="725" y="544"/>
                </a:lnTo>
                <a:lnTo>
                  <a:pt x="1224" y="1361"/>
                </a:lnTo>
                <a:lnTo>
                  <a:pt x="408" y="1769"/>
                </a:lnTo>
                <a:lnTo>
                  <a:pt x="861" y="2722"/>
                </a:lnTo>
                <a:lnTo>
                  <a:pt x="0" y="3085"/>
                </a:lnTo>
                <a:lnTo>
                  <a:pt x="453" y="4082"/>
                </a:lnTo>
                <a:lnTo>
                  <a:pt x="589" y="3992"/>
                </a:lnTo>
                <a:lnTo>
                  <a:pt x="181" y="3130"/>
                </a:lnTo>
                <a:lnTo>
                  <a:pt x="1043" y="2767"/>
                </a:lnTo>
                <a:lnTo>
                  <a:pt x="589" y="1769"/>
                </a:lnTo>
                <a:lnTo>
                  <a:pt x="1406" y="1361"/>
                </a:lnTo>
                <a:lnTo>
                  <a:pt x="907" y="544"/>
                </a:lnTo>
                <a:lnTo>
                  <a:pt x="1769" y="0"/>
                </a:lnTo>
                <a:lnTo>
                  <a:pt x="1542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919132" y="340520"/>
            <a:ext cx="2447925" cy="3448521"/>
          </a:xfrm>
          <a:custGeom>
            <a:avLst/>
            <a:gdLst>
              <a:gd name="T0" fmla="*/ 2447925 w 1542"/>
              <a:gd name="T1" fmla="*/ 0 h 3992"/>
              <a:gd name="T2" fmla="*/ 1152525 w 1542"/>
              <a:gd name="T3" fmla="*/ 865188 h 3992"/>
              <a:gd name="T4" fmla="*/ 1944688 w 1542"/>
              <a:gd name="T5" fmla="*/ 2160588 h 3992"/>
              <a:gd name="T6" fmla="*/ 647700 w 1542"/>
              <a:gd name="T7" fmla="*/ 2808288 h 3992"/>
              <a:gd name="T8" fmla="*/ 1368425 w 1542"/>
              <a:gd name="T9" fmla="*/ 4321175 h 3992"/>
              <a:gd name="T10" fmla="*/ 0 w 1542"/>
              <a:gd name="T11" fmla="*/ 4897438 h 3992"/>
              <a:gd name="T12" fmla="*/ 647700 w 1542"/>
              <a:gd name="T13" fmla="*/ 6337300 h 39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2" h="3992">
                <a:moveTo>
                  <a:pt x="1542" y="0"/>
                </a:moveTo>
                <a:lnTo>
                  <a:pt x="726" y="545"/>
                </a:lnTo>
                <a:lnTo>
                  <a:pt x="1225" y="1361"/>
                </a:lnTo>
                <a:lnTo>
                  <a:pt x="408" y="1769"/>
                </a:lnTo>
                <a:lnTo>
                  <a:pt x="862" y="2722"/>
                </a:lnTo>
                <a:lnTo>
                  <a:pt x="0" y="3085"/>
                </a:lnTo>
                <a:lnTo>
                  <a:pt x="408" y="3992"/>
                </a:lnTo>
              </a:path>
            </a:pathLst>
          </a:custGeom>
          <a:noFill/>
          <a:ln w="28575" cap="flat" cmpd="sng">
            <a:solidFill>
              <a:srgbClr val="0033CC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2871788" y="990601"/>
            <a:ext cx="152400" cy="257175"/>
          </a:xfrm>
          <a:custGeom>
            <a:avLst/>
            <a:gdLst>
              <a:gd name="T0" fmla="*/ 38100 w 96"/>
              <a:gd name="T1" fmla="*/ 0 h 162"/>
              <a:gd name="T2" fmla="*/ 152400 w 96"/>
              <a:gd name="T3" fmla="*/ 166688 h 162"/>
              <a:gd name="T4" fmla="*/ 0 w 96"/>
              <a:gd name="T5" fmla="*/ 257175 h 16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62">
                <a:moveTo>
                  <a:pt x="24" y="0"/>
                </a:moveTo>
                <a:lnTo>
                  <a:pt x="96" y="105"/>
                </a:lnTo>
                <a:lnTo>
                  <a:pt x="0" y="162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879172" y="1499655"/>
            <a:ext cx="161925" cy="252413"/>
          </a:xfrm>
          <a:custGeom>
            <a:avLst/>
            <a:gdLst>
              <a:gd name="T0" fmla="*/ 76200 w 102"/>
              <a:gd name="T1" fmla="*/ 0 h 159"/>
              <a:gd name="T2" fmla="*/ 161925 w 102"/>
              <a:gd name="T3" fmla="*/ 190500 h 159"/>
              <a:gd name="T4" fmla="*/ 0 w 102"/>
              <a:gd name="T5" fmla="*/ 252413 h 15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2" h="159">
                <a:moveTo>
                  <a:pt x="48" y="0"/>
                </a:moveTo>
                <a:lnTo>
                  <a:pt x="102" y="120"/>
                </a:lnTo>
                <a:lnTo>
                  <a:pt x="0" y="159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744235" y="682643"/>
            <a:ext cx="134937" cy="247650"/>
          </a:xfrm>
          <a:custGeom>
            <a:avLst/>
            <a:gdLst>
              <a:gd name="T0" fmla="*/ 47625 w 85"/>
              <a:gd name="T1" fmla="*/ 0 h 156"/>
              <a:gd name="T2" fmla="*/ 134937 w 85"/>
              <a:gd name="T3" fmla="*/ 180975 h 156"/>
              <a:gd name="T4" fmla="*/ 0 w 85"/>
              <a:gd name="T5" fmla="*/ 247650 h 1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5" h="156">
                <a:moveTo>
                  <a:pt x="30" y="0"/>
                </a:moveTo>
                <a:lnTo>
                  <a:pt x="85" y="114"/>
                </a:lnTo>
                <a:lnTo>
                  <a:pt x="0" y="156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857488" y="642918"/>
            <a:ext cx="4747889" cy="571504"/>
            <a:chOff x="1610" y="1570"/>
            <a:chExt cx="3441" cy="594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610" y="1570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12700" cap="flat" cmpd="sng">
              <a:solidFill>
                <a:srgbClr val="C0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H="1">
              <a:off x="3424" y="1570"/>
              <a:ext cx="590" cy="0"/>
            </a:xfrm>
            <a:prstGeom prst="line">
              <a:avLst/>
            </a:prstGeom>
            <a:noFill/>
            <a:ln w="12700">
              <a:solidFill>
                <a:srgbClr val="C0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50800" y="1"/>
            <a:ext cx="9093200" cy="6835775"/>
            <a:chOff x="14" y="0"/>
            <a:chExt cx="5728" cy="4306"/>
          </a:xfrm>
        </p:grpSpPr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34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38" name="Arc 3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1 h 21600"/>
                  <a:gd name="T2" fmla="*/ 332 w 22928"/>
                  <a:gd name="T3" fmla="*/ 241 h 21600"/>
                  <a:gd name="T4" fmla="*/ 28 w 22928"/>
                  <a:gd name="T5" fmla="*/ 31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" name="Arc 3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6 h 21600"/>
                  <a:gd name="T2" fmla="*/ 349 w 25689"/>
                  <a:gd name="T3" fmla="*/ 255 h 21600"/>
                  <a:gd name="T4" fmla="*/ 58 w 25689"/>
                  <a:gd name="T5" fmla="*/ 29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7" name="Freeform 37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39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36" name="Arc 4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1 h 21600"/>
                  <a:gd name="T2" fmla="*/ 332 w 22928"/>
                  <a:gd name="T3" fmla="*/ 241 h 21600"/>
                  <a:gd name="T4" fmla="*/ 28 w 22928"/>
                  <a:gd name="T5" fmla="*/ 31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rc 4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6 h 21600"/>
                  <a:gd name="T2" fmla="*/ 349 w 25689"/>
                  <a:gd name="T3" fmla="*/ 255 h 21600"/>
                  <a:gd name="T4" fmla="*/ 58 w 25689"/>
                  <a:gd name="T5" fmla="*/ 29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3" name="Group 42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34" name="Arc 43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1 h 21600"/>
                  <a:gd name="T2" fmla="*/ 332 w 22928"/>
                  <a:gd name="T3" fmla="*/ 241 h 21600"/>
                  <a:gd name="T4" fmla="*/ 28 w 22928"/>
                  <a:gd name="T5" fmla="*/ 31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Arc 44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6 h 21600"/>
                  <a:gd name="T2" fmla="*/ 349 w 25689"/>
                  <a:gd name="T3" fmla="*/ 255 h 21600"/>
                  <a:gd name="T4" fmla="*/ 58 w 25689"/>
                  <a:gd name="T5" fmla="*/ 29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4" name="Group 45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32" name="Arc 4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1 h 21600"/>
                  <a:gd name="T2" fmla="*/ 332 w 22928"/>
                  <a:gd name="T3" fmla="*/ 241 h 21600"/>
                  <a:gd name="T4" fmla="*/ 28 w 22928"/>
                  <a:gd name="T5" fmla="*/ 31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rc 4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6 h 21600"/>
                  <a:gd name="T2" fmla="*/ 349 w 25689"/>
                  <a:gd name="T3" fmla="*/ 255 h 21600"/>
                  <a:gd name="T4" fmla="*/ 58 w 25689"/>
                  <a:gd name="T5" fmla="*/ 29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3227859" y="280195"/>
            <a:ext cx="3024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Квадратные неравенства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15336" y="743944"/>
            <a:ext cx="3005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 интервалов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60134" y="1213372"/>
            <a:ext cx="329191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90099"/>
                </a:solidFill>
              </a:rPr>
              <a:t>Уравнения и неравенства</a:t>
            </a:r>
          </a:p>
          <a:p>
            <a:r>
              <a:rPr lang="ru-RU" sz="2000" b="1" dirty="0" smtClean="0">
                <a:solidFill>
                  <a:srgbClr val="990099"/>
                </a:solidFill>
              </a:rPr>
              <a:t> с модулями</a:t>
            </a:r>
            <a:endParaRPr lang="ru-RU" sz="2000" b="1" dirty="0">
              <a:solidFill>
                <a:srgbClr val="990099"/>
              </a:solidFill>
            </a:endParaRPr>
          </a:p>
        </p:txBody>
      </p: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2385124" y="1986978"/>
            <a:ext cx="3671888" cy="468312"/>
            <a:chOff x="1927" y="296"/>
            <a:chExt cx="3441" cy="594"/>
          </a:xfrm>
        </p:grpSpPr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1927" y="296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9525" cap="flat" cmpd="sng">
              <a:solidFill>
                <a:srgbClr val="0033CC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46" name="Line 15"/>
            <p:cNvSpPr>
              <a:spLocks noChangeShapeType="1"/>
            </p:cNvSpPr>
            <p:nvPr/>
          </p:nvSpPr>
          <p:spPr bwMode="auto">
            <a:xfrm flipH="1">
              <a:off x="3560" y="300"/>
              <a:ext cx="590" cy="0"/>
            </a:xfrm>
            <a:prstGeom prst="line">
              <a:avLst/>
            </a:prstGeom>
            <a:noFill/>
            <a:ln w="9525">
              <a:solidFill>
                <a:srgbClr val="0033CC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2010309" y="2514401"/>
            <a:ext cx="3671888" cy="468312"/>
            <a:chOff x="1927" y="296"/>
            <a:chExt cx="3441" cy="594"/>
          </a:xfrm>
        </p:grpSpPr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1927" y="296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9525" cap="flat" cmpd="sng">
              <a:solidFill>
                <a:srgbClr val="0099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49" name="Line 15"/>
            <p:cNvSpPr>
              <a:spLocks noChangeShapeType="1"/>
            </p:cNvSpPr>
            <p:nvPr/>
          </p:nvSpPr>
          <p:spPr bwMode="auto">
            <a:xfrm flipH="1">
              <a:off x="3560" y="300"/>
              <a:ext cx="590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2028875" y="2937892"/>
            <a:ext cx="3671888" cy="468312"/>
            <a:chOff x="1927" y="296"/>
            <a:chExt cx="3441" cy="594"/>
          </a:xfrm>
        </p:grpSpPr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1927" y="296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9525" cap="flat" cmpd="sng">
              <a:solidFill>
                <a:srgbClr val="0033CC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560" y="300"/>
              <a:ext cx="590" cy="0"/>
            </a:xfrm>
            <a:prstGeom prst="line">
              <a:avLst/>
            </a:prstGeom>
            <a:noFill/>
            <a:ln w="9525">
              <a:solidFill>
                <a:srgbClr val="0033CC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2677374" y="2103992"/>
            <a:ext cx="3747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Иррациональные неравенства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143093" y="2514401"/>
            <a:ext cx="3792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9900"/>
                </a:solidFill>
              </a:rPr>
              <a:t>Показательные  неравенства</a:t>
            </a:r>
            <a:endParaRPr lang="ru-RU" sz="2000" b="1" dirty="0">
              <a:solidFill>
                <a:srgbClr val="0099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385124" y="3006094"/>
            <a:ext cx="3844493" cy="40011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Логарифмические неравенства</a:t>
            </a:r>
            <a:endParaRPr lang="ru-RU" sz="2000" b="1" dirty="0">
              <a:solidFill>
                <a:srgbClr val="FFFF00"/>
              </a:solidFill>
            </a:endParaRPr>
          </a:p>
        </p:txBody>
      </p:sp>
      <p:grpSp>
        <p:nvGrpSpPr>
          <p:cNvPr id="18" name="Группа 64"/>
          <p:cNvGrpSpPr/>
          <p:nvPr/>
        </p:nvGrpSpPr>
        <p:grpSpPr>
          <a:xfrm>
            <a:off x="5935864" y="944000"/>
            <a:ext cx="1827395" cy="1175755"/>
            <a:chOff x="6846515" y="607502"/>
            <a:chExt cx="1686117" cy="1125835"/>
          </a:xfrm>
        </p:grpSpPr>
        <p:sp>
          <p:nvSpPr>
            <p:cNvPr id="66" name="Капля 65"/>
            <p:cNvSpPr/>
            <p:nvPr/>
          </p:nvSpPr>
          <p:spPr>
            <a:xfrm>
              <a:off x="6846515" y="607502"/>
              <a:ext cx="1346801" cy="1125835"/>
            </a:xfrm>
            <a:prstGeom prst="teardrop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TextBox 66"/>
            <p:cNvSpPr txBox="1"/>
            <p:nvPr/>
          </p:nvSpPr>
          <p:spPr>
            <a:xfrm rot="20103299">
              <a:off x="6916244" y="705167"/>
              <a:ext cx="1616388" cy="766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solidFill>
                    <a:srgbClr val="0000FF"/>
                  </a:solidFill>
                </a:rPr>
                <a:t>Метод замены</a:t>
              </a:r>
            </a:p>
            <a:p>
              <a:r>
                <a:rPr lang="ru-RU" sz="1400" dirty="0" smtClean="0">
                  <a:solidFill>
                    <a:srgbClr val="0000FF"/>
                  </a:solidFill>
                </a:rPr>
                <a:t> множителя (рационализации</a:t>
              </a:r>
              <a:r>
                <a:rPr lang="ru-RU" dirty="0" smtClean="0"/>
                <a:t>)</a:t>
              </a:r>
              <a:endParaRPr lang="ru-RU" dirty="0"/>
            </a:p>
          </p:txBody>
        </p:sp>
      </p:grpSp>
      <p:grpSp>
        <p:nvGrpSpPr>
          <p:cNvPr id="19" name="Group 13"/>
          <p:cNvGrpSpPr>
            <a:grpSpLocks/>
          </p:cNvGrpSpPr>
          <p:nvPr/>
        </p:nvGrpSpPr>
        <p:grpSpPr bwMode="auto">
          <a:xfrm>
            <a:off x="2857488" y="214290"/>
            <a:ext cx="3671888" cy="468312"/>
            <a:chOff x="1927" y="296"/>
            <a:chExt cx="3441" cy="594"/>
          </a:xfrm>
        </p:grpSpPr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1927" y="296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19050" cap="flat" cmpd="sng">
              <a:solidFill>
                <a:srgbClr val="008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70" name="Line 15"/>
            <p:cNvSpPr>
              <a:spLocks noChangeShapeType="1"/>
            </p:cNvSpPr>
            <p:nvPr/>
          </p:nvSpPr>
          <p:spPr bwMode="auto">
            <a:xfrm flipH="1">
              <a:off x="3560" y="300"/>
              <a:ext cx="590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71" name="Прямоугольник 70"/>
          <p:cNvSpPr/>
          <p:nvPr/>
        </p:nvSpPr>
        <p:spPr>
          <a:xfrm rot="17418082">
            <a:off x="-954018" y="1772393"/>
            <a:ext cx="4340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Темы для повторения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188870" y="3982998"/>
            <a:ext cx="746670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C00000"/>
                </a:solidFill>
              </a:rPr>
              <a:t>Умножать обе части неравенства на число или выражение, не равное нулю.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8000"/>
                </a:solidFill>
              </a:rPr>
              <a:t>Можем </a:t>
            </a:r>
            <a:r>
              <a:rPr lang="ru-RU" b="1" dirty="0">
                <a:solidFill>
                  <a:srgbClr val="008000"/>
                </a:solidFill>
              </a:rPr>
              <a:t>возводить обе части неравенства в квадрат при условии, что они </a:t>
            </a:r>
            <a:r>
              <a:rPr lang="ru-RU" b="1" dirty="0" smtClean="0">
                <a:solidFill>
                  <a:srgbClr val="008000"/>
                </a:solidFill>
              </a:rPr>
              <a:t>неотрицательны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00FF"/>
                </a:solidFill>
              </a:rPr>
              <a:t>Можем «отбрасывать» основания или </a:t>
            </a:r>
            <a:r>
              <a:rPr lang="ru-RU" b="1" dirty="0" smtClean="0">
                <a:solidFill>
                  <a:srgbClr val="0000FF"/>
                </a:solidFill>
              </a:rPr>
              <a:t>логарифмы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990099"/>
                </a:solidFill>
              </a:rPr>
              <a:t>применяется </a:t>
            </a:r>
            <a:r>
              <a:rPr lang="ru-RU" sz="2000" b="1" dirty="0">
                <a:solidFill>
                  <a:srgbClr val="990099"/>
                </a:solidFill>
              </a:rPr>
              <a:t>метод рационализации</a:t>
            </a:r>
            <a:r>
              <a:rPr lang="ru-RU" dirty="0"/>
              <a:t> </a:t>
            </a:r>
            <a:endParaRPr lang="ru-RU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Общее </a:t>
            </a:r>
            <a:r>
              <a:rPr lang="ru-RU" sz="2400" b="1" dirty="0">
                <a:solidFill>
                  <a:srgbClr val="FF0000"/>
                </a:solidFill>
              </a:rPr>
              <a:t>правило. </a:t>
            </a:r>
            <a:r>
              <a:rPr lang="ru-RU" dirty="0"/>
              <a:t>Если неравенство можно </a:t>
            </a:r>
            <a:endParaRPr lang="ru-RU" dirty="0" smtClean="0"/>
          </a:p>
          <a:p>
            <a:pPr marL="342900" indent="-342900"/>
            <a:r>
              <a:rPr lang="ru-RU" b="1" u="sng" dirty="0" smtClean="0"/>
              <a:t>       хоть </a:t>
            </a:r>
            <a:r>
              <a:rPr lang="ru-RU" b="1" u="sng" dirty="0"/>
              <a:t>как-то упростить</a:t>
            </a:r>
            <a:r>
              <a:rPr lang="ru-RU" u="sng" dirty="0"/>
              <a:t> </a:t>
            </a:r>
            <a:r>
              <a:rPr lang="ru-RU" dirty="0"/>
              <a:t>– </a:t>
            </a:r>
            <a:r>
              <a:rPr lang="ru-RU" dirty="0" smtClean="0"/>
              <a:t>это </a:t>
            </a:r>
            <a:r>
              <a:rPr lang="ru-RU" dirty="0"/>
              <a:t>необходимо сделать! </a:t>
            </a:r>
            <a:endParaRPr lang="ru-RU" dirty="0" smtClean="0"/>
          </a:p>
        </p:txBody>
      </p:sp>
      <p:sp>
        <p:nvSpPr>
          <p:cNvPr id="77" name="Прямоугольник 76"/>
          <p:cNvSpPr/>
          <p:nvPr/>
        </p:nvSpPr>
        <p:spPr>
          <a:xfrm>
            <a:off x="901353" y="3613666"/>
            <a:ext cx="14705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srgbClr val="008000"/>
                </a:solidFill>
              </a:rPr>
              <a:t>мы </a:t>
            </a:r>
            <a:r>
              <a:rPr lang="ru-RU" sz="2000" b="1" dirty="0">
                <a:solidFill>
                  <a:srgbClr val="008000"/>
                </a:solidFill>
              </a:rPr>
              <a:t>можем:</a:t>
            </a:r>
            <a:endParaRPr lang="ru-RU" sz="2000" dirty="0">
              <a:solidFill>
                <a:srgbClr val="008000"/>
              </a:solidFill>
            </a:endParaRPr>
          </a:p>
        </p:txBody>
      </p:sp>
      <p:pic>
        <p:nvPicPr>
          <p:cNvPr id="79" name="Рисунок 78" descr="https://ege-study.ru/wp-content/uploads/2019/08/рис280.jp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321"/>
          <a:stretch/>
        </p:blipFill>
        <p:spPr bwMode="auto">
          <a:xfrm>
            <a:off x="6887348" y="2064780"/>
            <a:ext cx="1579445" cy="180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Рисунок 79" descr="https://ege-study.ru/wp-content/uploads/2019/08/рис280.jp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555556" y="89175"/>
            <a:ext cx="1558283" cy="18028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1545326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62" grpId="0"/>
      <p:bldP spid="62" grpId="1"/>
      <p:bldP spid="63" grpId="0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 rot="1004398">
            <a:off x="4492735" y="825049"/>
            <a:ext cx="4464496" cy="127047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7030A0"/>
                </a:solidFill>
              </a:rPr>
              <a:t>Чего </a:t>
            </a:r>
            <a:r>
              <a:rPr lang="ru-RU" sz="2000" b="1" dirty="0" smtClean="0">
                <a:solidFill>
                  <a:srgbClr val="7030A0"/>
                </a:solidFill>
              </a:rPr>
              <a:t>нельзя</a:t>
            </a:r>
            <a:r>
              <a:rPr lang="ru-RU" sz="2000" dirty="0" smtClean="0">
                <a:solidFill>
                  <a:srgbClr val="7030A0"/>
                </a:solidFill>
              </a:rPr>
              <a:t> делать при решении неравенств?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1800" dirty="0" smtClean="0">
                <a:solidFill>
                  <a:srgbClr val="7030A0"/>
                </a:solidFill>
              </a:rPr>
              <a:t>Вот 7 ловушек, в которые часто попадают абитуриенты:</a:t>
            </a:r>
            <a:endParaRPr lang="ru-RU" sz="18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638967"/>
            <a:ext cx="864096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1.Нельзя </a:t>
            </a:r>
            <a:r>
              <a:rPr lang="ru-RU" dirty="0">
                <a:latin typeface="Comic Sans MS" panose="030F0702030302020204" pitchFamily="66" charset="0"/>
              </a:rPr>
              <a:t>умножать (или делить) неравенство на выражение, знака которого мы не знаем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2</a:t>
            </a:r>
            <a:r>
              <a:rPr lang="ru-RU" dirty="0">
                <a:latin typeface="Comic Sans MS" panose="030F0702030302020204" pitchFamily="66" charset="0"/>
              </a:rPr>
              <a:t>. </a:t>
            </a:r>
            <a:r>
              <a:rPr lang="ru-RU" b="1" dirty="0">
                <a:latin typeface="Comic Sans MS" panose="030F0702030302020204" pitchFamily="66" charset="0"/>
              </a:rPr>
              <a:t>Извлекать </a:t>
            </a:r>
            <a:r>
              <a:rPr lang="ru-RU" sz="1600" dirty="0">
                <a:latin typeface="Comic Sans MS" panose="030F0702030302020204" pitchFamily="66" charset="0"/>
              </a:rPr>
              <a:t>из неравенства корень тоже нельзя. </a:t>
            </a:r>
            <a:r>
              <a:rPr lang="ru-RU" sz="1600" b="1" dirty="0">
                <a:latin typeface="Comic Sans MS" panose="030F0702030302020204" pitchFamily="66" charset="0"/>
              </a:rPr>
              <a:t>Такого действия просто </a:t>
            </a:r>
            <a:r>
              <a:rPr lang="ru-RU" sz="2400" b="1" dirty="0">
                <a:latin typeface="Comic Sans MS" panose="030F0702030302020204" pitchFamily="66" charset="0"/>
              </a:rPr>
              <a:t>нет</a:t>
            </a:r>
            <a:r>
              <a:rPr lang="ru-RU" sz="1600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  <a:p>
            <a:r>
              <a:rPr lang="ru-RU" b="1" dirty="0" smtClean="0">
                <a:latin typeface="Comic Sans MS" panose="030F0702030302020204" pitchFamily="66" charset="0"/>
              </a:rPr>
              <a:t>3.Запомним</a:t>
            </a:r>
            <a:r>
              <a:rPr lang="ru-RU" b="1" dirty="0">
                <a:latin typeface="Comic Sans MS" panose="030F0702030302020204" pitchFamily="66" charset="0"/>
              </a:rPr>
              <a:t>: ответы типа «х &gt;±10 » абсурдны</a:t>
            </a:r>
            <a:r>
              <a:rPr lang="ru-RU" b="1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4</a:t>
            </a:r>
            <a:r>
              <a:rPr lang="ru-RU" dirty="0">
                <a:latin typeface="Comic Sans MS" panose="030F0702030302020204" pitchFamily="66" charset="0"/>
              </a:rPr>
              <a:t> Возводить обе части неравенства в квадрат можно только если они неотрицательны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5. </a:t>
            </a:r>
            <a:r>
              <a:rPr lang="ru-RU" dirty="0">
                <a:latin typeface="Comic Sans MS" panose="030F0702030302020204" pitchFamily="66" charset="0"/>
              </a:rPr>
              <a:t>Помним о том, в каких случаях знак показательного или логарифмического неравенства меняется, а в каких – остается тем же. «Отбрасывая» логарифмы, делаем это грамотно.</a:t>
            </a:r>
          </a:p>
          <a:p>
            <a:r>
              <a:rPr lang="ru-RU" b="1" dirty="0" smtClean="0">
                <a:latin typeface="Comic Sans MS" panose="030F0702030302020204" pitchFamily="66" charset="0"/>
              </a:rPr>
              <a:t>6</a:t>
            </a:r>
            <a:r>
              <a:rPr lang="ru-RU" b="1" dirty="0">
                <a:latin typeface="Comic Sans MS" panose="030F0702030302020204" pitchFamily="66" charset="0"/>
              </a:rPr>
              <a:t>. </a:t>
            </a:r>
            <a:r>
              <a:rPr lang="ru-RU" dirty="0">
                <a:latin typeface="Comic Sans MS" panose="030F0702030302020204" pitchFamily="66" charset="0"/>
              </a:rPr>
              <a:t>Если в неравенстве есть дроби, корни четной степени или логарифмы – там обязательно будет </a:t>
            </a:r>
            <a:r>
              <a:rPr lang="ru-RU" b="1" dirty="0">
                <a:latin typeface="Comic Sans MS" panose="030F0702030302020204" pitchFamily="66" charset="0"/>
              </a:rPr>
              <a:t>область допустимых значений</a:t>
            </a:r>
            <a:r>
              <a:rPr lang="ru-RU" b="1" dirty="0" smtClean="0">
                <a:latin typeface="Comic Sans MS" panose="030F0702030302020204" pitchFamily="66" charset="0"/>
              </a:rPr>
              <a:t>.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13158" t="27414" r="35758" b="20498"/>
          <a:stretch/>
        </p:blipFill>
        <p:spPr bwMode="auto">
          <a:xfrm>
            <a:off x="251520" y="124565"/>
            <a:ext cx="4320480" cy="25144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76562230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5728"/>
            <a:ext cx="3714776" cy="120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7355669" cy="409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714488"/>
            <a:ext cx="233173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571480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682075" cy="6276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85926"/>
            <a:ext cx="6867552" cy="272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ectangle 5"/>
          <p:cNvSpPr>
            <a:spLocks noChangeArrowheads="1"/>
          </p:cNvSpPr>
          <p:nvPr/>
        </p:nvSpPr>
        <p:spPr bwMode="auto">
          <a:xfrm>
            <a:off x="1795442" y="1285860"/>
            <a:ext cx="642942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C00000"/>
                </a:solidFill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(метод замены переменной)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1643042" y="457298"/>
            <a:ext cx="6357982" cy="82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28796" y="13156"/>
            <a:ext cx="68640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№</a:t>
            </a:r>
            <a:r>
              <a:rPr lang="ru-RU" sz="2200" b="1" dirty="0" smtClean="0">
                <a:solidFill>
                  <a:srgbClr val="C00000"/>
                </a:solidFill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500042"/>
            <a:ext cx="6086475" cy="78105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238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643042" y="1283601"/>
            <a:ext cx="150019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Решение.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647818"/>
            <a:ext cx="3714750" cy="7810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1752591"/>
            <a:ext cx="2238375" cy="390525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1666867"/>
            <a:ext cx="1990725" cy="619125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414585"/>
            <a:ext cx="1695450" cy="6572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24" y="2414585"/>
            <a:ext cx="2286000" cy="6381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72" name="Группа 271"/>
          <p:cNvGrpSpPr/>
          <p:nvPr/>
        </p:nvGrpSpPr>
        <p:grpSpPr>
          <a:xfrm>
            <a:off x="1285852" y="6286520"/>
            <a:ext cx="6500858" cy="500066"/>
            <a:chOff x="1285852" y="6286520"/>
            <a:chExt cx="6500858" cy="500066"/>
          </a:xfrm>
        </p:grpSpPr>
        <p:sp>
          <p:nvSpPr>
            <p:cNvPr id="156" name="Скругленный прямоугольник 155"/>
            <p:cNvSpPr/>
            <p:nvPr/>
          </p:nvSpPr>
          <p:spPr>
            <a:xfrm rot="10800000">
              <a:off x="1285852" y="6313500"/>
              <a:ext cx="6500858" cy="473085"/>
            </a:xfrm>
            <a:prstGeom prst="roundRect">
              <a:avLst>
                <a:gd name="adj" fmla="val 23762"/>
              </a:avLst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9891" b="47674"/>
            <a:stretch>
              <a:fillRect/>
            </a:stretch>
          </p:blipFill>
          <p:spPr bwMode="auto">
            <a:xfrm>
              <a:off x="1500166" y="6357958"/>
              <a:ext cx="4929222" cy="428628"/>
            </a:xfrm>
            <a:prstGeom prst="rect">
              <a:avLst/>
            </a:prstGeom>
            <a:noFill/>
          </p:spPr>
        </p:pic>
        <p:pic>
          <p:nvPicPr>
            <p:cNvPr id="1056" name="Picture 3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932" t="43605" r="62848" b="-4652"/>
            <a:stretch>
              <a:fillRect/>
            </a:stretch>
          </p:blipFill>
          <p:spPr bwMode="auto">
            <a:xfrm>
              <a:off x="6357950" y="6286520"/>
              <a:ext cx="1428760" cy="500066"/>
            </a:xfrm>
            <a:prstGeom prst="rect">
              <a:avLst/>
            </a:prstGeom>
            <a:noFill/>
          </p:spPr>
        </p:pic>
      </p:grp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3071810"/>
            <a:ext cx="2571750" cy="342900"/>
          </a:xfrm>
          <a:prstGeom prst="rect">
            <a:avLst/>
          </a:prstGeom>
          <a:noFill/>
        </p:spPr>
      </p:pic>
      <p:cxnSp>
        <p:nvCxnSpPr>
          <p:cNvPr id="153" name="Прямая соединительная линия 152"/>
          <p:cNvCxnSpPr/>
          <p:nvPr/>
        </p:nvCxnSpPr>
        <p:spPr>
          <a:xfrm>
            <a:off x="3395834" y="1678488"/>
            <a:ext cx="42480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>
            <a:off x="4953779" y="2647972"/>
            <a:ext cx="3634687" cy="179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0" name="Группа 21"/>
          <p:cNvGrpSpPr/>
          <p:nvPr/>
        </p:nvGrpSpPr>
        <p:grpSpPr>
          <a:xfrm rot="21540000">
            <a:off x="4859834" y="2612880"/>
            <a:ext cx="1875439" cy="254869"/>
            <a:chOff x="5910893" y="5899262"/>
            <a:chExt cx="1868852" cy="196290"/>
          </a:xfrm>
        </p:grpSpPr>
        <p:cxnSp>
          <p:nvCxnSpPr>
            <p:cNvPr id="161" name="Прямая соединительная линия 160"/>
            <p:cNvCxnSpPr/>
            <p:nvPr/>
          </p:nvCxnSpPr>
          <p:spPr>
            <a:xfrm rot="18480000" flipV="1">
              <a:off x="5836679" y="597347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Прямая соединительная линия 161"/>
            <p:cNvCxnSpPr/>
            <p:nvPr/>
          </p:nvCxnSpPr>
          <p:spPr>
            <a:xfrm rot="18480000" flipV="1">
              <a:off x="5992252" y="597683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Прямая соединительная линия 162"/>
            <p:cNvCxnSpPr/>
            <p:nvPr/>
          </p:nvCxnSpPr>
          <p:spPr>
            <a:xfrm rot="18480000" flipV="1">
              <a:off x="6147825" y="598019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Прямая соединительная линия 163"/>
            <p:cNvCxnSpPr/>
            <p:nvPr/>
          </p:nvCxnSpPr>
          <p:spPr>
            <a:xfrm rot="18480000" flipV="1">
              <a:off x="6303398" y="598356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Прямая соединительная линия 164"/>
            <p:cNvCxnSpPr/>
            <p:nvPr/>
          </p:nvCxnSpPr>
          <p:spPr>
            <a:xfrm rot="18480000" flipV="1">
              <a:off x="6458972" y="5986921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Прямая соединительная линия 165"/>
            <p:cNvCxnSpPr/>
            <p:nvPr/>
          </p:nvCxnSpPr>
          <p:spPr>
            <a:xfrm rot="18480000" flipV="1">
              <a:off x="6614544" y="599028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Прямая соединительная линия 166"/>
            <p:cNvCxnSpPr/>
            <p:nvPr/>
          </p:nvCxnSpPr>
          <p:spPr>
            <a:xfrm rot="18480000" flipV="1">
              <a:off x="6770118" y="599364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Прямая соединительная линия 167"/>
            <p:cNvCxnSpPr/>
            <p:nvPr/>
          </p:nvCxnSpPr>
          <p:spPr>
            <a:xfrm rot="18480000" flipV="1">
              <a:off x="6925690" y="599700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 rot="18480000" flipV="1">
              <a:off x="7082251" y="600690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 rot="18480000" flipV="1">
              <a:off x="7237824" y="601026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единительная линия 170"/>
            <p:cNvCxnSpPr/>
            <p:nvPr/>
          </p:nvCxnSpPr>
          <p:spPr>
            <a:xfrm rot="18480000" flipV="1">
              <a:off x="7393397" y="601362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Прямая соединительная линия 171"/>
            <p:cNvCxnSpPr/>
            <p:nvPr/>
          </p:nvCxnSpPr>
          <p:spPr>
            <a:xfrm rot="18480000" flipV="1">
              <a:off x="7548971" y="6016989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Прямая соединительная линия 172"/>
            <p:cNvCxnSpPr/>
            <p:nvPr/>
          </p:nvCxnSpPr>
          <p:spPr>
            <a:xfrm rot="18480000" flipV="1">
              <a:off x="7704543" y="602035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Группа 22"/>
          <p:cNvGrpSpPr/>
          <p:nvPr/>
        </p:nvGrpSpPr>
        <p:grpSpPr>
          <a:xfrm flipH="1">
            <a:off x="7857257" y="2629527"/>
            <a:ext cx="729730" cy="161734"/>
            <a:chOff x="3170615" y="5789816"/>
            <a:chExt cx="778854" cy="166222"/>
          </a:xfrm>
        </p:grpSpPr>
        <p:cxnSp>
          <p:nvCxnSpPr>
            <p:cNvPr id="175" name="Прямая соединительная линия 174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TextBox 64"/>
          <p:cNvSpPr txBox="1"/>
          <p:nvPr/>
        </p:nvSpPr>
        <p:spPr>
          <a:xfrm>
            <a:off x="8588465" y="2306059"/>
            <a:ext cx="486245" cy="592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2" name="Полилиния 181"/>
          <p:cNvSpPr/>
          <p:nvPr/>
        </p:nvSpPr>
        <p:spPr>
          <a:xfrm>
            <a:off x="5643570" y="2345006"/>
            <a:ext cx="1131384" cy="226738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3" name="Полилиния 182"/>
          <p:cNvSpPr/>
          <p:nvPr/>
        </p:nvSpPr>
        <p:spPr>
          <a:xfrm>
            <a:off x="6786578" y="2306059"/>
            <a:ext cx="991479" cy="265685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4" name="Полилиния 183"/>
          <p:cNvSpPr/>
          <p:nvPr/>
        </p:nvSpPr>
        <p:spPr>
          <a:xfrm>
            <a:off x="7812269" y="2297087"/>
            <a:ext cx="763579" cy="316278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5" name="Полилиния 184"/>
          <p:cNvSpPr/>
          <p:nvPr/>
        </p:nvSpPr>
        <p:spPr>
          <a:xfrm flipH="1">
            <a:off x="4860588" y="2313249"/>
            <a:ext cx="763579" cy="316278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6" name="TextBox 70"/>
          <p:cNvSpPr txBox="1"/>
          <p:nvPr/>
        </p:nvSpPr>
        <p:spPr>
          <a:xfrm>
            <a:off x="8021180" y="2285992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+</a:t>
            </a:r>
            <a:endParaRPr lang="ru-RU" sz="2000" b="1" dirty="0"/>
          </a:p>
        </p:txBody>
      </p:sp>
      <p:sp>
        <p:nvSpPr>
          <p:cNvPr id="187" name="TextBox 71"/>
          <p:cNvSpPr txBox="1"/>
          <p:nvPr/>
        </p:nvSpPr>
        <p:spPr>
          <a:xfrm>
            <a:off x="7210771" y="2300855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–</a:t>
            </a:r>
            <a:endParaRPr lang="ru-RU" sz="2000" b="1" dirty="0"/>
          </a:p>
        </p:txBody>
      </p:sp>
      <p:sp>
        <p:nvSpPr>
          <p:cNvPr id="188" name="TextBox 72"/>
          <p:cNvSpPr txBox="1"/>
          <p:nvPr/>
        </p:nvSpPr>
        <p:spPr>
          <a:xfrm>
            <a:off x="6076200" y="2300855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+</a:t>
            </a:r>
            <a:endParaRPr lang="ru-RU" sz="2000" b="1" dirty="0"/>
          </a:p>
        </p:txBody>
      </p:sp>
      <p:sp>
        <p:nvSpPr>
          <p:cNvPr id="189" name="TextBox 73"/>
          <p:cNvSpPr txBox="1"/>
          <p:nvPr/>
        </p:nvSpPr>
        <p:spPr>
          <a:xfrm>
            <a:off x="5022670" y="2300855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+</a:t>
            </a:r>
            <a:endParaRPr lang="ru-RU" sz="2000" b="1" dirty="0"/>
          </a:p>
        </p:txBody>
      </p:sp>
      <p:sp>
        <p:nvSpPr>
          <p:cNvPr id="190" name="TextBox 65"/>
          <p:cNvSpPr txBox="1"/>
          <p:nvPr/>
        </p:nvSpPr>
        <p:spPr>
          <a:xfrm>
            <a:off x="5427874" y="2643182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0</a:t>
            </a:r>
            <a:endParaRPr lang="ru-RU" sz="20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91" name="TextBox 74"/>
          <p:cNvSpPr txBox="1"/>
          <p:nvPr/>
        </p:nvSpPr>
        <p:spPr>
          <a:xfrm>
            <a:off x="6562445" y="2643182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1</a:t>
            </a:r>
            <a:endParaRPr lang="ru-RU" sz="20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92" name="TextBox 75"/>
          <p:cNvSpPr txBox="1"/>
          <p:nvPr/>
        </p:nvSpPr>
        <p:spPr>
          <a:xfrm>
            <a:off x="7572396" y="2643182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3</a:t>
            </a:r>
            <a:endParaRPr lang="ru-RU" sz="20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9" name="Овал 158"/>
          <p:cNvSpPr/>
          <p:nvPr/>
        </p:nvSpPr>
        <p:spPr>
          <a:xfrm rot="10800000">
            <a:off x="5589955" y="2603105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8" name="Овал 157"/>
          <p:cNvSpPr/>
          <p:nvPr/>
        </p:nvSpPr>
        <p:spPr>
          <a:xfrm rot="10800000">
            <a:off x="6724527" y="2603105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7" name="Овал 156"/>
          <p:cNvSpPr/>
          <p:nvPr/>
        </p:nvSpPr>
        <p:spPr>
          <a:xfrm>
            <a:off x="7733016" y="2603105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194" name="Прямая со стрелкой 193"/>
          <p:cNvCxnSpPr/>
          <p:nvPr/>
        </p:nvCxnSpPr>
        <p:spPr>
          <a:xfrm>
            <a:off x="3289991" y="4875114"/>
            <a:ext cx="3679219" cy="16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Овал 194"/>
          <p:cNvSpPr/>
          <p:nvPr/>
        </p:nvSpPr>
        <p:spPr>
          <a:xfrm>
            <a:off x="4053045" y="4816621"/>
            <a:ext cx="108000" cy="10715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dirty="0">
              <a:solidFill>
                <a:srgbClr val="C00000"/>
              </a:solidFill>
            </a:endParaRPr>
          </a:p>
        </p:txBody>
      </p:sp>
      <p:grpSp>
        <p:nvGrpSpPr>
          <p:cNvPr id="196" name="Группа 69"/>
          <p:cNvGrpSpPr/>
          <p:nvPr/>
        </p:nvGrpSpPr>
        <p:grpSpPr>
          <a:xfrm flipH="1">
            <a:off x="3416398" y="4723561"/>
            <a:ext cx="572018" cy="151553"/>
            <a:chOff x="3170615" y="5789816"/>
            <a:chExt cx="778854" cy="166222"/>
          </a:xfrm>
        </p:grpSpPr>
        <p:cxnSp>
          <p:nvCxnSpPr>
            <p:cNvPr id="197" name="Прямая соединительная линия 196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Прямая соединительная линия 197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Прямая соединительная линия 198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3" name="TextBox 64"/>
          <p:cNvSpPr txBox="1"/>
          <p:nvPr/>
        </p:nvSpPr>
        <p:spPr>
          <a:xfrm>
            <a:off x="6905722" y="4572008"/>
            <a:ext cx="380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5611" y="4950889"/>
            <a:ext cx="381658" cy="350413"/>
          </a:xfrm>
          <a:prstGeom prst="rect">
            <a:avLst/>
          </a:prstGeom>
          <a:noFill/>
        </p:spPr>
      </p:pic>
      <p:pic>
        <p:nvPicPr>
          <p:cNvPr id="205" name="Picture 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594" y="4950889"/>
            <a:ext cx="234866" cy="350413"/>
          </a:xfrm>
          <a:prstGeom prst="rect">
            <a:avLst/>
          </a:prstGeom>
          <a:noFill/>
        </p:spPr>
      </p:pic>
      <p:sp>
        <p:nvSpPr>
          <p:cNvPr id="206" name="Овал 205"/>
          <p:cNvSpPr/>
          <p:nvPr/>
        </p:nvSpPr>
        <p:spPr>
          <a:xfrm>
            <a:off x="6174588" y="4816621"/>
            <a:ext cx="108000" cy="108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grpSp>
        <p:nvGrpSpPr>
          <p:cNvPr id="207" name="Группа 74"/>
          <p:cNvGrpSpPr/>
          <p:nvPr/>
        </p:nvGrpSpPr>
        <p:grpSpPr>
          <a:xfrm>
            <a:off x="6335481" y="4723561"/>
            <a:ext cx="572018" cy="151553"/>
            <a:chOff x="3170615" y="5789816"/>
            <a:chExt cx="778854" cy="166222"/>
          </a:xfrm>
        </p:grpSpPr>
        <p:cxnSp>
          <p:nvCxnSpPr>
            <p:cNvPr id="208" name="Прямая соединительная линия 207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Прямая соединительная линия 208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Прямая соединительная линия 209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Прямая соединительная линия 210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Прямая соединительная линия 211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Прямая соединительная линия 212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4" name="Группа 75"/>
          <p:cNvGrpSpPr/>
          <p:nvPr/>
        </p:nvGrpSpPr>
        <p:grpSpPr>
          <a:xfrm>
            <a:off x="3541197" y="5446624"/>
            <a:ext cx="968785" cy="183447"/>
            <a:chOff x="3015042" y="5786454"/>
            <a:chExt cx="1089999" cy="172944"/>
          </a:xfrm>
        </p:grpSpPr>
        <p:cxnSp>
          <p:nvCxnSpPr>
            <p:cNvPr id="215" name="Прямая соединительная линия 214"/>
            <p:cNvCxnSpPr/>
            <p:nvPr/>
          </p:nvCxnSpPr>
          <p:spPr>
            <a:xfrm rot="18480000" flipV="1">
              <a:off x="2940828" y="586066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Прямая соединительная линия 215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Прямая соединительная линия 217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Прямая соединительная линия 218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Прямая соединительная линия 219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 rot="18480000" flipV="1">
              <a:off x="4029839" y="588419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3" name="Прямая со стрелкой 222"/>
          <p:cNvCxnSpPr/>
          <p:nvPr/>
        </p:nvCxnSpPr>
        <p:spPr>
          <a:xfrm>
            <a:off x="3289463" y="5446619"/>
            <a:ext cx="3679219" cy="16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Овал 223"/>
          <p:cNvSpPr/>
          <p:nvPr/>
        </p:nvSpPr>
        <p:spPr>
          <a:xfrm>
            <a:off x="5699469" y="5388126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sp>
        <p:nvSpPr>
          <p:cNvPr id="225" name="TextBox 64"/>
          <p:cNvSpPr txBox="1"/>
          <p:nvPr/>
        </p:nvSpPr>
        <p:spPr>
          <a:xfrm>
            <a:off x="6905722" y="5143512"/>
            <a:ext cx="380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TextBox 71"/>
          <p:cNvSpPr txBox="1"/>
          <p:nvPr/>
        </p:nvSpPr>
        <p:spPr>
          <a:xfrm>
            <a:off x="4366244" y="5465995"/>
            <a:ext cx="507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–1</a:t>
            </a:r>
            <a:endParaRPr lang="ru-RU" sz="2000" dirty="0"/>
          </a:p>
        </p:txBody>
      </p:sp>
      <p:sp>
        <p:nvSpPr>
          <p:cNvPr id="227" name="TextBox 74"/>
          <p:cNvSpPr txBox="1"/>
          <p:nvPr/>
        </p:nvSpPr>
        <p:spPr>
          <a:xfrm>
            <a:off x="5572132" y="5465995"/>
            <a:ext cx="44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28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1376" y="5522393"/>
            <a:ext cx="381658" cy="350413"/>
          </a:xfrm>
          <a:prstGeom prst="rect">
            <a:avLst/>
          </a:prstGeom>
          <a:noFill/>
        </p:spPr>
      </p:pic>
      <p:pic>
        <p:nvPicPr>
          <p:cNvPr id="229" name="Picture 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879" y="5537433"/>
            <a:ext cx="234866" cy="350413"/>
          </a:xfrm>
          <a:prstGeom prst="rect">
            <a:avLst/>
          </a:prstGeom>
          <a:noFill/>
        </p:spPr>
      </p:pic>
      <p:grpSp>
        <p:nvGrpSpPr>
          <p:cNvPr id="230" name="Группа 83"/>
          <p:cNvGrpSpPr/>
          <p:nvPr/>
        </p:nvGrpSpPr>
        <p:grpSpPr>
          <a:xfrm flipH="1">
            <a:off x="5826058" y="5446624"/>
            <a:ext cx="968785" cy="183447"/>
            <a:chOff x="3015042" y="5786454"/>
            <a:chExt cx="1089999" cy="172944"/>
          </a:xfrm>
        </p:grpSpPr>
        <p:cxnSp>
          <p:nvCxnSpPr>
            <p:cNvPr id="231" name="Прямая соединительная линия 230"/>
            <p:cNvCxnSpPr/>
            <p:nvPr/>
          </p:nvCxnSpPr>
          <p:spPr>
            <a:xfrm rot="18480000" flipV="1">
              <a:off x="2940828" y="586066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Прямая соединительная линия 231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Прямая соединительная линия 232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Прямая соединительная линия 233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Прямая соединительная линия 234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Прямая соединительная линия 235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Прямая соединительная линия 236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Прямая соединительная линия 237"/>
            <p:cNvCxnSpPr/>
            <p:nvPr/>
          </p:nvCxnSpPr>
          <p:spPr>
            <a:xfrm rot="18480000" flipV="1">
              <a:off x="4029839" y="588419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9" name="Прямая со стрелкой 238"/>
          <p:cNvCxnSpPr/>
          <p:nvPr/>
        </p:nvCxnSpPr>
        <p:spPr>
          <a:xfrm>
            <a:off x="3289463" y="5968112"/>
            <a:ext cx="3679219" cy="16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TextBox 64"/>
          <p:cNvSpPr txBox="1"/>
          <p:nvPr/>
        </p:nvSpPr>
        <p:spPr>
          <a:xfrm>
            <a:off x="6905722" y="5715016"/>
            <a:ext cx="380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Овал 240"/>
          <p:cNvSpPr/>
          <p:nvPr/>
        </p:nvSpPr>
        <p:spPr>
          <a:xfrm>
            <a:off x="5112184" y="5929330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grpSp>
        <p:nvGrpSpPr>
          <p:cNvPr id="242" name="Группа 87"/>
          <p:cNvGrpSpPr/>
          <p:nvPr/>
        </p:nvGrpSpPr>
        <p:grpSpPr>
          <a:xfrm>
            <a:off x="4222417" y="5255627"/>
            <a:ext cx="1968098" cy="151553"/>
            <a:chOff x="2714612" y="5929330"/>
            <a:chExt cx="2214578" cy="142876"/>
          </a:xfrm>
        </p:grpSpPr>
        <p:grpSp>
          <p:nvGrpSpPr>
            <p:cNvPr id="243" name="Группа 95"/>
            <p:cNvGrpSpPr/>
            <p:nvPr/>
          </p:nvGrpSpPr>
          <p:grpSpPr>
            <a:xfrm>
              <a:off x="2714612" y="5929330"/>
              <a:ext cx="643262" cy="142876"/>
              <a:chOff x="3170615" y="5789816"/>
              <a:chExt cx="778854" cy="166222"/>
            </a:xfrm>
          </p:grpSpPr>
          <p:cxnSp>
            <p:nvCxnSpPr>
              <p:cNvPr id="258" name="Прямая соединительная линия 257"/>
              <p:cNvCxnSpPr/>
              <p:nvPr/>
            </p:nvCxnSpPr>
            <p:spPr>
              <a:xfrm rot="18480000" flipV="1">
                <a:off x="3096401" y="586403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Прямая соединительная линия 258"/>
              <p:cNvCxnSpPr/>
              <p:nvPr/>
            </p:nvCxnSpPr>
            <p:spPr>
              <a:xfrm rot="18480000" flipV="1">
                <a:off x="3251974" y="586739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Прямая соединительная линия 259"/>
              <p:cNvCxnSpPr/>
              <p:nvPr/>
            </p:nvCxnSpPr>
            <p:spPr>
              <a:xfrm rot="18480000" flipV="1">
                <a:off x="3407547" y="5870752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Прямая соединительная линия 260"/>
              <p:cNvCxnSpPr/>
              <p:nvPr/>
            </p:nvCxnSpPr>
            <p:spPr>
              <a:xfrm rot="18480000" flipV="1">
                <a:off x="3563121" y="5874113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Прямая соединительная линия 261"/>
              <p:cNvCxnSpPr/>
              <p:nvPr/>
            </p:nvCxnSpPr>
            <p:spPr>
              <a:xfrm rot="18480000" flipV="1">
                <a:off x="3718693" y="5877474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Прямая соединительная линия 262"/>
              <p:cNvCxnSpPr/>
              <p:nvPr/>
            </p:nvCxnSpPr>
            <p:spPr>
              <a:xfrm rot="18480000" flipV="1">
                <a:off x="3874267" y="5880836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4" name="Группа 96"/>
            <p:cNvGrpSpPr/>
            <p:nvPr/>
          </p:nvGrpSpPr>
          <p:grpSpPr>
            <a:xfrm>
              <a:off x="3500430" y="5929330"/>
              <a:ext cx="643262" cy="142876"/>
              <a:chOff x="3170615" y="5789816"/>
              <a:chExt cx="778854" cy="166222"/>
            </a:xfrm>
          </p:grpSpPr>
          <p:cxnSp>
            <p:nvCxnSpPr>
              <p:cNvPr id="252" name="Прямая соединительная линия 251"/>
              <p:cNvCxnSpPr/>
              <p:nvPr/>
            </p:nvCxnSpPr>
            <p:spPr>
              <a:xfrm rot="18480000" flipV="1">
                <a:off x="3096401" y="586403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Прямая соединительная линия 252"/>
              <p:cNvCxnSpPr/>
              <p:nvPr/>
            </p:nvCxnSpPr>
            <p:spPr>
              <a:xfrm rot="18480000" flipV="1">
                <a:off x="3251974" y="586739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Прямая соединительная линия 253"/>
              <p:cNvCxnSpPr/>
              <p:nvPr/>
            </p:nvCxnSpPr>
            <p:spPr>
              <a:xfrm rot="18480000" flipV="1">
                <a:off x="3407547" y="5870752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Прямая соединительная линия 254"/>
              <p:cNvCxnSpPr/>
              <p:nvPr/>
            </p:nvCxnSpPr>
            <p:spPr>
              <a:xfrm rot="18480000" flipV="1">
                <a:off x="3563121" y="5874113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Прямая соединительная линия 255"/>
              <p:cNvCxnSpPr/>
              <p:nvPr/>
            </p:nvCxnSpPr>
            <p:spPr>
              <a:xfrm rot="18480000" flipV="1">
                <a:off x="3718693" y="5877474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Прямая соединительная линия 256"/>
              <p:cNvCxnSpPr/>
              <p:nvPr/>
            </p:nvCxnSpPr>
            <p:spPr>
              <a:xfrm rot="18480000" flipV="1">
                <a:off x="3874267" y="5880836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5" name="Группа 97"/>
            <p:cNvGrpSpPr/>
            <p:nvPr/>
          </p:nvGrpSpPr>
          <p:grpSpPr>
            <a:xfrm>
              <a:off x="4285928" y="5929330"/>
              <a:ext cx="643262" cy="142876"/>
              <a:chOff x="3170615" y="5789816"/>
              <a:chExt cx="778854" cy="166222"/>
            </a:xfrm>
          </p:grpSpPr>
          <p:cxnSp>
            <p:nvCxnSpPr>
              <p:cNvPr id="246" name="Прямая соединительная линия 245"/>
              <p:cNvCxnSpPr/>
              <p:nvPr/>
            </p:nvCxnSpPr>
            <p:spPr>
              <a:xfrm rot="18480000" flipV="1">
                <a:off x="3096401" y="586403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Прямая соединительная линия 246"/>
              <p:cNvCxnSpPr/>
              <p:nvPr/>
            </p:nvCxnSpPr>
            <p:spPr>
              <a:xfrm rot="18480000" flipV="1">
                <a:off x="3251974" y="586739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Прямая соединительная линия 247"/>
              <p:cNvCxnSpPr/>
              <p:nvPr/>
            </p:nvCxnSpPr>
            <p:spPr>
              <a:xfrm rot="18480000" flipV="1">
                <a:off x="3407547" y="5870752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Прямая соединительная линия 248"/>
              <p:cNvCxnSpPr/>
              <p:nvPr/>
            </p:nvCxnSpPr>
            <p:spPr>
              <a:xfrm rot="18480000" flipV="1">
                <a:off x="3563121" y="5874113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Прямая соединительная линия 249"/>
              <p:cNvCxnSpPr/>
              <p:nvPr/>
            </p:nvCxnSpPr>
            <p:spPr>
              <a:xfrm rot="18480000" flipV="1">
                <a:off x="3718693" y="5877474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Прямая соединительная линия 250"/>
              <p:cNvCxnSpPr/>
              <p:nvPr/>
            </p:nvCxnSpPr>
            <p:spPr>
              <a:xfrm rot="18480000" flipV="1">
                <a:off x="3874267" y="5880836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64" name="Прямая соединительная линия 62"/>
          <p:cNvCxnSpPr/>
          <p:nvPr/>
        </p:nvCxnSpPr>
        <p:spPr>
          <a:xfrm rot="10800000">
            <a:off x="6265233" y="4861961"/>
            <a:ext cx="643404" cy="823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Овал 63"/>
          <p:cNvSpPr/>
          <p:nvPr/>
        </p:nvSpPr>
        <p:spPr>
          <a:xfrm>
            <a:off x="4587698" y="5388126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sp>
        <p:nvSpPr>
          <p:cNvPr id="266" name="Овал 265"/>
          <p:cNvSpPr/>
          <p:nvPr/>
        </p:nvSpPr>
        <p:spPr>
          <a:xfrm>
            <a:off x="4048808" y="5388126"/>
            <a:ext cx="108000" cy="108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cxnSp>
        <p:nvCxnSpPr>
          <p:cNvPr id="267" name="Прямая соединительная линия 266"/>
          <p:cNvCxnSpPr/>
          <p:nvPr/>
        </p:nvCxnSpPr>
        <p:spPr>
          <a:xfrm>
            <a:off x="4133274" y="5455109"/>
            <a:ext cx="51472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Прямая соединительная линия 267"/>
          <p:cNvCxnSpPr/>
          <p:nvPr/>
        </p:nvCxnSpPr>
        <p:spPr>
          <a:xfrm rot="10800000">
            <a:off x="5793402" y="5455869"/>
            <a:ext cx="47183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Овал 268"/>
          <p:cNvSpPr/>
          <p:nvPr/>
        </p:nvSpPr>
        <p:spPr>
          <a:xfrm>
            <a:off x="6249950" y="5388126"/>
            <a:ext cx="108000" cy="108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cxnSp>
        <p:nvCxnSpPr>
          <p:cNvPr id="270" name="Прямая соединительная линия 61"/>
          <p:cNvCxnSpPr>
            <a:stCxn id="195" idx="2"/>
          </p:cNvCxnSpPr>
          <p:nvPr/>
        </p:nvCxnSpPr>
        <p:spPr>
          <a:xfrm rot="10800000">
            <a:off x="3286119" y="4861962"/>
            <a:ext cx="766927" cy="823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TextBox 74"/>
          <p:cNvSpPr txBox="1"/>
          <p:nvPr/>
        </p:nvSpPr>
        <p:spPr>
          <a:xfrm>
            <a:off x="5000628" y="5972591"/>
            <a:ext cx="44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273" name="Объект 2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7170" name="Формула" r:id="rId13" imgW="114120" imgH="215640" progId="Equation.3">
              <p:embed/>
            </p:oleObj>
          </a:graphicData>
        </a:graphic>
      </p:graphicFrame>
      <p:graphicFrame>
        <p:nvGraphicFramePr>
          <p:cNvPr id="274" name="Объект 27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7171" name="Формула" r:id="rId14" imgW="114120" imgH="215640" progId="Equation.3">
              <p:embed/>
            </p:oleObj>
          </a:graphicData>
        </a:graphic>
      </p:graphicFrame>
      <p:pic>
        <p:nvPicPr>
          <p:cNvPr id="7172" name="Picture 4" descr="C:\Users\Пользователь\Desktop\№15\Screenshot_4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282" y="3071810"/>
            <a:ext cx="1643074" cy="436442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14282" y="3429000"/>
            <a:ext cx="141447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14282" y="3786190"/>
            <a:ext cx="1428760" cy="3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14282" y="4143380"/>
            <a:ext cx="857257" cy="345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4429132"/>
            <a:ext cx="2119327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428860" y="3143248"/>
            <a:ext cx="1928826" cy="36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643702" y="3357562"/>
            <a:ext cx="165736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428860" y="3429000"/>
            <a:ext cx="1759491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643702" y="3643314"/>
            <a:ext cx="1643074" cy="354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500298" y="3714752"/>
            <a:ext cx="1500198" cy="307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786578" y="3929066"/>
            <a:ext cx="1085858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214546" y="4000504"/>
            <a:ext cx="135891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6858016" y="4143380"/>
            <a:ext cx="79375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7929586" y="4143380"/>
            <a:ext cx="811795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714744" y="4071942"/>
            <a:ext cx="236157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76" name="Прямая соединительная линия 275"/>
          <p:cNvCxnSpPr/>
          <p:nvPr/>
        </p:nvCxnSpPr>
        <p:spPr>
          <a:xfrm rot="5400000">
            <a:off x="1428728" y="3929066"/>
            <a:ext cx="15716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Прямая соединительная линия 277"/>
          <p:cNvCxnSpPr/>
          <p:nvPr/>
        </p:nvCxnSpPr>
        <p:spPr>
          <a:xfrm rot="5400000">
            <a:off x="5536413" y="3964785"/>
            <a:ext cx="10715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9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4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4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00"/>
                            </p:stCondLst>
                            <p:childTnLst>
                              <p:par>
                                <p:cTn id="2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3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000"/>
                            </p:stCondLst>
                            <p:childTnLst>
                              <p:par>
                                <p:cTn id="2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5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/>
      <p:bldP spid="1029" grpId="0"/>
      <p:bldP spid="181" grpId="0"/>
      <p:bldP spid="182" grpId="0" animBg="1"/>
      <p:bldP spid="183" grpId="0" animBg="1"/>
      <p:bldP spid="184" grpId="0" animBg="1"/>
      <p:bldP spid="185" grpId="0" animBg="1"/>
      <p:bldP spid="186" grpId="0"/>
      <p:bldP spid="187" grpId="0"/>
      <p:bldP spid="188" grpId="0"/>
      <p:bldP spid="189" grpId="0"/>
      <p:bldP spid="190" grpId="0"/>
      <p:bldP spid="191" grpId="0"/>
      <p:bldP spid="192" grpId="0"/>
      <p:bldP spid="159" grpId="0" animBg="1"/>
      <p:bldP spid="158" grpId="0" animBg="1"/>
      <p:bldP spid="157" grpId="0" animBg="1"/>
      <p:bldP spid="195" grpId="0" animBg="1"/>
      <p:bldP spid="203" grpId="0"/>
      <p:bldP spid="206" grpId="0" animBg="1"/>
      <p:bldP spid="224" grpId="0" animBg="1"/>
      <p:bldP spid="225" grpId="0"/>
      <p:bldP spid="226" grpId="0"/>
      <p:bldP spid="227" grpId="0"/>
      <p:bldP spid="240" grpId="0"/>
      <p:bldP spid="241" grpId="0" animBg="1"/>
      <p:bldP spid="265" grpId="0" animBg="1"/>
      <p:bldP spid="266" grpId="0" animBg="1"/>
      <p:bldP spid="269" grpId="0" animBg="1"/>
      <p:bldP spid="2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Скругленный прямоугольник 46"/>
          <p:cNvSpPr/>
          <p:nvPr/>
        </p:nvSpPr>
        <p:spPr>
          <a:xfrm>
            <a:off x="179512" y="404664"/>
            <a:ext cx="8712968" cy="576064"/>
          </a:xfrm>
          <a:prstGeom prst="roundRect">
            <a:avLst/>
          </a:prstGeom>
          <a:solidFill>
            <a:srgbClr val="FFE8C5"/>
          </a:solidFill>
          <a:ln w="28575">
            <a:solidFill>
              <a:srgbClr val="CC33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777568" y="1915646"/>
            <a:ext cx="3867485" cy="76969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91880" y="0"/>
            <a:ext cx="216024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33876" y="490829"/>
                <a:ext cx="865860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Решите неравенство</m:t>
                      </m:r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 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9−9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</m:func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−3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876" y="490829"/>
                <a:ext cx="8658604" cy="43088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0" name="Прямоугольник 99"/>
              <p:cNvSpPr/>
              <p:nvPr/>
            </p:nvSpPr>
            <p:spPr>
              <a:xfrm>
                <a:off x="3492222" y="980727"/>
                <a:ext cx="1439818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Cambria Math"/>
                        </a:rPr>
                        <m:t>Решение.</m:t>
                      </m:r>
                    </m:oMath>
                  </m:oMathPara>
                </a14:m>
                <a:endParaRPr lang="ru-RU" sz="2200" dirty="0">
                  <a:ln>
                    <a:solidFill>
                      <a:srgbClr val="C00000"/>
                    </a:solidFill>
                  </a:ln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00" name="Прямоугольник 9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2222" y="980727"/>
                <a:ext cx="1439818" cy="43088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4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07504" y="1772816"/>
                <a:ext cx="2576539" cy="9932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9−9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0   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−3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+2&gt;0 </m:t>
                              </m:r>
                            </m:e>
                            <m:e>
                              <m:r>
                                <a:rPr lang="en-US" sz="220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</a:rPr>
                                <m:t>+4&gt;0             </m:t>
                              </m:r>
                            </m:e>
                          </m:eqArr>
                          <m:r>
                            <a:rPr lang="ru-RU" sz="2200" i="1" smtClean="0">
                              <a:latin typeface="Cambria Math"/>
                              <a:ea typeface="Cambria Math"/>
                            </a:rPr>
                            <m:t>; </m:t>
                          </m: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772816"/>
                <a:ext cx="2576539" cy="993285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5276902" y="1947443"/>
                <a:ext cx="2650406" cy="7047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−4</m:t>
                              </m:r>
                              <m:r>
                                <a:rPr lang="ru-RU" sz="220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1             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ru-RU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ru-RU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ru-RU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−2</m:t>
                                  </m:r>
                                </m:e>
                              </m:d>
                              <m:r>
                                <a:rPr lang="en-US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ru-RU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902" y="1947443"/>
                <a:ext cx="2650406" cy="70474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2555776" y="1788092"/>
                <a:ext cx="2851806" cy="993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   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     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ru-RU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ru-RU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−2</m:t>
                                  </m:r>
                                </m:e>
                              </m:d>
                              <m:r>
                                <a:rPr lang="en-US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&gt;0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220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  <a:ea typeface="Cambria Math"/>
                                </a:rPr>
                                <m:t>−4          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  </m:t>
                              </m:r>
                            </m:e>
                          </m:eqArr>
                          <m:r>
                            <a:rPr lang="ru-RU" sz="2200" i="1" smtClean="0">
                              <a:latin typeface="Cambria Math"/>
                              <a:ea typeface="Cambria Math"/>
                            </a:rPr>
                            <m:t>; </m:t>
                          </m: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1788092"/>
                <a:ext cx="2851806" cy="99328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Прямая со стрелкой 49"/>
          <p:cNvCxnSpPr/>
          <p:nvPr/>
        </p:nvCxnSpPr>
        <p:spPr>
          <a:xfrm flipV="1">
            <a:off x="251520" y="3214137"/>
            <a:ext cx="4140000" cy="4790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64"/>
          <p:cNvSpPr txBox="1"/>
          <p:nvPr/>
        </p:nvSpPr>
        <p:spPr>
          <a:xfrm>
            <a:off x="4427056" y="2987633"/>
            <a:ext cx="4862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ru-RU" sz="22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олилиния 58"/>
          <p:cNvSpPr/>
          <p:nvPr/>
        </p:nvSpPr>
        <p:spPr>
          <a:xfrm>
            <a:off x="1949450" y="2915960"/>
            <a:ext cx="1055007" cy="281383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60" name="Полилиния 59"/>
          <p:cNvSpPr/>
          <p:nvPr/>
        </p:nvSpPr>
        <p:spPr>
          <a:xfrm>
            <a:off x="3038144" y="2849293"/>
            <a:ext cx="1460423" cy="335027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61" name="Полилиния 60"/>
          <p:cNvSpPr/>
          <p:nvPr/>
        </p:nvSpPr>
        <p:spPr>
          <a:xfrm flipH="1">
            <a:off x="439524" y="2849293"/>
            <a:ext cx="1563515" cy="369633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62" name="TextBox 70"/>
          <p:cNvSpPr txBox="1"/>
          <p:nvPr/>
        </p:nvSpPr>
        <p:spPr>
          <a:xfrm>
            <a:off x="3477560" y="2849293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+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63" name="TextBox 71"/>
          <p:cNvSpPr txBox="1"/>
          <p:nvPr/>
        </p:nvSpPr>
        <p:spPr>
          <a:xfrm>
            <a:off x="2353941" y="2871810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–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64" name="TextBox 65"/>
          <p:cNvSpPr txBox="1"/>
          <p:nvPr/>
        </p:nvSpPr>
        <p:spPr>
          <a:xfrm>
            <a:off x="2852586" y="3214137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9900FF"/>
                  </a:solidFill>
                </a:ln>
                <a:solidFill>
                  <a:srgbClr val="9900FF"/>
                </a:solidFill>
                <a:latin typeface="Cambria Math" pitchFamily="18" charset="0"/>
                <a:ea typeface="Cambria Math" pitchFamily="18" charset="0"/>
              </a:rPr>
              <a:t>2</a:t>
            </a:r>
            <a:endParaRPr lang="ru-RU" sz="2200" dirty="0">
              <a:ln>
                <a:solidFill>
                  <a:srgbClr val="9900FF"/>
                </a:solidFill>
              </a:ln>
              <a:solidFill>
                <a:srgbClr val="9900FF"/>
              </a:solidFill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5" name="TextBox 74"/>
              <p:cNvSpPr txBox="1"/>
              <p:nvPr/>
            </p:nvSpPr>
            <p:spPr>
              <a:xfrm>
                <a:off x="692346" y="3201373"/>
                <a:ext cx="567286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200" b="0" dirty="0" smtClean="0">
                    <a:ln>
                      <a:solidFill>
                        <a:srgbClr val="0066FF"/>
                      </a:solidFill>
                    </a:ln>
                    <a:solidFill>
                      <a:srgbClr val="0066FF"/>
                    </a:solidFill>
                    <a:ea typeface="Cambria Math" pitchFamily="18" charset="0"/>
                  </a:rPr>
                  <a:t>-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n>
                          <a:solidFill>
                            <a:srgbClr val="0066FF"/>
                          </a:solidFill>
                        </a:ln>
                        <a:solidFill>
                          <a:srgbClr val="0066FF"/>
                        </a:solidFill>
                        <a:latin typeface="Cambria Math"/>
                        <a:ea typeface="Cambria Math" pitchFamily="18" charset="0"/>
                      </a:rPr>
                      <m:t>4</m:t>
                    </m:r>
                  </m:oMath>
                </a14:m>
                <a:endParaRPr lang="ru-RU" sz="2200" dirty="0">
                  <a:ln>
                    <a:solidFill>
                      <a:srgbClr val="0066FF"/>
                    </a:solidFill>
                  </a:ln>
                  <a:solidFill>
                    <a:srgbClr val="0066FF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6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346" y="3201373"/>
                <a:ext cx="567286" cy="430887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3978" t="-8451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TextBox 72"/>
          <p:cNvSpPr txBox="1"/>
          <p:nvPr/>
        </p:nvSpPr>
        <p:spPr>
          <a:xfrm>
            <a:off x="647437" y="2849293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+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69" name="TextBox 74"/>
          <p:cNvSpPr txBox="1"/>
          <p:nvPr/>
        </p:nvSpPr>
        <p:spPr>
          <a:xfrm>
            <a:off x="1772466" y="3197343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9900FF"/>
                  </a:solidFill>
                </a:ln>
                <a:solidFill>
                  <a:srgbClr val="9900FF"/>
                </a:solidFill>
                <a:latin typeface="Cambria Math" pitchFamily="18" charset="0"/>
                <a:ea typeface="Cambria Math" pitchFamily="18" charset="0"/>
              </a:rPr>
              <a:t>1</a:t>
            </a:r>
            <a:endParaRPr lang="ru-RU" sz="2200" dirty="0">
              <a:ln>
                <a:solidFill>
                  <a:srgbClr val="9900FF"/>
                </a:solidFill>
              </a:ln>
              <a:solidFill>
                <a:srgbClr val="99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843969" y="3082259"/>
            <a:ext cx="313681" cy="52046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Прямоугольник 14"/>
              <p:cNvSpPr/>
              <p:nvPr/>
            </p:nvSpPr>
            <p:spPr>
              <a:xfrm>
                <a:off x="5095358" y="2958920"/>
                <a:ext cx="1665584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</a:rPr>
                        <m:t>−4</m:t>
                      </m:r>
                      <m:r>
                        <a:rPr lang="ru-RU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  <a:ea typeface="Cambria Math"/>
                        </a:rPr>
                        <m:t>&lt;1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5358" y="2958920"/>
                <a:ext cx="1665584" cy="430887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0" name="TextBox 109"/>
              <p:cNvSpPr txBox="1"/>
              <p:nvPr/>
            </p:nvSpPr>
            <p:spPr>
              <a:xfrm>
                <a:off x="179512" y="3613384"/>
                <a:ext cx="6840760" cy="474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9(1−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</m:d>
                          <m: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</m:func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2−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1−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110" name="TextBox 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613384"/>
                <a:ext cx="6840760" cy="474489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1" name="Прямоугольник 110"/>
              <p:cNvSpPr/>
              <p:nvPr/>
            </p:nvSpPr>
            <p:spPr>
              <a:xfrm>
                <a:off x="2267517" y="4222249"/>
                <a:ext cx="331359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 smtClean="0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</a:rPr>
                        <m:t>−4</m:t>
                      </m:r>
                      <m:r>
                        <a:rPr lang="ru-RU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  <a:ea typeface="Cambria Math"/>
                        </a:rPr>
                        <m:t>&lt;1</m:t>
                      </m:r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1−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111" name="Прямоугольник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517" y="4222249"/>
                <a:ext cx="3313599" cy="430887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4" name="TextBox 113"/>
              <p:cNvSpPr txBox="1"/>
              <p:nvPr/>
            </p:nvSpPr>
            <p:spPr>
              <a:xfrm>
                <a:off x="179512" y="4648986"/>
                <a:ext cx="865860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+ 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(1−</m:t>
                          </m:r>
                          <m: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) </m:t>
                      </m:r>
                      <m:r>
                        <a:rPr lang="ru-RU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2−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 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1−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+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+4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114" name="TextBox 1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648986"/>
                <a:ext cx="8658604" cy="430887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l="-422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5" name="TextBox 114"/>
              <p:cNvSpPr txBox="1"/>
              <p:nvPr/>
            </p:nvSpPr>
            <p:spPr>
              <a:xfrm>
                <a:off x="179512" y="5131904"/>
                <a:ext cx="4626156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func>
                      <m:r>
                        <a:rPr lang="ru-RU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2−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+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+4</m:t>
                              </m:r>
                            </m:e>
                          </m:d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;</m:t>
                          </m:r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115" name="TextBox 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5131904"/>
                <a:ext cx="4626156" cy="430887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l="-791" b="-18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6" name="TextBox 115"/>
              <p:cNvSpPr txBox="1"/>
              <p:nvPr/>
            </p:nvSpPr>
            <p:spPr>
              <a:xfrm>
                <a:off x="4531936" y="5129570"/>
                <a:ext cx="4216528" cy="474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func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ru-RU" sz="220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  <m:t>2−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</m:e>
                          </m:d>
                        </m:e>
                      </m:func>
                      <m:r>
                        <a:rPr lang="ru-RU" sz="2200" i="1" smtClean="0"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CC00CC"/>
                    </a:solidFill>
                  </a:ln>
                  <a:solidFill>
                    <a:srgbClr val="CC00CC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116" name="TextBox 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936" y="5129570"/>
                <a:ext cx="4216528" cy="474489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 l="-867" b="-102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9" name="TextBox 118"/>
              <p:cNvSpPr txBox="1"/>
              <p:nvPr/>
            </p:nvSpPr>
            <p:spPr>
              <a:xfrm>
                <a:off x="179512" y="5601725"/>
                <a:ext cx="258022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9</m:t>
                      </m:r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d>
                        <m:dPr>
                          <m:ctrlP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2−</m:t>
                          </m:r>
                          <m: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d>
                        <m:dPr>
                          <m:ctrlP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+4</m:t>
                          </m:r>
                        </m:e>
                      </m:d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990099"/>
                    </a:solidFill>
                  </a:ln>
                  <a:solidFill>
                    <a:srgbClr val="990099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119" name="TextBox 1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5601725"/>
                <a:ext cx="2580224" cy="430887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0" name="TextBox 119"/>
              <p:cNvSpPr txBox="1"/>
              <p:nvPr/>
            </p:nvSpPr>
            <p:spPr>
              <a:xfrm>
                <a:off x="2749846" y="5590515"/>
                <a:ext cx="239821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9</m:t>
                      </m:r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8−2</m:t>
                      </m:r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990099"/>
                    </a:solidFill>
                  </a:ln>
                  <a:solidFill>
                    <a:srgbClr val="990099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120" name="TextBox 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9846" y="5590515"/>
                <a:ext cx="2398218" cy="430887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1" name="TextBox 120"/>
              <p:cNvSpPr txBox="1"/>
              <p:nvPr/>
            </p:nvSpPr>
            <p:spPr>
              <a:xfrm>
                <a:off x="4921845" y="5589240"/>
                <a:ext cx="258022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+1&gt;0;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990099"/>
                    </a:solidFill>
                  </a:ln>
                  <a:solidFill>
                    <a:srgbClr val="990099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121" name="TextBox 1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845" y="5589240"/>
                <a:ext cx="2580224" cy="430887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2" name="Прямоугольник 121"/>
              <p:cNvSpPr/>
              <p:nvPr/>
            </p:nvSpPr>
            <p:spPr>
              <a:xfrm>
                <a:off x="7070245" y="5950441"/>
                <a:ext cx="1462195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ru-RU" sz="2200" b="0" i="0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−1</m:t>
                      </m:r>
                    </m:oMath>
                  </m:oMathPara>
                </a14:m>
                <a:endParaRPr lang="ru-RU" sz="2200" dirty="0">
                  <a:ln>
                    <a:solidFill>
                      <a:srgbClr val="6600CC"/>
                    </a:solidFill>
                  </a:ln>
                  <a:solidFill>
                    <a:srgbClr val="6600CC"/>
                  </a:solidFill>
                </a:endParaRPr>
              </a:p>
            </p:txBody>
          </p:sp>
        </mc:Choice>
        <mc:Fallback>
          <p:sp>
            <p:nvSpPr>
              <p:cNvPr id="122" name="Прямоугольник 1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245" y="5950441"/>
                <a:ext cx="1462195" cy="430887"/>
              </a:xfrm>
              <a:prstGeom prst="rect">
                <a:avLst/>
              </a:prstGeom>
              <a:blipFill rotWithShape="1">
                <a:blip r:embed="rId1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3" name="TextBox 122"/>
              <p:cNvSpPr txBox="1"/>
              <p:nvPr/>
            </p:nvSpPr>
            <p:spPr>
              <a:xfrm>
                <a:off x="122605" y="6093296"/>
                <a:ext cx="1822422" cy="6603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−4</m:t>
                              </m:r>
                              <m:r>
                                <a:rPr lang="ru-RU" sz="220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20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  <m:t>≠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  <m:t>−1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CC00CC"/>
                                    </a:solidFill>
                                  </a:ln>
                                  <a:solidFill>
                                    <a:srgbClr val="CC00CC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123" name="TextBox 1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605" y="6093296"/>
                <a:ext cx="1822422" cy="660309"/>
              </a:xfrm>
              <a:prstGeom prst="rect">
                <a:avLst/>
              </a:prstGeom>
              <a:blipFill rotWithShape="1">
                <a:blip r:embed="rId1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4" name="Прямоугольник 123"/>
              <p:cNvSpPr/>
              <p:nvPr/>
            </p:nvSpPr>
            <p:spPr>
              <a:xfrm>
                <a:off x="1835696" y="6310481"/>
                <a:ext cx="334258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∈</m:t>
                      </m:r>
                      <m:d>
                        <m:d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−4;−1</m:t>
                          </m:r>
                        </m:e>
                      </m:d>
                      <m:r>
                        <a:rPr lang="en-US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∪</m:t>
                      </m:r>
                      <m:d>
                        <m:d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−1;1</m:t>
                          </m: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124" name="Прямоугольник 1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6310481"/>
                <a:ext cx="3342582" cy="430887"/>
              </a:xfrm>
              <a:prstGeom prst="rect">
                <a:avLst/>
              </a:prstGeom>
              <a:blipFill rotWithShape="1">
                <a:blip r:embed="rId1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TextBox 74"/>
          <p:cNvSpPr txBox="1"/>
          <p:nvPr/>
        </p:nvSpPr>
        <p:spPr>
          <a:xfrm>
            <a:off x="1763688" y="3190191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0066FF"/>
                  </a:solidFill>
                </a:ln>
                <a:solidFill>
                  <a:srgbClr val="0066FF"/>
                </a:solidFill>
                <a:latin typeface="Cambria Math" pitchFamily="18" charset="0"/>
                <a:ea typeface="Cambria Math" pitchFamily="18" charset="0"/>
              </a:rPr>
              <a:t>1</a:t>
            </a:r>
            <a:endParaRPr lang="ru-RU" sz="2200" dirty="0">
              <a:ln>
                <a:solidFill>
                  <a:srgbClr val="0066FF"/>
                </a:solidFill>
              </a:ln>
              <a:solidFill>
                <a:srgbClr val="0066FF"/>
              </a:solidFill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92" name="TextBox 91"/>
              <p:cNvSpPr txBox="1"/>
              <p:nvPr/>
            </p:nvSpPr>
            <p:spPr>
              <a:xfrm>
                <a:off x="7083433" y="5594539"/>
                <a:ext cx="179014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  <m:t>+1</m:t>
                              </m:r>
                            </m:e>
                          </m:d>
                        </m:e>
                        <m:sup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&gt;0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990099"/>
                    </a:solidFill>
                  </a:ln>
                  <a:solidFill>
                    <a:srgbClr val="990099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92" name="TextBox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3433" y="5594539"/>
                <a:ext cx="1790142" cy="430887"/>
              </a:xfrm>
              <a:prstGeom prst="rect">
                <a:avLst/>
              </a:prstGeom>
              <a:blipFill rotWithShape="1">
                <a:blip r:embed="rId2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5" name="TextBox 94"/>
              <p:cNvSpPr txBox="1"/>
              <p:nvPr/>
            </p:nvSpPr>
            <p:spPr>
              <a:xfrm>
                <a:off x="1266522" y="4650159"/>
                <a:ext cx="1548169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  <m:t>(1−</m:t>
                          </m:r>
                          <m:r>
                            <a:rPr lang="en-US" sz="2200" i="1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6666FF"/>
                            </a:solidFill>
                          </a:ln>
                          <a:solidFill>
                            <a:srgbClr val="6666FF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6666FF"/>
                    </a:solidFill>
                  </a:ln>
                  <a:solidFill>
                    <a:srgbClr val="6666FF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522" y="4650159"/>
                <a:ext cx="1548169" cy="430887"/>
              </a:xfrm>
              <a:prstGeom prst="rect">
                <a:avLst/>
              </a:prstGeom>
              <a:blipFill rotWithShape="1">
                <a:blip r:embed="rId21" cstate="print"/>
                <a:stretch>
                  <a:fillRect l="-2756" r="-3150" b="-18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6" name="TextBox 95"/>
              <p:cNvSpPr txBox="1"/>
              <p:nvPr/>
            </p:nvSpPr>
            <p:spPr>
              <a:xfrm>
                <a:off x="4859315" y="4654297"/>
                <a:ext cx="1548169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  <m:t>(1−</m:t>
                          </m:r>
                          <m:r>
                            <a:rPr lang="en-US" sz="2200" i="1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6666FF"/>
                            </a:solidFill>
                          </a:ln>
                          <a:solidFill>
                            <a:srgbClr val="6666FF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6666FF"/>
                    </a:solidFill>
                  </a:ln>
                  <a:solidFill>
                    <a:srgbClr val="6666FF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96" name="TextBox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315" y="4654297"/>
                <a:ext cx="1548169" cy="430887"/>
              </a:xfrm>
              <a:prstGeom prst="rect">
                <a:avLst/>
              </a:prstGeom>
              <a:blipFill rotWithShape="1">
                <a:blip r:embed="rId22" cstate="print"/>
                <a:stretch>
                  <a:fillRect l="-2362" r="-3543" b="-1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2" name="Прямоугольник 101"/>
              <p:cNvSpPr/>
              <p:nvPr/>
            </p:nvSpPr>
            <p:spPr>
              <a:xfrm>
                <a:off x="5459528" y="4189448"/>
                <a:ext cx="1848776" cy="4531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/>
                        </a:rPr>
                        <m:t>⇒</m:t>
                      </m:r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0;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102" name="Прямоугольник 10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9528" y="4189448"/>
                <a:ext cx="1848776" cy="453137"/>
              </a:xfrm>
              <a:prstGeom prst="rect">
                <a:avLst/>
              </a:prstGeom>
              <a:blipFill rotWithShape="1">
                <a:blip r:embed="rId2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3" name="TextBox 102"/>
              <p:cNvSpPr txBox="1"/>
              <p:nvPr/>
            </p:nvSpPr>
            <p:spPr>
              <a:xfrm>
                <a:off x="251520" y="1340767"/>
                <a:ext cx="684076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Cambria Math"/>
                        </a:rPr>
                        <m:t>1.  </m:t>
                      </m:r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9−9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</m:func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200" b="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−3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00B0F0"/>
                                        </a:solidFill>
                                      </a:ln>
                                      <a:solidFill>
                                        <a:srgbClr val="00B0F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00B0F0"/>
                                        </a:solidFill>
                                      </a:ln>
                                      <a:solidFill>
                                        <a:srgbClr val="00B0F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B0F0"/>
                                        </a:solidFill>
                                      </a:ln>
                                      <a:solidFill>
                                        <a:srgbClr val="00B0F0"/>
                                      </a:solidFill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103" name="TextBox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340767"/>
                <a:ext cx="6840760" cy="430887"/>
              </a:xfrm>
              <a:prstGeom prst="rect">
                <a:avLst/>
              </a:prstGeom>
              <a:blipFill rotWithShape="1">
                <a:blip r:embed="rId24" cstate="print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Прямоугольник 104"/>
          <p:cNvSpPr/>
          <p:nvPr/>
        </p:nvSpPr>
        <p:spPr>
          <a:xfrm rot="10800000">
            <a:off x="214015" y="3613440"/>
            <a:ext cx="6806257" cy="50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105"/>
          <p:cNvGrpSpPr/>
          <p:nvPr/>
        </p:nvGrpSpPr>
        <p:grpSpPr>
          <a:xfrm flipH="1">
            <a:off x="3050659" y="3216881"/>
            <a:ext cx="1219300" cy="180000"/>
            <a:chOff x="5525489" y="2774866"/>
            <a:chExt cx="1732488" cy="223926"/>
          </a:xfrm>
        </p:grpSpPr>
        <p:grpSp>
          <p:nvGrpSpPr>
            <p:cNvPr id="5" name="Группа 21"/>
            <p:cNvGrpSpPr/>
            <p:nvPr/>
          </p:nvGrpSpPr>
          <p:grpSpPr>
            <a:xfrm rot="21540000">
              <a:off x="5525489" y="2774866"/>
              <a:ext cx="625477" cy="211462"/>
              <a:chOff x="7156465" y="5932692"/>
              <a:chExt cx="623280" cy="162860"/>
            </a:xfrm>
          </p:grpSpPr>
          <p:cxnSp>
            <p:nvCxnSpPr>
              <p:cNvPr id="143" name="Прямая соединительная линия 142"/>
              <p:cNvCxnSpPr/>
              <p:nvPr/>
            </p:nvCxnSpPr>
            <p:spPr>
              <a:xfrm rot="18480000" flipV="1">
                <a:off x="7082251" y="6006906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Прямая соединительная линия 143"/>
              <p:cNvCxnSpPr/>
              <p:nvPr/>
            </p:nvCxnSpPr>
            <p:spPr>
              <a:xfrm rot="18480000" flipV="1">
                <a:off x="7237824" y="6010266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Прямая соединительная линия 144"/>
              <p:cNvCxnSpPr/>
              <p:nvPr/>
            </p:nvCxnSpPr>
            <p:spPr>
              <a:xfrm rot="18480000" flipV="1">
                <a:off x="7393397" y="6013628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Прямая соединительная линия 145"/>
              <p:cNvCxnSpPr/>
              <p:nvPr/>
            </p:nvCxnSpPr>
            <p:spPr>
              <a:xfrm rot="18480000" flipV="1">
                <a:off x="7548971" y="6016989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Прямая соединительная линия 146"/>
              <p:cNvCxnSpPr/>
              <p:nvPr/>
            </p:nvCxnSpPr>
            <p:spPr>
              <a:xfrm rot="18480000" flipV="1">
                <a:off x="7704543" y="6020350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Группа 112"/>
            <p:cNvGrpSpPr/>
            <p:nvPr/>
          </p:nvGrpSpPr>
          <p:grpSpPr>
            <a:xfrm>
              <a:off x="6312329" y="2789791"/>
              <a:ext cx="945648" cy="209001"/>
              <a:chOff x="2016110" y="4083601"/>
              <a:chExt cx="945648" cy="209001"/>
            </a:xfrm>
          </p:grpSpPr>
          <p:grpSp>
            <p:nvGrpSpPr>
              <p:cNvPr id="7" name="Группа 21"/>
              <p:cNvGrpSpPr/>
              <p:nvPr/>
            </p:nvGrpSpPr>
            <p:grpSpPr>
              <a:xfrm rot="21540000">
                <a:off x="2016110" y="4085503"/>
                <a:ext cx="469356" cy="207099"/>
                <a:chOff x="7312038" y="5936052"/>
                <a:chExt cx="467707" cy="159500"/>
              </a:xfrm>
            </p:grpSpPr>
            <p:cxnSp>
              <p:nvCxnSpPr>
                <p:cNvPr id="137" name="Прямая соединительная линия 136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Прямая соединительная линия 137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Прямая соединительная линия 138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Прямая соединительная линия 139"/>
                <p:cNvCxnSpPr/>
                <p:nvPr/>
              </p:nvCxnSpPr>
              <p:spPr>
                <a:xfrm rot="18480000" flipV="1">
                  <a:off x="7704543" y="6020350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Группа 21"/>
              <p:cNvGrpSpPr/>
              <p:nvPr/>
            </p:nvGrpSpPr>
            <p:grpSpPr>
              <a:xfrm rot="21540000">
                <a:off x="2648524" y="4083601"/>
                <a:ext cx="313234" cy="202734"/>
                <a:chOff x="7156465" y="5932692"/>
                <a:chExt cx="312134" cy="156138"/>
              </a:xfrm>
            </p:grpSpPr>
            <p:cxnSp>
              <p:nvCxnSpPr>
                <p:cNvPr id="134" name="Прямая соединительная линия 133"/>
                <p:cNvCxnSpPr/>
                <p:nvPr/>
              </p:nvCxnSpPr>
              <p:spPr>
                <a:xfrm rot="18480000" flipV="1">
                  <a:off x="7082251" y="600690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Прямая соединительная линия 134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Прямая соединительная линия 135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" name="Группа 152"/>
          <p:cNvGrpSpPr/>
          <p:nvPr/>
        </p:nvGrpSpPr>
        <p:grpSpPr>
          <a:xfrm>
            <a:off x="245524" y="3206285"/>
            <a:ext cx="1659422" cy="180000"/>
            <a:chOff x="3793115" y="2774866"/>
            <a:chExt cx="2357851" cy="213102"/>
          </a:xfrm>
        </p:grpSpPr>
        <p:grpSp>
          <p:nvGrpSpPr>
            <p:cNvPr id="10" name="Группа 153"/>
            <p:cNvGrpSpPr/>
            <p:nvPr/>
          </p:nvGrpSpPr>
          <p:grpSpPr>
            <a:xfrm>
              <a:off x="4736865" y="2774866"/>
              <a:ext cx="1414101" cy="213102"/>
              <a:chOff x="1859957" y="4080874"/>
              <a:chExt cx="1414101" cy="213102"/>
            </a:xfrm>
          </p:grpSpPr>
          <p:grpSp>
            <p:nvGrpSpPr>
              <p:cNvPr id="11" name="Группа 21"/>
              <p:cNvGrpSpPr/>
              <p:nvPr/>
            </p:nvGrpSpPr>
            <p:grpSpPr>
              <a:xfrm rot="21540000">
                <a:off x="1859957" y="4082514"/>
                <a:ext cx="625477" cy="211462"/>
                <a:chOff x="7156465" y="5932692"/>
                <a:chExt cx="623280" cy="162860"/>
              </a:xfrm>
            </p:grpSpPr>
            <p:cxnSp>
              <p:nvCxnSpPr>
                <p:cNvPr id="181" name="Прямая соединительная линия 180"/>
                <p:cNvCxnSpPr/>
                <p:nvPr/>
              </p:nvCxnSpPr>
              <p:spPr>
                <a:xfrm rot="18480000" flipV="1">
                  <a:off x="7082251" y="600690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Прямая соединительная линия 181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Прямая соединительная линия 182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Прямая соединительная линия 183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Прямая соединительная линия 184"/>
                <p:cNvCxnSpPr/>
                <p:nvPr/>
              </p:nvCxnSpPr>
              <p:spPr>
                <a:xfrm rot="18480000" flipV="1">
                  <a:off x="7704543" y="6020350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Группа 21"/>
              <p:cNvGrpSpPr/>
              <p:nvPr/>
            </p:nvGrpSpPr>
            <p:grpSpPr>
              <a:xfrm rot="21540000">
                <a:off x="2648581" y="4080874"/>
                <a:ext cx="625477" cy="211462"/>
                <a:chOff x="7156465" y="5932692"/>
                <a:chExt cx="623280" cy="162860"/>
              </a:xfrm>
            </p:grpSpPr>
            <p:cxnSp>
              <p:nvCxnSpPr>
                <p:cNvPr id="176" name="Прямая соединительная линия 175"/>
                <p:cNvCxnSpPr/>
                <p:nvPr/>
              </p:nvCxnSpPr>
              <p:spPr>
                <a:xfrm rot="18480000" flipV="1">
                  <a:off x="7082251" y="600690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Прямая соединительная линия 176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Прямая соединительная линия 177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Прямая соединительная линия 178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Прямая соединительная линия 179"/>
                <p:cNvCxnSpPr/>
                <p:nvPr/>
              </p:nvCxnSpPr>
              <p:spPr>
                <a:xfrm rot="18480000" flipV="1">
                  <a:off x="7704543" y="6020350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Группа 155"/>
            <p:cNvGrpSpPr/>
            <p:nvPr/>
          </p:nvGrpSpPr>
          <p:grpSpPr>
            <a:xfrm>
              <a:off x="3793115" y="2778488"/>
              <a:ext cx="789511" cy="207653"/>
              <a:chOff x="2328407" y="4082237"/>
              <a:chExt cx="789511" cy="207653"/>
            </a:xfrm>
          </p:grpSpPr>
          <p:grpSp>
            <p:nvGrpSpPr>
              <p:cNvPr id="14" name="Группа 21"/>
              <p:cNvGrpSpPr/>
              <p:nvPr/>
            </p:nvGrpSpPr>
            <p:grpSpPr>
              <a:xfrm rot="21540000">
                <a:off x="2328407" y="4091520"/>
                <a:ext cx="157112" cy="198370"/>
                <a:chOff x="7623185" y="5942775"/>
                <a:chExt cx="156560" cy="152777"/>
              </a:xfrm>
            </p:grpSpPr>
            <p:cxnSp>
              <p:nvCxnSpPr>
                <p:cNvPr id="163" name="Прямая соединительная линия 162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Прямая соединительная линия 163"/>
                <p:cNvCxnSpPr/>
                <p:nvPr/>
              </p:nvCxnSpPr>
              <p:spPr>
                <a:xfrm rot="18480000" flipV="1">
                  <a:off x="7704543" y="6020350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Группа 21"/>
              <p:cNvGrpSpPr/>
              <p:nvPr/>
            </p:nvGrpSpPr>
            <p:grpSpPr>
              <a:xfrm rot="21540000">
                <a:off x="2648561" y="4082237"/>
                <a:ext cx="469357" cy="207098"/>
                <a:chOff x="7156465" y="5932692"/>
                <a:chExt cx="467708" cy="159499"/>
              </a:xfrm>
            </p:grpSpPr>
            <p:cxnSp>
              <p:nvCxnSpPr>
                <p:cNvPr id="159" name="Прямая соединительная линия 158"/>
                <p:cNvCxnSpPr/>
                <p:nvPr/>
              </p:nvCxnSpPr>
              <p:spPr>
                <a:xfrm rot="18480000" flipV="1">
                  <a:off x="7082251" y="600690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Прямая соединительная линия 159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Прямая соединительная линия 160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Прямая соединительная линия 161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7" name="Группа 185"/>
          <p:cNvGrpSpPr/>
          <p:nvPr/>
        </p:nvGrpSpPr>
        <p:grpSpPr>
          <a:xfrm rot="120000" flipH="1">
            <a:off x="1023611" y="3017603"/>
            <a:ext cx="884093" cy="180000"/>
            <a:chOff x="5525489" y="2774866"/>
            <a:chExt cx="1256196" cy="223926"/>
          </a:xfrm>
        </p:grpSpPr>
        <p:grpSp>
          <p:nvGrpSpPr>
            <p:cNvPr id="18" name="Группа 21"/>
            <p:cNvGrpSpPr/>
            <p:nvPr/>
          </p:nvGrpSpPr>
          <p:grpSpPr>
            <a:xfrm rot="21540000">
              <a:off x="5525489" y="2774866"/>
              <a:ext cx="625477" cy="211462"/>
              <a:chOff x="7156465" y="5932692"/>
              <a:chExt cx="623280" cy="162860"/>
            </a:xfrm>
          </p:grpSpPr>
          <p:cxnSp>
            <p:nvCxnSpPr>
              <p:cNvPr id="198" name="Прямая соединительная линия 197"/>
              <p:cNvCxnSpPr/>
              <p:nvPr/>
            </p:nvCxnSpPr>
            <p:spPr>
              <a:xfrm rot="18480000" flipV="1">
                <a:off x="7082251" y="6006906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Прямая соединительная линия 198"/>
              <p:cNvCxnSpPr/>
              <p:nvPr/>
            </p:nvCxnSpPr>
            <p:spPr>
              <a:xfrm rot="18480000" flipV="1">
                <a:off x="7237824" y="6010266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Прямая соединительная линия 199"/>
              <p:cNvCxnSpPr/>
              <p:nvPr/>
            </p:nvCxnSpPr>
            <p:spPr>
              <a:xfrm rot="18480000" flipV="1">
                <a:off x="7393397" y="6013628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Прямая соединительная линия 200"/>
              <p:cNvCxnSpPr/>
              <p:nvPr/>
            </p:nvCxnSpPr>
            <p:spPr>
              <a:xfrm rot="18480000" flipV="1">
                <a:off x="7548971" y="6016989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Прямая соединительная линия 201"/>
              <p:cNvCxnSpPr/>
              <p:nvPr/>
            </p:nvCxnSpPr>
            <p:spPr>
              <a:xfrm rot="18480000" flipV="1">
                <a:off x="7704543" y="6020350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Группа 21"/>
            <p:cNvGrpSpPr/>
            <p:nvPr/>
          </p:nvGrpSpPr>
          <p:grpSpPr>
            <a:xfrm rot="21540000">
              <a:off x="6312329" y="2791693"/>
              <a:ext cx="469356" cy="207099"/>
              <a:chOff x="7312038" y="5936052"/>
              <a:chExt cx="467707" cy="159500"/>
            </a:xfrm>
          </p:grpSpPr>
          <p:cxnSp>
            <p:nvCxnSpPr>
              <p:cNvPr id="194" name="Прямая соединительная линия 193"/>
              <p:cNvCxnSpPr/>
              <p:nvPr/>
            </p:nvCxnSpPr>
            <p:spPr>
              <a:xfrm rot="18480000" flipV="1">
                <a:off x="7237824" y="6010266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Прямая соединительная линия 194"/>
              <p:cNvCxnSpPr/>
              <p:nvPr/>
            </p:nvCxnSpPr>
            <p:spPr>
              <a:xfrm rot="18480000" flipV="1">
                <a:off x="7393397" y="6013628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Прямая соединительная линия 195"/>
              <p:cNvCxnSpPr/>
              <p:nvPr/>
            </p:nvCxnSpPr>
            <p:spPr>
              <a:xfrm rot="18480000" flipV="1">
                <a:off x="7548971" y="6016989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Прямая соединительная линия 196"/>
              <p:cNvCxnSpPr/>
              <p:nvPr/>
            </p:nvCxnSpPr>
            <p:spPr>
              <a:xfrm rot="18480000" flipV="1">
                <a:off x="7704543" y="6020350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6" name="Овал 65"/>
          <p:cNvSpPr/>
          <p:nvPr/>
        </p:nvSpPr>
        <p:spPr>
          <a:xfrm rot="10800000">
            <a:off x="2942659" y="317406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70" name="Овал 69"/>
          <p:cNvSpPr/>
          <p:nvPr/>
        </p:nvSpPr>
        <p:spPr>
          <a:xfrm rot="10800000">
            <a:off x="1912500" y="315853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78" name="Овал 77"/>
          <p:cNvSpPr/>
          <p:nvPr/>
        </p:nvSpPr>
        <p:spPr>
          <a:xfrm rot="10800000">
            <a:off x="927806" y="316643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117" name="TextBox 116"/>
          <p:cNvSpPr txBox="1"/>
          <p:nvPr/>
        </p:nvSpPr>
        <p:spPr>
          <a:xfrm>
            <a:off x="3786182" y="0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30303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4" grpId="0" animBg="1"/>
      <p:bldP spid="43" grpId="0" animBg="1"/>
      <p:bldP spid="49" grpId="0" animBg="1"/>
      <p:bldP spid="58" grpId="0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/>
      <p:bldP spid="62" grpId="1"/>
      <p:bldP spid="63" grpId="0"/>
      <p:bldP spid="63" grpId="1"/>
      <p:bldP spid="64" grpId="0"/>
      <p:bldP spid="65" grpId="0" animBg="1"/>
      <p:bldP spid="68" grpId="0"/>
      <p:bldP spid="68" grpId="1"/>
      <p:bldP spid="69" grpId="0"/>
      <p:bldP spid="69" grpId="1"/>
      <p:bldP spid="15" grpId="0" animBg="1"/>
      <p:bldP spid="110" grpId="0" animBg="1"/>
      <p:bldP spid="111" grpId="0" animBg="1"/>
      <p:bldP spid="114" grpId="0" animBg="1"/>
      <p:bldP spid="115" grpId="0" animBg="1"/>
      <p:bldP spid="116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91" grpId="0"/>
      <p:bldP spid="92" grpId="0" animBg="1"/>
      <p:bldP spid="95" grpId="0" animBg="1"/>
      <p:bldP spid="96" grpId="0" animBg="1"/>
      <p:bldP spid="102" grpId="0" animBg="1"/>
      <p:bldP spid="103" grpId="0" animBg="1"/>
      <p:bldP spid="105" grpId="0" animBg="1"/>
      <p:bldP spid="66" grpId="0" animBg="1"/>
      <p:bldP spid="70" grpId="0" animBg="1"/>
      <p:bldP spid="7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5062</TotalTime>
  <Words>317</Words>
  <Application>Microsoft Office PowerPoint</Application>
  <PresentationFormat>Экран (4:3)</PresentationFormat>
  <Paragraphs>130</Paragraphs>
  <Slides>26</Slides>
  <Notes>0</Notes>
  <HiddenSlides>5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Формула</vt:lpstr>
      <vt:lpstr>Слайд 1</vt:lpstr>
      <vt:lpstr>Нюансы решения неравенств КИМ задания 14 ЕГЭ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497</cp:revision>
  <dcterms:modified xsi:type="dcterms:W3CDTF">2022-02-27T07:04:30Z</dcterms:modified>
</cp:coreProperties>
</file>