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0"/>
  </p:notesMasterIdLst>
  <p:sldIdLst>
    <p:sldId id="256" r:id="rId2"/>
    <p:sldId id="270" r:id="rId3"/>
    <p:sldId id="272" r:id="rId4"/>
    <p:sldId id="273" r:id="rId5"/>
    <p:sldId id="274" r:id="rId6"/>
    <p:sldId id="275" r:id="rId7"/>
    <p:sldId id="261" r:id="rId8"/>
    <p:sldId id="258" r:id="rId9"/>
    <p:sldId id="259" r:id="rId10"/>
    <p:sldId id="263" r:id="rId11"/>
    <p:sldId id="262" r:id="rId12"/>
    <p:sldId id="264" r:id="rId13"/>
    <p:sldId id="265" r:id="rId14"/>
    <p:sldId id="266" r:id="rId15"/>
    <p:sldId id="278" r:id="rId16"/>
    <p:sldId id="277" r:id="rId17"/>
    <p:sldId id="276" r:id="rId18"/>
    <p:sldId id="267" r:id="rId19"/>
    <p:sldId id="279" r:id="rId20"/>
    <p:sldId id="280" r:id="rId21"/>
    <p:sldId id="268" r:id="rId22"/>
    <p:sldId id="281" r:id="rId23"/>
    <p:sldId id="282" r:id="rId24"/>
    <p:sldId id="285" r:id="rId25"/>
    <p:sldId id="284" r:id="rId26"/>
    <p:sldId id="286" r:id="rId27"/>
    <p:sldId id="287" r:id="rId28"/>
    <p:sldId id="288" r:id="rId2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78"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D87CFA-50E3-4EC4-ADB2-75EDB6D2CCEF}" type="datetimeFigureOut">
              <a:rPr lang="ru-RU" smtClean="0"/>
              <a:t>21.03.2022</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7C2D00-93ED-4B4E-AB50-F7C7534A27C6}" type="slidenum">
              <a:rPr lang="ru-RU" smtClean="0"/>
              <a:t>‹#›</a:t>
            </a:fld>
            <a:endParaRPr lang="ru-RU"/>
          </a:p>
        </p:txBody>
      </p:sp>
    </p:spTree>
    <p:extLst>
      <p:ext uri="{BB962C8B-B14F-4D97-AF65-F5344CB8AC3E}">
        <p14:creationId xmlns:p14="http://schemas.microsoft.com/office/powerpoint/2010/main" val="8382434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77C2D00-93ED-4B4E-AB50-F7C7534A27C6}" type="slidenum">
              <a:rPr lang="ru-RU" smtClean="0"/>
              <a:t>22</a:t>
            </a:fld>
            <a:endParaRPr lang="ru-RU"/>
          </a:p>
        </p:txBody>
      </p:sp>
    </p:spTree>
    <p:extLst>
      <p:ext uri="{BB962C8B-B14F-4D97-AF65-F5344CB8AC3E}">
        <p14:creationId xmlns:p14="http://schemas.microsoft.com/office/powerpoint/2010/main" val="3468757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304800" y="228600"/>
            <a:ext cx="11594592"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82220" y="5353963"/>
            <a:ext cx="11631168"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914400" y="1600200"/>
            <a:ext cx="10363200" cy="1780108"/>
          </a:xfrm>
        </p:spPr>
        <p:txBody>
          <a:bodyPr anchor="b">
            <a:normAutofit/>
          </a:bodyPr>
          <a:lstStyle>
            <a:lvl1pPr>
              <a:defRPr sz="4400">
                <a:solidFill>
                  <a:srgbClr val="FFFFFF"/>
                </a:solidFill>
              </a:defRPr>
            </a:lvl1pPr>
          </a:lstStyle>
          <a:p>
            <a:r>
              <a:rPr lang="ru-RU"/>
              <a:t>Образец заголовка</a:t>
            </a:r>
            <a:endParaRPr lang="en-US" dirty="0"/>
          </a:p>
        </p:txBody>
      </p:sp>
      <p:sp>
        <p:nvSpPr>
          <p:cNvPr id="3" name="Subtitle 2"/>
          <p:cNvSpPr>
            <a:spLocks noGrp="1"/>
          </p:cNvSpPr>
          <p:nvPr>
            <p:ph type="subTitle" idx="1"/>
          </p:nvPr>
        </p:nvSpPr>
        <p:spPr>
          <a:xfrm>
            <a:off x="1828800" y="3556001"/>
            <a:ext cx="85344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7ADE5837-C941-48B0-9C65-A97EF94C04BA}" type="datetimeFigureOut">
              <a:rPr lang="ru-RU" smtClean="0"/>
              <a:t>21.03.2022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69561F2-7243-437C-AB88-6F59809E4F5D}"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7ADE5837-C941-48B0-9C65-A97EF94C04BA}" type="datetimeFigureOut">
              <a:rPr lang="ru-RU" smtClean="0"/>
              <a:t>21.03.2022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69561F2-7243-437C-AB88-6F59809E4F5D}"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7ADE5837-C941-48B0-9C65-A97EF94C04BA}" type="datetimeFigureOut">
              <a:rPr lang="ru-RU" smtClean="0"/>
              <a:t>21.03.2022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69561F2-7243-437C-AB88-6F59809E4F5D}" type="slidenum">
              <a:rPr lang="ru-RU" smtClean="0"/>
              <a:t>‹#›</a:t>
            </a:fld>
            <a:endParaRPr lang="ru-RU"/>
          </a:p>
        </p:txBody>
      </p:sp>
      <p:grpSp>
        <p:nvGrpSpPr>
          <p:cNvPr id="15" name="Group 14"/>
          <p:cNvGrpSpPr>
            <a:grpSpLocks noChangeAspect="1"/>
          </p:cNvGrpSpPr>
          <p:nvPr/>
        </p:nvGrpSpPr>
        <p:grpSpPr bwMode="hidden">
          <a:xfrm>
            <a:off x="282220" y="714191"/>
            <a:ext cx="11631168"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8839200" y="1447801"/>
            <a:ext cx="2743200" cy="4487333"/>
          </a:xfrm>
        </p:spPr>
        <p:txBody>
          <a:bodyPr vert="eaVert" anchor="ctr"/>
          <a:lstStyle>
            <a:lvl1pPr algn="l">
              <a:defRPr>
                <a:solidFill>
                  <a:schemeClr val="tx2"/>
                </a:solidFill>
              </a:defRPr>
            </a:lvl1pPr>
          </a:lstStyle>
          <a:p>
            <a:r>
              <a:rPr lang="ru-RU"/>
              <a:t>Образец заголовка</a:t>
            </a:r>
            <a:endParaRPr lang="en-US" dirty="0"/>
          </a:p>
        </p:txBody>
      </p:sp>
      <p:sp>
        <p:nvSpPr>
          <p:cNvPr id="3" name="Vertical Text Placeholder 2"/>
          <p:cNvSpPr>
            <a:spLocks noGrp="1"/>
          </p:cNvSpPr>
          <p:nvPr>
            <p:ph type="body" orient="vert" idx="1"/>
          </p:nvPr>
        </p:nvSpPr>
        <p:spPr>
          <a:xfrm>
            <a:off x="609600" y="1447800"/>
            <a:ext cx="80264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7ADE5837-C941-48B0-9C65-A97EF94C04BA}" type="datetimeFigureOut">
              <a:rPr lang="ru-RU" smtClean="0"/>
              <a:t>21.03.2022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69561F2-7243-437C-AB88-6F59809E4F5D}" type="slidenum">
              <a:rPr lang="ru-RU" smtClean="0"/>
              <a:t>‹#›</a:t>
            </a:fld>
            <a:endParaRPr lang="ru-RU"/>
          </a:p>
        </p:txBody>
      </p:sp>
      <p:sp>
        <p:nvSpPr>
          <p:cNvPr id="7" name="Title 6"/>
          <p:cNvSpPr>
            <a:spLocks noGrp="1"/>
          </p:cNvSpPr>
          <p:nvPr>
            <p:ph type="title"/>
          </p:nvPr>
        </p:nvSpPr>
        <p:spPr/>
        <p:txBody>
          <a:bodyPr/>
          <a:lstStyle/>
          <a:p>
            <a:r>
              <a:rPr lang="ru-RU"/>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304800" y="228600"/>
            <a:ext cx="11594592"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8063251" y="4203592"/>
            <a:ext cx="383523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3492427" y="4075290"/>
            <a:ext cx="7392687"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3771637" y="4087562"/>
            <a:ext cx="729064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7479319" y="4074175"/>
            <a:ext cx="4410667"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82220" y="4058555"/>
            <a:ext cx="11631168"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920043" y="2463560"/>
            <a:ext cx="10363200" cy="1524000"/>
          </a:xfrm>
        </p:spPr>
        <p:txBody>
          <a:bodyPr anchor="t">
            <a:normAutofit/>
          </a:bodyPr>
          <a:lstStyle>
            <a:lvl1pPr algn="ctr">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1823153" y="1437449"/>
            <a:ext cx="8556979"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7ADE5837-C941-48B0-9C65-A97EF94C04BA}" type="datetimeFigureOut">
              <a:rPr lang="ru-RU" smtClean="0"/>
              <a:t>21.03.2022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69561F2-7243-437C-AB88-6F59809E4F5D}"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5" name="Date Placeholder 4"/>
          <p:cNvSpPr>
            <a:spLocks noGrp="1"/>
          </p:cNvSpPr>
          <p:nvPr>
            <p:ph type="dt" sz="half" idx="10"/>
          </p:nvPr>
        </p:nvSpPr>
        <p:spPr/>
        <p:txBody>
          <a:bodyPr/>
          <a:lstStyle/>
          <a:p>
            <a:fld id="{7ADE5837-C941-48B0-9C65-A97EF94C04BA}" type="datetimeFigureOut">
              <a:rPr lang="ru-RU" smtClean="0"/>
              <a:t>21.03.2022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69561F2-7243-437C-AB88-6F59809E4F5D}" type="slidenum">
              <a:rPr lang="ru-RU" smtClean="0"/>
              <a:t>‹#›</a:t>
            </a:fld>
            <a:endParaRPr lang="ru-RU"/>
          </a:p>
        </p:txBody>
      </p:sp>
      <p:sp>
        <p:nvSpPr>
          <p:cNvPr id="9" name="Content Placeholder 8"/>
          <p:cNvSpPr>
            <a:spLocks noGrp="1"/>
          </p:cNvSpPr>
          <p:nvPr>
            <p:ph sz="quarter" idx="13"/>
          </p:nvPr>
        </p:nvSpPr>
        <p:spPr>
          <a:xfrm>
            <a:off x="902207" y="2679192"/>
            <a:ext cx="5096256" cy="34472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11" name="Content Placeholder 10"/>
          <p:cNvSpPr>
            <a:spLocks noGrp="1"/>
          </p:cNvSpPr>
          <p:nvPr>
            <p:ph sz="quarter" idx="14"/>
          </p:nvPr>
        </p:nvSpPr>
        <p:spPr>
          <a:xfrm>
            <a:off x="6193536" y="2679192"/>
            <a:ext cx="5096256" cy="34472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7ADE5837-C941-48B0-9C65-A97EF94C04BA}" type="datetimeFigureOut">
              <a:rPr lang="ru-RU" smtClean="0"/>
              <a:t>21.03.2022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069561F2-7243-437C-AB88-6F59809E4F5D}"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Date Placeholder 2"/>
          <p:cNvSpPr>
            <a:spLocks noGrp="1"/>
          </p:cNvSpPr>
          <p:nvPr>
            <p:ph type="dt" sz="half" idx="10"/>
          </p:nvPr>
        </p:nvSpPr>
        <p:spPr/>
        <p:txBody>
          <a:bodyPr/>
          <a:lstStyle/>
          <a:p>
            <a:fld id="{7ADE5837-C941-48B0-9C65-A97EF94C04BA}" type="datetimeFigureOut">
              <a:rPr lang="ru-RU" smtClean="0"/>
              <a:t>21.03.2022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069561F2-7243-437C-AB88-6F59809E4F5D}"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82220" y="714191"/>
            <a:ext cx="11631168"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7ADE5837-C941-48B0-9C65-A97EF94C04BA}" type="datetimeFigureOut">
              <a:rPr lang="ru-RU" smtClean="0"/>
              <a:t>21.03.2022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069561F2-7243-437C-AB88-6F59809E4F5D}"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7ADE5837-C941-48B0-9C65-A97EF94C04BA}" type="datetimeFigureOut">
              <a:rPr lang="ru-RU" smtClean="0"/>
              <a:t>21.03.2022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69561F2-7243-437C-AB88-6F59809E4F5D}" type="slidenum">
              <a:rPr lang="ru-RU" smtClean="0"/>
              <a:t>‹#›</a:t>
            </a:fld>
            <a:endParaRPr lang="ru-RU"/>
          </a:p>
        </p:txBody>
      </p:sp>
      <p:sp>
        <p:nvSpPr>
          <p:cNvPr id="4" name="Text Placeholder 3"/>
          <p:cNvSpPr>
            <a:spLocks noGrp="1"/>
          </p:cNvSpPr>
          <p:nvPr>
            <p:ph type="body" sz="half" idx="2"/>
          </p:nvPr>
        </p:nvSpPr>
        <p:spPr>
          <a:xfrm>
            <a:off x="1219200" y="3581401"/>
            <a:ext cx="44704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grpSp>
        <p:nvGrpSpPr>
          <p:cNvPr id="2" name="Group 23"/>
          <p:cNvGrpSpPr>
            <a:grpSpLocks noChangeAspect="1"/>
          </p:cNvGrpSpPr>
          <p:nvPr/>
        </p:nvGrpSpPr>
        <p:grpSpPr bwMode="hidden">
          <a:xfrm>
            <a:off x="282220" y="714191"/>
            <a:ext cx="11631168"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1219200" y="2286000"/>
            <a:ext cx="4470400" cy="1252728"/>
          </a:xfrm>
        </p:spPr>
        <p:txBody>
          <a:bodyPr anchor="b">
            <a:noAutofit/>
          </a:bodyPr>
          <a:lstStyle>
            <a:lvl1pPr algn="l">
              <a:defRPr sz="3200">
                <a:solidFill>
                  <a:schemeClr val="tx2"/>
                </a:solidFill>
              </a:defRPr>
            </a:lvl1pPr>
          </a:lstStyle>
          <a:p>
            <a:r>
              <a:rPr lang="ru-RU"/>
              <a:t>Образец заголовка</a:t>
            </a:r>
            <a:endParaRPr lang="en-US" dirty="0"/>
          </a:p>
        </p:txBody>
      </p:sp>
      <p:sp>
        <p:nvSpPr>
          <p:cNvPr id="3" name="Content Placeholder 2"/>
          <p:cNvSpPr>
            <a:spLocks noGrp="1"/>
          </p:cNvSpPr>
          <p:nvPr>
            <p:ph idx="1"/>
          </p:nvPr>
        </p:nvSpPr>
        <p:spPr>
          <a:xfrm>
            <a:off x="6202616" y="1828800"/>
            <a:ext cx="5205435"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304800" y="228600"/>
            <a:ext cx="11594592"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82220" y="5353963"/>
            <a:ext cx="11631168"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6498874" y="338667"/>
            <a:ext cx="5083527" cy="2429934"/>
          </a:xfrm>
        </p:spPr>
        <p:txBody>
          <a:bodyPr anchor="b">
            <a:normAutofit/>
          </a:bodyPr>
          <a:lstStyle>
            <a:lvl1pPr algn="l">
              <a:defRPr sz="2800" b="0">
                <a:solidFill>
                  <a:srgbClr val="FFFFFF"/>
                </a:solidFill>
              </a:defRPr>
            </a:lvl1pPr>
          </a:lstStyle>
          <a:p>
            <a:r>
              <a:rPr lang="ru-RU"/>
              <a:t>Образец заголовка</a:t>
            </a:r>
            <a:endParaRPr lang="en-US" dirty="0"/>
          </a:p>
        </p:txBody>
      </p:sp>
      <p:sp>
        <p:nvSpPr>
          <p:cNvPr id="4" name="Text Placeholder 3"/>
          <p:cNvSpPr>
            <a:spLocks noGrp="1"/>
          </p:cNvSpPr>
          <p:nvPr>
            <p:ph type="body" sz="half" idx="2"/>
          </p:nvPr>
        </p:nvSpPr>
        <p:spPr>
          <a:xfrm>
            <a:off x="6491112" y="2785533"/>
            <a:ext cx="5091289"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7ADE5837-C941-48B0-9C65-A97EF94C04BA}" type="datetimeFigureOut">
              <a:rPr lang="ru-RU" smtClean="0"/>
              <a:t>21.03.2022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69561F2-7243-437C-AB88-6F59809E4F5D}" type="slidenum">
              <a:rPr lang="ru-RU" smtClean="0"/>
              <a:t>‹#›</a:t>
            </a:fld>
            <a:endParaRPr lang="ru-RU"/>
          </a:p>
        </p:txBody>
      </p:sp>
      <p:sp>
        <p:nvSpPr>
          <p:cNvPr id="3" name="Picture Placeholder 2"/>
          <p:cNvSpPr>
            <a:spLocks noGrp="1"/>
          </p:cNvSpPr>
          <p:nvPr>
            <p:ph type="pic" idx="1"/>
          </p:nvPr>
        </p:nvSpPr>
        <p:spPr>
          <a:xfrm>
            <a:off x="1117600" y="1371600"/>
            <a:ext cx="475488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304800" y="228600"/>
            <a:ext cx="11594592"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82220" y="1679429"/>
            <a:ext cx="11631168"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609600" y="338328"/>
            <a:ext cx="10972800" cy="1252728"/>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4" name="Date Placeholder 3"/>
          <p:cNvSpPr>
            <a:spLocks noGrp="1"/>
          </p:cNvSpPr>
          <p:nvPr>
            <p:ph type="dt" sz="half" idx="2"/>
          </p:nvPr>
        </p:nvSpPr>
        <p:spPr>
          <a:xfrm>
            <a:off x="6884896" y="6250165"/>
            <a:ext cx="5048920" cy="365125"/>
          </a:xfrm>
          <a:prstGeom prst="rect">
            <a:avLst/>
          </a:prstGeom>
        </p:spPr>
        <p:txBody>
          <a:bodyPr vert="horz" lIns="91440" tIns="45720" rIns="91440" bIns="45720" rtlCol="0" anchor="ctr"/>
          <a:lstStyle>
            <a:lvl1pPr algn="r">
              <a:defRPr sz="1000">
                <a:solidFill>
                  <a:schemeClr val="tx2"/>
                </a:solidFill>
              </a:defRPr>
            </a:lvl1pPr>
          </a:lstStyle>
          <a:p>
            <a:fld id="{7ADE5837-C941-48B0-9C65-A97EF94C04BA}" type="datetimeFigureOut">
              <a:rPr lang="ru-RU" smtClean="0"/>
              <a:t>21.03.2022</a:t>
            </a:fld>
            <a:endParaRPr lang="ru-RU"/>
          </a:p>
        </p:txBody>
      </p:sp>
      <p:sp>
        <p:nvSpPr>
          <p:cNvPr id="5" name="Footer Placeholder 4"/>
          <p:cNvSpPr>
            <a:spLocks noGrp="1"/>
          </p:cNvSpPr>
          <p:nvPr>
            <p:ph type="ftr" sz="quarter" idx="3"/>
          </p:nvPr>
        </p:nvSpPr>
        <p:spPr>
          <a:xfrm>
            <a:off x="258185" y="6250165"/>
            <a:ext cx="504892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5321451" y="6250164"/>
            <a:ext cx="1549101" cy="365125"/>
          </a:xfrm>
          <a:prstGeom prst="rect">
            <a:avLst/>
          </a:prstGeom>
        </p:spPr>
        <p:txBody>
          <a:bodyPr vert="horz" lIns="91440" tIns="45720" rIns="91440" bIns="45720" rtlCol="0" anchor="ctr"/>
          <a:lstStyle>
            <a:lvl1pPr algn="ctr">
              <a:defRPr sz="1000">
                <a:solidFill>
                  <a:schemeClr val="tx2"/>
                </a:solidFill>
              </a:defRPr>
            </a:lvl1pPr>
          </a:lstStyle>
          <a:p>
            <a:fld id="{069561F2-7243-437C-AB88-6F59809E4F5D}" type="slidenum">
              <a:rPr lang="ru-RU" smtClean="0"/>
              <a:t>‹#›</a:t>
            </a:fld>
            <a:endParaRPr lang="ru-RU"/>
          </a:p>
        </p:txBody>
      </p:sp>
      <p:sp>
        <p:nvSpPr>
          <p:cNvPr id="3" name="Text Placeholder 2"/>
          <p:cNvSpPr>
            <a:spLocks noGrp="1"/>
          </p:cNvSpPr>
          <p:nvPr>
            <p:ph type="body" idx="1"/>
          </p:nvPr>
        </p:nvSpPr>
        <p:spPr>
          <a:xfrm>
            <a:off x="1162757" y="2675467"/>
            <a:ext cx="9877777" cy="3450696"/>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280720" y="484800"/>
            <a:ext cx="9144000" cy="1679560"/>
          </a:xfrm>
        </p:spPr>
        <p:txBody>
          <a:bodyPr/>
          <a:lstStyle/>
          <a:p>
            <a:r>
              <a:rPr lang="ru-RU" b="1" dirty="0">
                <a:solidFill>
                  <a:srgbClr val="0070C0"/>
                </a:solidFill>
              </a:rPr>
              <a:t>Подготовка к ОГЭ по русскому языку</a:t>
            </a:r>
          </a:p>
        </p:txBody>
      </p:sp>
      <p:sp>
        <p:nvSpPr>
          <p:cNvPr id="3" name="Подзаголовок 2"/>
          <p:cNvSpPr>
            <a:spLocks noGrp="1"/>
          </p:cNvSpPr>
          <p:nvPr>
            <p:ph type="subTitle" idx="1"/>
          </p:nvPr>
        </p:nvSpPr>
        <p:spPr>
          <a:xfrm>
            <a:off x="1090569" y="2046914"/>
            <a:ext cx="9610987" cy="3900879"/>
          </a:xfrm>
        </p:spPr>
        <p:txBody>
          <a:bodyPr>
            <a:normAutofit fontScale="92500" lnSpcReduction="10000"/>
          </a:bodyPr>
          <a:lstStyle/>
          <a:p>
            <a:endParaRPr lang="ru-RU" b="1" dirty="0">
              <a:solidFill>
                <a:srgbClr val="FF0000"/>
              </a:solidFill>
            </a:endParaRPr>
          </a:p>
          <a:p>
            <a:r>
              <a:rPr lang="ru-RU" sz="3600" b="1" dirty="0">
                <a:solidFill>
                  <a:srgbClr val="FF0000"/>
                </a:solidFill>
              </a:rPr>
              <a:t>Использование </a:t>
            </a:r>
            <a:r>
              <a:rPr lang="ru-RU" sz="3600" b="1" dirty="0" err="1">
                <a:solidFill>
                  <a:srgbClr val="FF0000"/>
                </a:solidFill>
              </a:rPr>
              <a:t>разноуровневых</a:t>
            </a:r>
            <a:r>
              <a:rPr lang="ru-RU" sz="3600" b="1" dirty="0">
                <a:solidFill>
                  <a:srgbClr val="FF0000"/>
                </a:solidFill>
              </a:rPr>
              <a:t> карточек</a:t>
            </a:r>
          </a:p>
          <a:p>
            <a:r>
              <a:rPr lang="ru-RU" sz="3600" b="1" dirty="0">
                <a:solidFill>
                  <a:srgbClr val="FF0000"/>
                </a:solidFill>
              </a:rPr>
              <a:t> при подготовке к выполнению  заданий, проверяющих знания по разделу</a:t>
            </a:r>
          </a:p>
          <a:p>
            <a:r>
              <a:rPr lang="ru-RU" sz="3600" b="1" dirty="0">
                <a:solidFill>
                  <a:srgbClr val="FF0000"/>
                </a:solidFill>
              </a:rPr>
              <a:t> «Синтаксис и пунктуация»</a:t>
            </a:r>
          </a:p>
          <a:p>
            <a:r>
              <a:rPr lang="ru-RU" sz="2400" b="1" dirty="0">
                <a:solidFill>
                  <a:srgbClr val="002060"/>
                </a:solidFill>
              </a:rPr>
              <a:t>                                                              </a:t>
            </a:r>
            <a:r>
              <a:rPr lang="ru-RU" sz="2400" b="1" dirty="0" err="1">
                <a:solidFill>
                  <a:srgbClr val="002060"/>
                </a:solidFill>
              </a:rPr>
              <a:t>Коспелова</a:t>
            </a:r>
            <a:r>
              <a:rPr lang="ru-RU" sz="2400" b="1" dirty="0">
                <a:solidFill>
                  <a:srgbClr val="002060"/>
                </a:solidFill>
              </a:rPr>
              <a:t> </a:t>
            </a:r>
            <a:r>
              <a:rPr lang="ru-RU" sz="2400" b="1" dirty="0" err="1">
                <a:solidFill>
                  <a:srgbClr val="002060"/>
                </a:solidFill>
              </a:rPr>
              <a:t>Н.В.,учитель</a:t>
            </a:r>
            <a:r>
              <a:rPr lang="ru-RU" sz="2400" b="1" dirty="0">
                <a:solidFill>
                  <a:srgbClr val="002060"/>
                </a:solidFill>
              </a:rPr>
              <a:t> русского языка</a:t>
            </a:r>
          </a:p>
          <a:p>
            <a:r>
              <a:rPr lang="ru-RU" sz="2400" b="1" dirty="0">
                <a:solidFill>
                  <a:srgbClr val="002060"/>
                </a:solidFill>
              </a:rPr>
              <a:t>                                              МБОУ СОШ№15 им. </a:t>
            </a:r>
            <a:r>
              <a:rPr lang="ru-RU" sz="2400" b="1" dirty="0" err="1">
                <a:solidFill>
                  <a:srgbClr val="002060"/>
                </a:solidFill>
              </a:rPr>
              <a:t>В.И.Костина</a:t>
            </a:r>
            <a:r>
              <a:rPr lang="ru-RU" sz="2400" b="1" dirty="0">
                <a:solidFill>
                  <a:srgbClr val="002060"/>
                </a:solidFill>
              </a:rPr>
              <a:t> х. Средний </a:t>
            </a:r>
            <a:r>
              <a:rPr lang="ru-RU" sz="2400" b="1" dirty="0" err="1">
                <a:solidFill>
                  <a:srgbClr val="002060"/>
                </a:solidFill>
              </a:rPr>
              <a:t>Челбас</a:t>
            </a:r>
            <a:endParaRPr lang="ru-RU" sz="2400" b="1" dirty="0">
              <a:solidFill>
                <a:srgbClr val="002060"/>
              </a:solidFill>
            </a:endParaRPr>
          </a:p>
          <a:p>
            <a:r>
              <a:rPr lang="ru-RU" sz="2400" b="1" dirty="0">
                <a:solidFill>
                  <a:srgbClr val="002060"/>
                </a:solidFill>
              </a:rPr>
              <a:t>                             март 2022.</a:t>
            </a:r>
          </a:p>
        </p:txBody>
      </p:sp>
    </p:spTree>
    <p:extLst>
      <p:ext uri="{BB962C8B-B14F-4D97-AF65-F5344CB8AC3E}">
        <p14:creationId xmlns:p14="http://schemas.microsoft.com/office/powerpoint/2010/main" val="3683317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sz="3600" b="1" i="1" dirty="0">
                <a:solidFill>
                  <a:srgbClr val="0070C0"/>
                </a:solidFill>
              </a:rPr>
              <a:t>Жаворонки (1) едва различимые (2) в воздухе (3) заливались над степью (4) конца и края которой (5) не было видно (6) и сообщали (7) ещё не проснувшимся (8) жителям о долгожданном восходе солнца.</a:t>
            </a:r>
            <a:endParaRPr lang="ru-RU" sz="3600" b="1" dirty="0">
              <a:solidFill>
                <a:srgbClr val="0070C0"/>
              </a:solidFill>
            </a:endParaRPr>
          </a:p>
          <a:p>
            <a:endParaRPr lang="ru-RU" dirty="0"/>
          </a:p>
        </p:txBody>
      </p:sp>
      <p:sp>
        <p:nvSpPr>
          <p:cNvPr id="2" name="Заголовок 1"/>
          <p:cNvSpPr>
            <a:spLocks noGrp="1"/>
          </p:cNvSpPr>
          <p:nvPr>
            <p:ph type="title"/>
          </p:nvPr>
        </p:nvSpPr>
        <p:spPr/>
        <p:txBody>
          <a:bodyPr>
            <a:noAutofit/>
          </a:bodyPr>
          <a:lstStyle/>
          <a:p>
            <a:br>
              <a:rPr lang="ru-RU" sz="3200" b="1" dirty="0"/>
            </a:br>
            <a:r>
              <a:rPr lang="ru-RU" sz="3200" b="1" dirty="0">
                <a:solidFill>
                  <a:srgbClr val="FFFF00"/>
                </a:solidFill>
              </a:rPr>
              <a:t>Задание 3.Расставьте знаки препинания.</a:t>
            </a:r>
            <a:r>
              <a:rPr lang="ru-RU" sz="3200" dirty="0">
                <a:solidFill>
                  <a:srgbClr val="FFFF00"/>
                </a:solidFill>
              </a:rPr>
              <a:t> Укажите цифры, на месте которых в предложении должны стоять запятые.</a:t>
            </a:r>
            <a:br>
              <a:rPr lang="ru-RU" sz="3200" dirty="0">
                <a:solidFill>
                  <a:srgbClr val="FFFF00"/>
                </a:solidFill>
              </a:rPr>
            </a:br>
            <a:r>
              <a:rPr lang="ru-RU" sz="3200" dirty="0"/>
              <a:t> </a:t>
            </a:r>
            <a:br>
              <a:rPr lang="ru-RU" sz="3200" dirty="0"/>
            </a:br>
            <a:endParaRPr lang="ru-RU" sz="3200" dirty="0"/>
          </a:p>
        </p:txBody>
      </p:sp>
    </p:spTree>
    <p:extLst>
      <p:ext uri="{BB962C8B-B14F-4D97-AF65-F5344CB8AC3E}">
        <p14:creationId xmlns:p14="http://schemas.microsoft.com/office/powerpoint/2010/main" val="1274856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18140" y="2146961"/>
            <a:ext cx="9877777" cy="3450696"/>
          </a:xfrm>
        </p:spPr>
        <p:txBody>
          <a:bodyPr>
            <a:normAutofit/>
          </a:bodyPr>
          <a:lstStyle/>
          <a:p>
            <a:r>
              <a:rPr lang="ru-RU" i="1" dirty="0"/>
              <a:t>И. К. Айвазовский (1) один из самых известных художников-пейзажистов России. Основная тема его творчества (2) море. Захватывающие (3) поражающие воображение (4) баталии и битвы на морских просторах (5) вот за что (6) так горячо любимы всеми (7) картины И. К. Айвазовского. Высокую оценку творчеству художника давали многие его современники. «В его буре есть упоение, есть та вечная красота, которая поражает зрителя в живой настоящей буре», (8) писал об Иване Константиновиче Ф. М. Достоевский. А художник И. Н. Крамской </a:t>
            </a:r>
            <a:endParaRPr lang="ru-RU" dirty="0"/>
          </a:p>
        </p:txBody>
      </p:sp>
      <p:sp>
        <p:nvSpPr>
          <p:cNvPr id="2" name="Заголовок 1"/>
          <p:cNvSpPr>
            <a:spLocks noGrp="1"/>
          </p:cNvSpPr>
          <p:nvPr>
            <p:ph type="title"/>
          </p:nvPr>
        </p:nvSpPr>
        <p:spPr>
          <a:solidFill>
            <a:schemeClr val="accent2"/>
          </a:solidFill>
        </p:spPr>
        <p:txBody>
          <a:bodyPr>
            <a:normAutofit fontScale="90000"/>
          </a:bodyPr>
          <a:lstStyle/>
          <a:p>
            <a:br>
              <a:rPr lang="ru-RU" b="1" dirty="0"/>
            </a:br>
            <a:r>
              <a:rPr lang="ru-RU" b="1" dirty="0">
                <a:solidFill>
                  <a:srgbClr val="FFFF00"/>
                </a:solidFill>
              </a:rPr>
              <a:t>Расставьте знаки препинания.</a:t>
            </a:r>
            <a:r>
              <a:rPr lang="ru-RU" dirty="0">
                <a:solidFill>
                  <a:srgbClr val="FFFF00"/>
                </a:solidFill>
              </a:rPr>
              <a:t> Укажите цифры, на месте которых должно стоять </a:t>
            </a:r>
            <a:r>
              <a:rPr lang="ru-RU" b="1" dirty="0">
                <a:solidFill>
                  <a:srgbClr val="FFFF00"/>
                </a:solidFill>
              </a:rPr>
              <a:t>тире</a:t>
            </a:r>
            <a:r>
              <a:rPr lang="ru-RU" dirty="0">
                <a:solidFill>
                  <a:srgbClr val="FFFF00"/>
                </a:solidFill>
              </a:rPr>
              <a:t>.</a:t>
            </a:r>
            <a:br>
              <a:rPr lang="ru-RU" dirty="0"/>
            </a:br>
            <a:r>
              <a:rPr lang="ru-RU" dirty="0"/>
              <a:t> </a:t>
            </a:r>
            <a:br>
              <a:rPr lang="ru-RU" dirty="0"/>
            </a:br>
            <a:endParaRPr lang="ru-RU" b="1" dirty="0"/>
          </a:p>
        </p:txBody>
      </p:sp>
    </p:spTree>
    <p:extLst>
      <p:ext uri="{BB962C8B-B14F-4D97-AF65-F5344CB8AC3E}">
        <p14:creationId xmlns:p14="http://schemas.microsoft.com/office/powerpoint/2010/main" val="13282002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r>
              <a:rPr lang="ru-RU" b="1" i="1" dirty="0">
                <a:ea typeface="Nirmala UI" pitchFamily="34" charset="0"/>
                <a:cs typeface="Nirmala UI" pitchFamily="34" charset="0"/>
              </a:rPr>
              <a:t>Мы редко замечаем (1) как прекрасна русская природа. В ней поражает всё (2) и бескрайние озёра (3) и душистые луга. Каждый звук здесь отзывается в сердце (4) летом (5) шелест берёз и многолетних дубов (6) зимой (7) </a:t>
            </a:r>
            <a:r>
              <a:rPr lang="ru-RU" b="1" i="1" dirty="0" err="1">
                <a:ea typeface="Nirmala UI" pitchFamily="34" charset="0"/>
                <a:cs typeface="Nirmala UI" pitchFamily="34" charset="0"/>
              </a:rPr>
              <a:t>похрустывание</a:t>
            </a:r>
            <a:r>
              <a:rPr lang="ru-RU" b="1" i="1" dirty="0">
                <a:ea typeface="Nirmala UI" pitchFamily="34" charset="0"/>
                <a:cs typeface="Nirmala UI" pitchFamily="34" charset="0"/>
              </a:rPr>
              <a:t> снега под ногами. Называя явления природы шедеврами (8) К. Г. Паустовский писал (9) «Разве не шедевр этот клик журавлей и их величавый перелёт по неизменным в течение многих тысячелетий воздушным дорогам?»</a:t>
            </a:r>
            <a:endParaRPr lang="ru-RU" b="1" dirty="0">
              <a:ea typeface="Nirmala UI" pitchFamily="34" charset="0"/>
              <a:cs typeface="Nirmala UI" pitchFamily="34" charset="0"/>
            </a:endParaRPr>
          </a:p>
          <a:p>
            <a:endParaRPr lang="ru-RU" b="1" dirty="0">
              <a:ea typeface="Nirmala UI" pitchFamily="34" charset="0"/>
              <a:cs typeface="Nirmala UI" pitchFamily="34" charset="0"/>
            </a:endParaRPr>
          </a:p>
        </p:txBody>
      </p:sp>
      <p:sp>
        <p:nvSpPr>
          <p:cNvPr id="2" name="Заголовок 1"/>
          <p:cNvSpPr>
            <a:spLocks noGrp="1"/>
          </p:cNvSpPr>
          <p:nvPr>
            <p:ph type="title"/>
          </p:nvPr>
        </p:nvSpPr>
        <p:spPr/>
        <p:txBody>
          <a:bodyPr>
            <a:normAutofit fontScale="90000"/>
          </a:bodyPr>
          <a:lstStyle/>
          <a:p>
            <a:r>
              <a:rPr lang="ru-RU" b="1" dirty="0"/>
              <a:t> </a:t>
            </a:r>
            <a:br>
              <a:rPr lang="ru-RU" b="1" dirty="0"/>
            </a:br>
            <a:r>
              <a:rPr lang="ru-RU" b="1" dirty="0">
                <a:solidFill>
                  <a:srgbClr val="FFFF00"/>
                </a:solidFill>
              </a:rPr>
              <a:t>Расставьте знаки препинания.</a:t>
            </a:r>
            <a:r>
              <a:rPr lang="ru-RU" dirty="0">
                <a:solidFill>
                  <a:srgbClr val="FFFF00"/>
                </a:solidFill>
              </a:rPr>
              <a:t> Укажите цифры, на месте которых должно стоять </a:t>
            </a:r>
            <a:r>
              <a:rPr lang="ru-RU" b="1" dirty="0">
                <a:solidFill>
                  <a:srgbClr val="FFFF00"/>
                </a:solidFill>
              </a:rPr>
              <a:t>двоеточие</a:t>
            </a:r>
            <a:r>
              <a:rPr lang="ru-RU" dirty="0"/>
              <a:t>.</a:t>
            </a:r>
            <a:br>
              <a:rPr lang="ru-RU" dirty="0"/>
            </a:br>
            <a:r>
              <a:rPr lang="ru-RU" dirty="0"/>
              <a:t> </a:t>
            </a:r>
          </a:p>
        </p:txBody>
      </p:sp>
    </p:spTree>
    <p:extLst>
      <p:ext uri="{BB962C8B-B14F-4D97-AF65-F5344CB8AC3E}">
        <p14:creationId xmlns:p14="http://schemas.microsoft.com/office/powerpoint/2010/main" val="13236462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dirty="0"/>
              <a:t>Пушкин, сосланный в (1)</a:t>
            </a:r>
            <a:r>
              <a:rPr lang="ru-RU" dirty="0" err="1"/>
              <a:t>Михайловскрое</a:t>
            </a:r>
            <a:r>
              <a:rPr lang="ru-RU" dirty="0"/>
              <a:t>(2), много читал. (3) Книг, радии бога, книг!(4) – просит он в письме к брату. Главы (5)Евгения Онегина (6), трагедия (7)Борис Годунов(8), </a:t>
            </a:r>
            <a:r>
              <a:rPr lang="ru-RU"/>
              <a:t>несколько десятков </a:t>
            </a:r>
            <a:r>
              <a:rPr lang="ru-RU" dirty="0"/>
              <a:t>лирических стихотворений – таков далеко не полный список созданного им в течение двух лет ссылки.</a:t>
            </a:r>
          </a:p>
        </p:txBody>
      </p:sp>
      <p:sp>
        <p:nvSpPr>
          <p:cNvPr id="2" name="Заголовок 1"/>
          <p:cNvSpPr>
            <a:spLocks noGrp="1"/>
          </p:cNvSpPr>
          <p:nvPr>
            <p:ph type="title"/>
          </p:nvPr>
        </p:nvSpPr>
        <p:spPr/>
        <p:txBody>
          <a:bodyPr>
            <a:normAutofit fontScale="90000"/>
          </a:bodyPr>
          <a:lstStyle/>
          <a:p>
            <a:r>
              <a:rPr lang="ru-RU" b="1" dirty="0">
                <a:solidFill>
                  <a:srgbClr val="FFFF00"/>
                </a:solidFill>
              </a:rPr>
              <a:t>Расставьте знаки препинания.</a:t>
            </a:r>
            <a:r>
              <a:rPr lang="ru-RU" dirty="0">
                <a:solidFill>
                  <a:srgbClr val="FFFF00"/>
                </a:solidFill>
              </a:rPr>
              <a:t> Укажите цифры, на месте которых должны стоять </a:t>
            </a:r>
            <a:r>
              <a:rPr lang="ru-RU" b="1" dirty="0">
                <a:solidFill>
                  <a:srgbClr val="FFFF00"/>
                </a:solidFill>
              </a:rPr>
              <a:t>кавычки</a:t>
            </a:r>
            <a:r>
              <a:rPr lang="ru-RU" dirty="0">
                <a:solidFill>
                  <a:srgbClr val="FFFF00"/>
                </a:solidFill>
              </a:rPr>
              <a:t>.</a:t>
            </a:r>
            <a:br>
              <a:rPr lang="ru-RU" dirty="0">
                <a:solidFill>
                  <a:srgbClr val="FFFF00"/>
                </a:solidFill>
              </a:rPr>
            </a:br>
            <a:r>
              <a:rPr lang="ru-RU" dirty="0">
                <a:solidFill>
                  <a:srgbClr val="FFFF00"/>
                </a:solidFill>
              </a:rPr>
              <a:t> </a:t>
            </a:r>
          </a:p>
        </p:txBody>
      </p:sp>
    </p:spTree>
    <p:extLst>
      <p:ext uri="{BB962C8B-B14F-4D97-AF65-F5344CB8AC3E}">
        <p14:creationId xmlns:p14="http://schemas.microsoft.com/office/powerpoint/2010/main" val="42445773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89870" y="2186352"/>
            <a:ext cx="10515600" cy="4351338"/>
          </a:xfrm>
        </p:spPr>
        <p:txBody>
          <a:bodyPr>
            <a:normAutofit/>
          </a:bodyPr>
          <a:lstStyle/>
          <a:p>
            <a:r>
              <a:rPr lang="ru-RU" b="1" i="1" dirty="0"/>
              <a:t>Базовый уровень</a:t>
            </a:r>
            <a:r>
              <a:rPr lang="ru-RU" i="1" dirty="0"/>
              <a:t>  </a:t>
            </a:r>
            <a:r>
              <a:rPr lang="ru-RU" b="1" dirty="0"/>
              <a:t>Подчеркните грамматические основы предложений. Подчеркните обособленные определения и приложения. Выпишите по одному примеру словосочетаний с разными видами </a:t>
            </a:r>
            <a:r>
              <a:rPr lang="ru-RU" b="1" dirty="0" err="1"/>
              <a:t>подчнительной</a:t>
            </a:r>
            <a:r>
              <a:rPr lang="ru-RU" b="1" dirty="0"/>
              <a:t> связи (согласование, управление, примыкание), укажите вид связи. </a:t>
            </a:r>
          </a:p>
          <a:p>
            <a:r>
              <a:rPr lang="ru-RU" b="1" i="1" dirty="0"/>
              <a:t>Повышенный уровень</a:t>
            </a:r>
            <a:r>
              <a:rPr lang="ru-RU" i="1" dirty="0"/>
              <a:t>. </a:t>
            </a:r>
            <a:r>
              <a:rPr lang="ru-RU" b="1" dirty="0"/>
              <a:t>Расставьте недостающие знаки препинания, подчеркните грамматические основы предложений. Подчеркните обособленные члены предложения, сравнительные обороты. Выпишите по одному примеру словосочетаний с разными видами подчинительной связи, укажите вид связи. Выпишите сравнительные обороты.</a:t>
            </a:r>
            <a:endParaRPr lang="ru-RU" dirty="0"/>
          </a:p>
          <a:p>
            <a:endParaRPr lang="ru-RU" dirty="0"/>
          </a:p>
          <a:p>
            <a:endParaRPr lang="ru-RU" dirty="0"/>
          </a:p>
        </p:txBody>
      </p:sp>
      <p:sp>
        <p:nvSpPr>
          <p:cNvPr id="2" name="Заголовок 1"/>
          <p:cNvSpPr>
            <a:spLocks noGrp="1"/>
          </p:cNvSpPr>
          <p:nvPr>
            <p:ph type="title"/>
          </p:nvPr>
        </p:nvSpPr>
        <p:spPr>
          <a:xfrm>
            <a:off x="729143" y="440626"/>
            <a:ext cx="10515600" cy="1530787"/>
          </a:xfrm>
        </p:spPr>
        <p:txBody>
          <a:bodyPr>
            <a:normAutofit fontScale="90000"/>
          </a:bodyPr>
          <a:lstStyle/>
          <a:p>
            <a:pPr algn="ctr"/>
            <a:r>
              <a:rPr lang="ru-RU" b="1" dirty="0"/>
              <a:t> </a:t>
            </a:r>
            <a:br>
              <a:rPr lang="ru-RU" b="1" dirty="0"/>
            </a:br>
            <a:r>
              <a:rPr lang="ru-RU" sz="3600" b="1" dirty="0" err="1">
                <a:solidFill>
                  <a:srgbClr val="FFFF00"/>
                </a:solidFill>
              </a:rPr>
              <a:t>Разноуровневые</a:t>
            </a:r>
            <a:r>
              <a:rPr lang="ru-RU" sz="3600" b="1" dirty="0">
                <a:solidFill>
                  <a:srgbClr val="FFFF00"/>
                </a:solidFill>
              </a:rPr>
              <a:t> карточки по синтаксису и пунктуации(по стихам российских и кубанских поэтов)</a:t>
            </a:r>
            <a:endParaRPr lang="ru-RU" sz="3600" dirty="0">
              <a:solidFill>
                <a:srgbClr val="FFFF00"/>
              </a:solidFill>
            </a:endParaRPr>
          </a:p>
        </p:txBody>
      </p:sp>
    </p:spTree>
    <p:extLst>
      <p:ext uri="{BB962C8B-B14F-4D97-AF65-F5344CB8AC3E}">
        <p14:creationId xmlns:p14="http://schemas.microsoft.com/office/powerpoint/2010/main" val="42130091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89870" y="2186352"/>
            <a:ext cx="10515600" cy="4351338"/>
          </a:xfrm>
        </p:spPr>
        <p:txBody>
          <a:bodyPr>
            <a:normAutofit fontScale="70000" lnSpcReduction="20000"/>
          </a:bodyPr>
          <a:lstStyle/>
          <a:p>
            <a:r>
              <a:rPr lang="ru-RU" b="1" i="1" dirty="0"/>
              <a:t>Базовый уровень. Расставьте недостающие знаки препинания. </a:t>
            </a:r>
            <a:r>
              <a:rPr lang="ru-RU" b="1" dirty="0"/>
              <a:t>Выпишите по одному примеру словосочетаний с разными видами подчинительной связи (согласование, управление, примыкание), укажите вид связи. </a:t>
            </a:r>
            <a:endParaRPr lang="ru-RU" dirty="0"/>
          </a:p>
          <a:p>
            <a:r>
              <a:rPr lang="ru-RU" b="1" dirty="0"/>
              <a:t>Мужество</a:t>
            </a:r>
            <a:endParaRPr lang="ru-RU" dirty="0"/>
          </a:p>
          <a:p>
            <a:r>
              <a:rPr lang="ru-RU" dirty="0"/>
              <a:t>Мы знаем, что ныне лежит на весах</a:t>
            </a:r>
          </a:p>
          <a:p>
            <a:r>
              <a:rPr lang="ru-RU" dirty="0"/>
              <a:t>И что совершается ныне.</a:t>
            </a:r>
          </a:p>
          <a:p>
            <a:r>
              <a:rPr lang="ru-RU" dirty="0"/>
              <a:t>Час мужества пробил на наших часах</a:t>
            </a:r>
          </a:p>
          <a:p>
            <a:r>
              <a:rPr lang="ru-RU" dirty="0"/>
              <a:t>И мужество нас не покинет.</a:t>
            </a:r>
          </a:p>
          <a:p>
            <a:r>
              <a:rPr lang="ru-RU" dirty="0"/>
              <a:t> Не страшно под пулями мертвыми лечь</a:t>
            </a:r>
          </a:p>
          <a:p>
            <a:r>
              <a:rPr lang="ru-RU" dirty="0"/>
              <a:t> Не жалко остаться без крова, _</a:t>
            </a:r>
          </a:p>
          <a:p>
            <a:r>
              <a:rPr lang="ru-RU" dirty="0"/>
              <a:t> И мы  сохраним тебя русская речь</a:t>
            </a:r>
          </a:p>
          <a:p>
            <a:r>
              <a:rPr lang="ru-RU" dirty="0"/>
              <a:t>Великое русское слово.</a:t>
            </a:r>
          </a:p>
          <a:p>
            <a:r>
              <a:rPr lang="ru-RU" dirty="0"/>
              <a:t>Свободным и чистым тебя пронесем </a:t>
            </a:r>
          </a:p>
          <a:p>
            <a:r>
              <a:rPr lang="ru-RU" dirty="0"/>
              <a:t>И внукам дадим  и от плена спасем </a:t>
            </a:r>
          </a:p>
          <a:p>
            <a:r>
              <a:rPr lang="ru-RU" dirty="0"/>
              <a:t>                                                  Навеки!</a:t>
            </a:r>
          </a:p>
          <a:p>
            <a:r>
              <a:rPr lang="ru-RU" dirty="0"/>
              <a:t>                                                                 </a:t>
            </a:r>
            <a:r>
              <a:rPr lang="ru-RU" dirty="0" err="1"/>
              <a:t>А.Ахматова</a:t>
            </a:r>
            <a:endParaRPr lang="ru-RU" dirty="0"/>
          </a:p>
          <a:p>
            <a:endParaRPr lang="ru-RU" dirty="0"/>
          </a:p>
        </p:txBody>
      </p:sp>
      <p:sp>
        <p:nvSpPr>
          <p:cNvPr id="2" name="Заголовок 1"/>
          <p:cNvSpPr>
            <a:spLocks noGrp="1"/>
          </p:cNvSpPr>
          <p:nvPr>
            <p:ph type="title"/>
          </p:nvPr>
        </p:nvSpPr>
        <p:spPr>
          <a:xfrm>
            <a:off x="729143" y="440626"/>
            <a:ext cx="10515600" cy="1530787"/>
          </a:xfrm>
        </p:spPr>
        <p:txBody>
          <a:bodyPr>
            <a:normAutofit fontScale="90000"/>
          </a:bodyPr>
          <a:lstStyle/>
          <a:p>
            <a:pPr algn="ctr"/>
            <a:r>
              <a:rPr lang="ru-RU" b="1" dirty="0"/>
              <a:t> </a:t>
            </a:r>
            <a:br>
              <a:rPr lang="ru-RU" b="1" dirty="0"/>
            </a:br>
            <a:r>
              <a:rPr lang="ru-RU" sz="3100" b="1" dirty="0" err="1">
                <a:solidFill>
                  <a:srgbClr val="FFFF00"/>
                </a:solidFill>
              </a:rPr>
              <a:t>Разноуровневые</a:t>
            </a:r>
            <a:r>
              <a:rPr lang="ru-RU" sz="3100" b="1" dirty="0">
                <a:solidFill>
                  <a:srgbClr val="FFFF00"/>
                </a:solidFill>
              </a:rPr>
              <a:t> карточки по синтаксису и пунктуации(по стихам российских и кубанских поэтов)</a:t>
            </a:r>
          </a:p>
        </p:txBody>
      </p:sp>
    </p:spTree>
    <p:extLst>
      <p:ext uri="{BB962C8B-B14F-4D97-AF65-F5344CB8AC3E}">
        <p14:creationId xmlns:p14="http://schemas.microsoft.com/office/powerpoint/2010/main" val="7504088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89870" y="2186352"/>
            <a:ext cx="10515600" cy="4351338"/>
          </a:xfrm>
        </p:spPr>
        <p:txBody>
          <a:bodyPr>
            <a:normAutofit fontScale="70000" lnSpcReduction="20000"/>
          </a:bodyPr>
          <a:lstStyle/>
          <a:p>
            <a:r>
              <a:rPr lang="ru-RU" b="1" dirty="0"/>
              <a:t>. </a:t>
            </a:r>
            <a:r>
              <a:rPr lang="ru-RU" b="1" i="1" dirty="0"/>
              <a:t>Повышенный уровень</a:t>
            </a:r>
            <a:r>
              <a:rPr lang="ru-RU" i="1" dirty="0"/>
              <a:t>. </a:t>
            </a:r>
            <a:r>
              <a:rPr lang="ru-RU" b="1" dirty="0"/>
              <a:t>Вставьте пропущенные буквы. Расставьте недостающие знаки препинания, подчеркните грамматические основы предложений. Выпишите по одному примеру словосочетаний с разными видами подчинительной связи, укажите вид связи. Найдите в одном из предложений и выпишите обращение.</a:t>
            </a:r>
            <a:endParaRPr lang="ru-RU" dirty="0"/>
          </a:p>
          <a:p>
            <a:r>
              <a:rPr lang="ru-RU" b="1" dirty="0"/>
              <a:t>Мужество</a:t>
            </a:r>
            <a:endParaRPr lang="ru-RU" dirty="0"/>
          </a:p>
          <a:p>
            <a:r>
              <a:rPr lang="ru-RU" dirty="0"/>
              <a:t>Мы знаем, что ныне лежит на весах</a:t>
            </a:r>
          </a:p>
          <a:p>
            <a:r>
              <a:rPr lang="ru-RU" dirty="0"/>
              <a:t>И что совершается ныне.</a:t>
            </a:r>
          </a:p>
          <a:p>
            <a:r>
              <a:rPr lang="ru-RU" dirty="0"/>
              <a:t>Час мужества пробил на наших часах</a:t>
            </a:r>
          </a:p>
          <a:p>
            <a:r>
              <a:rPr lang="ru-RU" dirty="0"/>
              <a:t>И мужество нас не покинет.</a:t>
            </a:r>
          </a:p>
          <a:p>
            <a:r>
              <a:rPr lang="ru-RU" dirty="0"/>
              <a:t> Не страшно под пулями мертвыми лечь</a:t>
            </a:r>
          </a:p>
          <a:p>
            <a:r>
              <a:rPr lang="ru-RU" dirty="0"/>
              <a:t> Не жалко остаться без крова, _</a:t>
            </a:r>
          </a:p>
          <a:p>
            <a:r>
              <a:rPr lang="ru-RU" dirty="0"/>
              <a:t> И мы  сохраним тебя русская речь</a:t>
            </a:r>
          </a:p>
          <a:p>
            <a:r>
              <a:rPr lang="ru-RU" dirty="0"/>
              <a:t>Великое русское слово.</a:t>
            </a:r>
          </a:p>
          <a:p>
            <a:r>
              <a:rPr lang="ru-RU" dirty="0"/>
              <a:t>Свободным и чистым тебя пронесем </a:t>
            </a:r>
          </a:p>
          <a:p>
            <a:r>
              <a:rPr lang="ru-RU" dirty="0"/>
              <a:t>И внукам дадим  и от плена спасем </a:t>
            </a:r>
          </a:p>
          <a:p>
            <a:r>
              <a:rPr lang="ru-RU" dirty="0"/>
              <a:t>                                                  Навеки!</a:t>
            </a:r>
          </a:p>
          <a:p>
            <a:r>
              <a:rPr lang="ru-RU" dirty="0"/>
              <a:t>                                                                 </a:t>
            </a:r>
            <a:r>
              <a:rPr lang="ru-RU" dirty="0" err="1"/>
              <a:t>А.Ахматова</a:t>
            </a:r>
            <a:endParaRPr lang="ru-RU" dirty="0"/>
          </a:p>
          <a:p>
            <a:endParaRPr lang="ru-RU" dirty="0"/>
          </a:p>
        </p:txBody>
      </p:sp>
      <p:sp>
        <p:nvSpPr>
          <p:cNvPr id="2" name="Заголовок 1"/>
          <p:cNvSpPr>
            <a:spLocks noGrp="1"/>
          </p:cNvSpPr>
          <p:nvPr>
            <p:ph type="title"/>
          </p:nvPr>
        </p:nvSpPr>
        <p:spPr>
          <a:xfrm>
            <a:off x="729143" y="440626"/>
            <a:ext cx="10515600" cy="1530787"/>
          </a:xfrm>
        </p:spPr>
        <p:txBody>
          <a:bodyPr>
            <a:normAutofit fontScale="90000"/>
          </a:bodyPr>
          <a:lstStyle/>
          <a:p>
            <a:pPr algn="ctr"/>
            <a:r>
              <a:rPr lang="ru-RU" b="1" dirty="0"/>
              <a:t> </a:t>
            </a:r>
            <a:br>
              <a:rPr lang="ru-RU" b="1" dirty="0"/>
            </a:br>
            <a:r>
              <a:rPr lang="ru-RU" sz="3600" b="1" dirty="0" err="1">
                <a:solidFill>
                  <a:srgbClr val="FFFF00"/>
                </a:solidFill>
              </a:rPr>
              <a:t>Разноуровневые</a:t>
            </a:r>
            <a:r>
              <a:rPr lang="ru-RU" sz="3600" b="1" dirty="0">
                <a:solidFill>
                  <a:srgbClr val="FFFF00"/>
                </a:solidFill>
              </a:rPr>
              <a:t> карточки по синтаксису и пунктуации(по стихам российских и кубанских поэтов)</a:t>
            </a:r>
          </a:p>
        </p:txBody>
      </p:sp>
    </p:spTree>
    <p:extLst>
      <p:ext uri="{BB962C8B-B14F-4D97-AF65-F5344CB8AC3E}">
        <p14:creationId xmlns:p14="http://schemas.microsoft.com/office/powerpoint/2010/main" val="7504088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70000" lnSpcReduction="20000"/>
          </a:bodyPr>
          <a:lstStyle/>
          <a:p>
            <a:r>
              <a:rPr lang="ru-RU" b="1" i="1" dirty="0"/>
              <a:t>Базовый уровень. Вставьте пропущенные буквы. Расставьте недостающие знаки препинания. </a:t>
            </a:r>
            <a:r>
              <a:rPr lang="ru-RU" b="1" dirty="0"/>
              <a:t>Выпишите по одному примеру словосочетаний с разными видами подчинительной связи (согласование, управление, примыкание), укажите вид связи. </a:t>
            </a:r>
            <a:endParaRPr lang="ru-RU" dirty="0"/>
          </a:p>
          <a:p>
            <a:r>
              <a:rPr lang="ru-RU" b="1" dirty="0"/>
              <a:t>«Тихие места»</a:t>
            </a:r>
            <a:endParaRPr lang="ru-RU" dirty="0"/>
          </a:p>
          <a:p>
            <a:r>
              <a:rPr lang="ru-RU" dirty="0"/>
              <a:t>Это речка </a:t>
            </a:r>
            <a:r>
              <a:rPr lang="ru-RU" dirty="0" err="1"/>
              <a:t>Бейсужок</a:t>
            </a:r>
            <a:r>
              <a:rPr lang="ru-RU" dirty="0"/>
              <a:t> –</a:t>
            </a:r>
          </a:p>
          <a:p>
            <a:r>
              <a:rPr lang="ru-RU" dirty="0"/>
              <a:t>Нитка голубая</a:t>
            </a:r>
          </a:p>
          <a:p>
            <a:r>
              <a:rPr lang="ru-RU" dirty="0"/>
              <a:t>Вот з..</a:t>
            </a:r>
            <a:r>
              <a:rPr lang="ru-RU" dirty="0" err="1"/>
              <a:t>леный</a:t>
            </a:r>
            <a:r>
              <a:rPr lang="ru-RU" dirty="0"/>
              <a:t> б..</a:t>
            </a:r>
            <a:r>
              <a:rPr lang="ru-RU" dirty="0" err="1"/>
              <a:t>режок</a:t>
            </a:r>
            <a:endParaRPr lang="ru-RU" dirty="0"/>
          </a:p>
          <a:p>
            <a:r>
              <a:rPr lang="ru-RU" dirty="0"/>
              <a:t>Даль за ним </a:t>
            </a:r>
            <a:r>
              <a:rPr lang="ru-RU" dirty="0" err="1"/>
              <a:t>ст</a:t>
            </a:r>
            <a:r>
              <a:rPr lang="ru-RU" dirty="0"/>
              <a:t>..</a:t>
            </a:r>
            <a:r>
              <a:rPr lang="ru-RU" dirty="0" err="1"/>
              <a:t>пная</a:t>
            </a:r>
            <a:r>
              <a:rPr lang="ru-RU" dirty="0"/>
              <a:t>.</a:t>
            </a:r>
          </a:p>
          <a:p>
            <a:r>
              <a:rPr lang="ru-RU" dirty="0"/>
              <a:t>Здесь </a:t>
            </a:r>
            <a:r>
              <a:rPr lang="ru-RU" dirty="0" err="1"/>
              <a:t>тр</a:t>
            </a:r>
            <a:r>
              <a:rPr lang="ru-RU" dirty="0"/>
              <a:t>..</a:t>
            </a:r>
            <a:r>
              <a:rPr lang="ru-RU" dirty="0" err="1"/>
              <a:t>ва</a:t>
            </a:r>
            <a:r>
              <a:rPr lang="ru-RU" dirty="0"/>
              <a:t> всегда густа</a:t>
            </a:r>
          </a:p>
          <a:p>
            <a:r>
              <a:rPr lang="ru-RU" dirty="0" err="1"/>
              <a:t>Лош</a:t>
            </a:r>
            <a:r>
              <a:rPr lang="ru-RU" dirty="0"/>
              <a:t>..</a:t>
            </a:r>
            <a:r>
              <a:rPr lang="ru-RU" dirty="0" err="1"/>
              <a:t>ди</a:t>
            </a:r>
            <a:r>
              <a:rPr lang="ru-RU" dirty="0"/>
              <a:t> п..</a:t>
            </a:r>
            <a:r>
              <a:rPr lang="ru-RU" dirty="0" err="1"/>
              <a:t>сутся</a:t>
            </a:r>
            <a:endParaRPr lang="ru-RU" dirty="0"/>
          </a:p>
          <a:p>
            <a:r>
              <a:rPr lang="ru-RU" dirty="0"/>
              <a:t>Эти тихие </a:t>
            </a:r>
            <a:r>
              <a:rPr lang="ru-RU" dirty="0" err="1"/>
              <a:t>м..ста</a:t>
            </a:r>
            <a:r>
              <a:rPr lang="ru-RU" dirty="0"/>
              <a:t> </a:t>
            </a:r>
          </a:p>
          <a:p>
            <a:r>
              <a:rPr lang="ru-RU" dirty="0"/>
              <a:t>Родиной зовутся.</a:t>
            </a:r>
          </a:p>
          <a:p>
            <a:r>
              <a:rPr lang="ru-RU" dirty="0"/>
              <a:t>                                                                          </a:t>
            </a:r>
            <a:r>
              <a:rPr lang="ru-RU" dirty="0" err="1"/>
              <a:t>В.Д.Нестеренко</a:t>
            </a:r>
            <a:endParaRPr lang="ru-RU" dirty="0"/>
          </a:p>
          <a:p>
            <a:endParaRPr lang="ru-RU" dirty="0"/>
          </a:p>
        </p:txBody>
      </p:sp>
      <p:sp>
        <p:nvSpPr>
          <p:cNvPr id="2" name="Заголовок 1"/>
          <p:cNvSpPr>
            <a:spLocks noGrp="1"/>
          </p:cNvSpPr>
          <p:nvPr>
            <p:ph type="title"/>
          </p:nvPr>
        </p:nvSpPr>
        <p:spPr/>
        <p:txBody>
          <a:bodyPr>
            <a:normAutofit/>
          </a:bodyPr>
          <a:lstStyle/>
          <a:p>
            <a:r>
              <a:rPr lang="ru-RU" sz="3200" b="1" dirty="0" err="1">
                <a:solidFill>
                  <a:srgbClr val="FFFF00"/>
                </a:solidFill>
              </a:rPr>
              <a:t>Разноуровневые</a:t>
            </a:r>
            <a:r>
              <a:rPr lang="ru-RU" sz="3200" b="1" dirty="0">
                <a:solidFill>
                  <a:srgbClr val="FFFF00"/>
                </a:solidFill>
              </a:rPr>
              <a:t> карточки по синтаксису и пунктуации(по стихам российских и кубанских поэтов)</a:t>
            </a:r>
            <a:endParaRPr lang="ru-RU" sz="3200" dirty="0">
              <a:solidFill>
                <a:srgbClr val="FFFF00"/>
              </a:solidFill>
            </a:endParaRPr>
          </a:p>
        </p:txBody>
      </p:sp>
    </p:spTree>
    <p:extLst>
      <p:ext uri="{BB962C8B-B14F-4D97-AF65-F5344CB8AC3E}">
        <p14:creationId xmlns:p14="http://schemas.microsoft.com/office/powerpoint/2010/main" val="19642576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55000" lnSpcReduction="20000"/>
          </a:bodyPr>
          <a:lstStyle/>
          <a:p>
            <a:r>
              <a:rPr lang="ru-RU" b="1" dirty="0">
                <a:solidFill>
                  <a:srgbClr val="0070C0"/>
                </a:solidFill>
              </a:rPr>
              <a:t> </a:t>
            </a:r>
            <a:r>
              <a:rPr lang="ru-RU" sz="2900" b="1" i="1" dirty="0">
                <a:solidFill>
                  <a:srgbClr val="0070C0"/>
                </a:solidFill>
              </a:rPr>
              <a:t>Повышенный уровень. Вставьте пропущенные буквы. Расставьте недостающие знаки препинания. </a:t>
            </a:r>
            <a:r>
              <a:rPr lang="ru-RU" sz="2900" b="1" dirty="0">
                <a:solidFill>
                  <a:srgbClr val="0070C0"/>
                </a:solidFill>
              </a:rPr>
              <a:t>Выпишите по одному примеру словосочетаний с разными видами подчинительной связи (согласование, управление, примыкание), укажите вид связи. </a:t>
            </a:r>
            <a:r>
              <a:rPr lang="ru-RU" sz="2900" b="1" i="1" dirty="0">
                <a:solidFill>
                  <a:srgbClr val="0070C0"/>
                </a:solidFill>
              </a:rPr>
              <a:t>Определите и запишите основную мысль текста.</a:t>
            </a:r>
            <a:endParaRPr lang="ru-RU" sz="2900" b="1" dirty="0">
              <a:solidFill>
                <a:srgbClr val="0070C0"/>
              </a:solidFill>
            </a:endParaRPr>
          </a:p>
          <a:p>
            <a:r>
              <a:rPr lang="ru-RU" sz="2900" b="1" dirty="0">
                <a:solidFill>
                  <a:srgbClr val="0070C0"/>
                </a:solidFill>
              </a:rPr>
              <a:t>«Тихие места»</a:t>
            </a:r>
          </a:p>
          <a:p>
            <a:r>
              <a:rPr lang="ru-RU" sz="2900" b="1" dirty="0">
                <a:solidFill>
                  <a:srgbClr val="0070C0"/>
                </a:solidFill>
              </a:rPr>
              <a:t>Это речка </a:t>
            </a:r>
            <a:r>
              <a:rPr lang="ru-RU" sz="2900" b="1" dirty="0" err="1">
                <a:solidFill>
                  <a:srgbClr val="0070C0"/>
                </a:solidFill>
              </a:rPr>
              <a:t>Бейсужок</a:t>
            </a:r>
            <a:r>
              <a:rPr lang="ru-RU" sz="2900" b="1" dirty="0">
                <a:solidFill>
                  <a:srgbClr val="0070C0"/>
                </a:solidFill>
              </a:rPr>
              <a:t> –</a:t>
            </a:r>
          </a:p>
          <a:p>
            <a:r>
              <a:rPr lang="ru-RU" sz="2900" b="1" dirty="0">
                <a:solidFill>
                  <a:srgbClr val="0070C0"/>
                </a:solidFill>
              </a:rPr>
              <a:t>Нитка голубая</a:t>
            </a:r>
          </a:p>
          <a:p>
            <a:r>
              <a:rPr lang="ru-RU" sz="2900" b="1" dirty="0">
                <a:solidFill>
                  <a:srgbClr val="0070C0"/>
                </a:solidFill>
              </a:rPr>
              <a:t>Вот з..</a:t>
            </a:r>
            <a:r>
              <a:rPr lang="ru-RU" sz="2900" b="1" dirty="0" err="1">
                <a:solidFill>
                  <a:srgbClr val="0070C0"/>
                </a:solidFill>
              </a:rPr>
              <a:t>леный</a:t>
            </a:r>
            <a:r>
              <a:rPr lang="ru-RU" sz="2900" b="1" dirty="0">
                <a:solidFill>
                  <a:srgbClr val="0070C0"/>
                </a:solidFill>
              </a:rPr>
              <a:t> б..</a:t>
            </a:r>
            <a:r>
              <a:rPr lang="ru-RU" sz="2900" b="1" dirty="0" err="1">
                <a:solidFill>
                  <a:srgbClr val="0070C0"/>
                </a:solidFill>
              </a:rPr>
              <a:t>режок</a:t>
            </a:r>
            <a:endParaRPr lang="ru-RU" sz="2900" b="1" dirty="0">
              <a:solidFill>
                <a:srgbClr val="0070C0"/>
              </a:solidFill>
            </a:endParaRPr>
          </a:p>
          <a:p>
            <a:r>
              <a:rPr lang="ru-RU" sz="2900" b="1" dirty="0">
                <a:solidFill>
                  <a:srgbClr val="0070C0"/>
                </a:solidFill>
              </a:rPr>
              <a:t>Даль за ним </a:t>
            </a:r>
            <a:r>
              <a:rPr lang="ru-RU" sz="2900" b="1" dirty="0" err="1">
                <a:solidFill>
                  <a:srgbClr val="0070C0"/>
                </a:solidFill>
              </a:rPr>
              <a:t>ст</a:t>
            </a:r>
            <a:r>
              <a:rPr lang="ru-RU" sz="2900" b="1" dirty="0">
                <a:solidFill>
                  <a:srgbClr val="0070C0"/>
                </a:solidFill>
              </a:rPr>
              <a:t>..</a:t>
            </a:r>
            <a:r>
              <a:rPr lang="ru-RU" sz="2900" b="1" dirty="0" err="1">
                <a:solidFill>
                  <a:srgbClr val="0070C0"/>
                </a:solidFill>
              </a:rPr>
              <a:t>пная</a:t>
            </a:r>
            <a:r>
              <a:rPr lang="ru-RU" sz="2900" b="1" dirty="0">
                <a:solidFill>
                  <a:srgbClr val="0070C0"/>
                </a:solidFill>
              </a:rPr>
              <a:t>.</a:t>
            </a:r>
          </a:p>
          <a:p>
            <a:r>
              <a:rPr lang="ru-RU" sz="2900" b="1" dirty="0">
                <a:solidFill>
                  <a:srgbClr val="0070C0"/>
                </a:solidFill>
              </a:rPr>
              <a:t>Здесь </a:t>
            </a:r>
            <a:r>
              <a:rPr lang="ru-RU" sz="2900" b="1" dirty="0" err="1">
                <a:solidFill>
                  <a:srgbClr val="0070C0"/>
                </a:solidFill>
              </a:rPr>
              <a:t>тр</a:t>
            </a:r>
            <a:r>
              <a:rPr lang="ru-RU" sz="2900" b="1" dirty="0">
                <a:solidFill>
                  <a:srgbClr val="0070C0"/>
                </a:solidFill>
              </a:rPr>
              <a:t>..</a:t>
            </a:r>
            <a:r>
              <a:rPr lang="ru-RU" sz="2900" b="1" dirty="0" err="1">
                <a:solidFill>
                  <a:srgbClr val="0070C0"/>
                </a:solidFill>
              </a:rPr>
              <a:t>ва</a:t>
            </a:r>
            <a:r>
              <a:rPr lang="ru-RU" sz="2900" b="1" dirty="0">
                <a:solidFill>
                  <a:srgbClr val="0070C0"/>
                </a:solidFill>
              </a:rPr>
              <a:t> всегда густа</a:t>
            </a:r>
          </a:p>
          <a:p>
            <a:r>
              <a:rPr lang="ru-RU" sz="2900" b="1" dirty="0" err="1">
                <a:solidFill>
                  <a:srgbClr val="0070C0"/>
                </a:solidFill>
              </a:rPr>
              <a:t>Лош</a:t>
            </a:r>
            <a:r>
              <a:rPr lang="ru-RU" sz="2900" b="1" dirty="0">
                <a:solidFill>
                  <a:srgbClr val="0070C0"/>
                </a:solidFill>
              </a:rPr>
              <a:t>..</a:t>
            </a:r>
            <a:r>
              <a:rPr lang="ru-RU" sz="2900" b="1" dirty="0" err="1">
                <a:solidFill>
                  <a:srgbClr val="0070C0"/>
                </a:solidFill>
              </a:rPr>
              <a:t>ди</a:t>
            </a:r>
            <a:r>
              <a:rPr lang="ru-RU" sz="2900" b="1" dirty="0">
                <a:solidFill>
                  <a:srgbClr val="0070C0"/>
                </a:solidFill>
              </a:rPr>
              <a:t> п..</a:t>
            </a:r>
            <a:r>
              <a:rPr lang="ru-RU" sz="2900" b="1" dirty="0" err="1">
                <a:solidFill>
                  <a:srgbClr val="0070C0"/>
                </a:solidFill>
              </a:rPr>
              <a:t>сутся</a:t>
            </a:r>
            <a:endParaRPr lang="ru-RU" sz="2900" b="1" dirty="0">
              <a:solidFill>
                <a:srgbClr val="0070C0"/>
              </a:solidFill>
            </a:endParaRPr>
          </a:p>
          <a:p>
            <a:r>
              <a:rPr lang="ru-RU" sz="2900" b="1" dirty="0">
                <a:solidFill>
                  <a:srgbClr val="0070C0"/>
                </a:solidFill>
              </a:rPr>
              <a:t>Эти тихие </a:t>
            </a:r>
            <a:r>
              <a:rPr lang="ru-RU" sz="2900" b="1" dirty="0" err="1">
                <a:solidFill>
                  <a:srgbClr val="0070C0"/>
                </a:solidFill>
              </a:rPr>
              <a:t>м..ста</a:t>
            </a:r>
            <a:r>
              <a:rPr lang="ru-RU" sz="2900" b="1" dirty="0">
                <a:solidFill>
                  <a:srgbClr val="0070C0"/>
                </a:solidFill>
              </a:rPr>
              <a:t> </a:t>
            </a:r>
          </a:p>
          <a:p>
            <a:r>
              <a:rPr lang="ru-RU" sz="2900" b="1" dirty="0">
                <a:solidFill>
                  <a:srgbClr val="0070C0"/>
                </a:solidFill>
              </a:rPr>
              <a:t>Родиной зовутся.</a:t>
            </a:r>
          </a:p>
          <a:p>
            <a:r>
              <a:rPr lang="ru-RU" sz="2900" b="1" dirty="0">
                <a:solidFill>
                  <a:srgbClr val="0070C0"/>
                </a:solidFill>
              </a:rPr>
              <a:t>                                                                          </a:t>
            </a:r>
            <a:r>
              <a:rPr lang="ru-RU" sz="2900" b="1" dirty="0" err="1">
                <a:solidFill>
                  <a:srgbClr val="0070C0"/>
                </a:solidFill>
              </a:rPr>
              <a:t>В.Д.Нестеренко</a:t>
            </a:r>
            <a:endParaRPr lang="ru-RU" sz="2900" b="1" dirty="0">
              <a:solidFill>
                <a:srgbClr val="0070C0"/>
              </a:solidFill>
            </a:endParaRPr>
          </a:p>
          <a:p>
            <a:endParaRPr lang="ru-RU" sz="2900" b="1" dirty="0"/>
          </a:p>
        </p:txBody>
      </p:sp>
      <p:sp>
        <p:nvSpPr>
          <p:cNvPr id="2" name="Заголовок 1"/>
          <p:cNvSpPr>
            <a:spLocks noGrp="1"/>
          </p:cNvSpPr>
          <p:nvPr>
            <p:ph type="title"/>
          </p:nvPr>
        </p:nvSpPr>
        <p:spPr/>
        <p:txBody>
          <a:bodyPr>
            <a:normAutofit fontScale="90000"/>
          </a:bodyPr>
          <a:lstStyle/>
          <a:p>
            <a:r>
              <a:rPr lang="ru-RU" b="1" dirty="0">
                <a:solidFill>
                  <a:srgbClr val="FFFF00"/>
                </a:solidFill>
              </a:rPr>
              <a:t>) </a:t>
            </a:r>
            <a:r>
              <a:rPr lang="ru-RU" b="1" dirty="0" err="1">
                <a:solidFill>
                  <a:srgbClr val="FFFF00"/>
                </a:solidFill>
              </a:rPr>
              <a:t>Разноуровневые</a:t>
            </a:r>
            <a:r>
              <a:rPr lang="ru-RU" b="1" dirty="0">
                <a:solidFill>
                  <a:srgbClr val="FFFF00"/>
                </a:solidFill>
              </a:rPr>
              <a:t> карточки по синтаксису и пунктуации(по стихам российских и кубанских поэтов</a:t>
            </a:r>
            <a:endParaRPr lang="ru-RU" dirty="0">
              <a:solidFill>
                <a:srgbClr val="FFFF00"/>
              </a:solidFill>
            </a:endParaRPr>
          </a:p>
        </p:txBody>
      </p:sp>
    </p:spTree>
    <p:extLst>
      <p:ext uri="{BB962C8B-B14F-4D97-AF65-F5344CB8AC3E}">
        <p14:creationId xmlns:p14="http://schemas.microsoft.com/office/powerpoint/2010/main" val="5781551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218630846"/>
              </p:ext>
            </p:extLst>
          </p:nvPr>
        </p:nvGraphicFramePr>
        <p:xfrm>
          <a:off x="876824" y="2096098"/>
          <a:ext cx="9879014" cy="4114800"/>
        </p:xfrm>
        <a:graphic>
          <a:graphicData uri="http://schemas.openxmlformats.org/drawingml/2006/table">
            <a:tbl>
              <a:tblPr firstRow="1" bandRow="1">
                <a:tableStyleId>{5C22544A-7EE6-4342-B048-85BDC9FD1C3A}</a:tableStyleId>
              </a:tblPr>
              <a:tblGrid>
                <a:gridCol w="9879014">
                  <a:extLst>
                    <a:ext uri="{9D8B030D-6E8A-4147-A177-3AD203B41FA5}">
                      <a16:colId xmlns:a16="http://schemas.microsoft.com/office/drawing/2014/main" val="20000"/>
                    </a:ext>
                  </a:extLst>
                </a:gridCol>
              </a:tblGrid>
              <a:tr h="370840">
                <a:tc>
                  <a:txBody>
                    <a:bodyPr/>
                    <a:lstStyle/>
                    <a:p>
                      <a:r>
                        <a:rPr lang="ru-RU" b="1" i="1" dirty="0"/>
                        <a:t>Уровень  Базовый, </a:t>
                      </a:r>
                      <a:endParaRPr lang="ru-RU" dirty="0"/>
                    </a:p>
                    <a:p>
                      <a:r>
                        <a:rPr lang="ru-RU" dirty="0"/>
                        <a:t>Текст 1</a:t>
                      </a:r>
                      <a:r>
                        <a:rPr lang="ru-RU" b="1" dirty="0"/>
                        <a:t>. Расставьте пропущенные окончания. Выпишите предложения с обособленными определениями, выраженными прилагательным с зависимыми словами.</a:t>
                      </a:r>
                      <a:endParaRPr lang="ru-RU" dirty="0"/>
                    </a:p>
                    <a:p>
                      <a:endParaRPr lang="ru-RU" dirty="0"/>
                    </a:p>
                  </a:txBody>
                  <a:tcPr marL="85903" marR="85903"/>
                </a:tc>
                <a:extLst>
                  <a:ext uri="{0D108BD9-81ED-4DB2-BD59-A6C34878D82A}">
                    <a16:rowId xmlns:a16="http://schemas.microsoft.com/office/drawing/2014/main" val="10000"/>
                  </a:ext>
                </a:extLst>
              </a:tr>
              <a:tr h="370840">
                <a:tc>
                  <a:txBody>
                    <a:bodyPr/>
                    <a:lstStyle/>
                    <a:p>
                      <a:r>
                        <a:rPr lang="ru-RU" b="1" i="1" dirty="0"/>
                        <a:t>Текст. 2. (Повышенный уровень. Для «средних» учащихся)</a:t>
                      </a:r>
                      <a:endParaRPr lang="ru-RU" dirty="0"/>
                    </a:p>
                    <a:p>
                      <a:r>
                        <a:rPr lang="ru-RU" b="1" dirty="0"/>
                        <a:t>Выпишите предложения с обособленными определениями, выраженными именем прилагательным с зависимыми словами. Графически обозначьте обособленные определения (подчеркните их как члены предложения), выделите определяемые слова.</a:t>
                      </a:r>
                      <a:endParaRPr lang="ru-RU" dirty="0"/>
                    </a:p>
                    <a:p>
                      <a:endParaRPr lang="ru-RU" dirty="0"/>
                    </a:p>
                  </a:txBody>
                  <a:tcPr marL="85903" marR="85903"/>
                </a:tc>
                <a:extLst>
                  <a:ext uri="{0D108BD9-81ED-4DB2-BD59-A6C34878D82A}">
                    <a16:rowId xmlns:a16="http://schemas.microsoft.com/office/drawing/2014/main" val="10001"/>
                  </a:ext>
                </a:extLst>
              </a:tr>
              <a:tr h="370840">
                <a:tc>
                  <a:txBody>
                    <a:bodyPr/>
                    <a:lstStyle/>
                    <a:p>
                      <a:r>
                        <a:rPr lang="ru-RU" b="1" i="1" dirty="0"/>
                        <a:t>Текст 3. Повышенный уровень для «сильных» учащихся).</a:t>
                      </a:r>
                      <a:endParaRPr lang="ru-RU" dirty="0"/>
                    </a:p>
                    <a:p>
                      <a:r>
                        <a:rPr lang="ru-RU" b="1" dirty="0"/>
                        <a:t>Выпишите предложения с обособленными определениями, выраженными именем прилагательным с зависимыми словами, подчеркните</a:t>
                      </a:r>
                      <a:r>
                        <a:rPr lang="ru-RU" dirty="0"/>
                        <a:t> </a:t>
                      </a:r>
                      <a:r>
                        <a:rPr lang="ru-RU" b="1" dirty="0"/>
                        <a:t>их как член предложения .Расставьте знаки препинания.</a:t>
                      </a:r>
                      <a:endParaRPr lang="ru-RU" dirty="0"/>
                    </a:p>
                    <a:p>
                      <a:endParaRPr lang="ru-RU" dirty="0"/>
                    </a:p>
                  </a:txBody>
                  <a:tcPr marL="85903" marR="85903"/>
                </a:tc>
                <a:extLst>
                  <a:ext uri="{0D108BD9-81ED-4DB2-BD59-A6C34878D82A}">
                    <a16:rowId xmlns:a16="http://schemas.microsoft.com/office/drawing/2014/main" val="10002"/>
                  </a:ext>
                </a:extLst>
              </a:tr>
            </a:tbl>
          </a:graphicData>
        </a:graphic>
      </p:graphicFrame>
      <p:sp>
        <p:nvSpPr>
          <p:cNvPr id="2" name="Заголовок 1"/>
          <p:cNvSpPr>
            <a:spLocks noGrp="1"/>
          </p:cNvSpPr>
          <p:nvPr>
            <p:ph type="title"/>
          </p:nvPr>
        </p:nvSpPr>
        <p:spPr>
          <a:xfrm>
            <a:off x="727046" y="497718"/>
            <a:ext cx="10972800" cy="1252728"/>
          </a:xfrm>
        </p:spPr>
        <p:txBody>
          <a:bodyPr>
            <a:normAutofit fontScale="90000"/>
          </a:bodyPr>
          <a:lstStyle/>
          <a:p>
            <a:pPr algn="ctr"/>
            <a:br>
              <a:rPr lang="ru-RU" b="1" dirty="0">
                <a:solidFill>
                  <a:srgbClr val="00B050"/>
                </a:solidFill>
              </a:rPr>
            </a:br>
            <a:r>
              <a:rPr lang="ru-RU" b="1" dirty="0" err="1">
                <a:solidFill>
                  <a:srgbClr val="FFFF00"/>
                </a:solidFill>
              </a:rPr>
              <a:t>Разноуровневые</a:t>
            </a:r>
            <a:r>
              <a:rPr lang="ru-RU" b="1" dirty="0">
                <a:solidFill>
                  <a:srgbClr val="FFFF00"/>
                </a:solidFill>
              </a:rPr>
              <a:t> задания  Обособление определений</a:t>
            </a:r>
            <a:br>
              <a:rPr lang="ru-RU" dirty="0">
                <a:solidFill>
                  <a:srgbClr val="00B050"/>
                </a:solidFill>
              </a:rPr>
            </a:br>
            <a:endParaRPr lang="ru-RU" dirty="0">
              <a:solidFill>
                <a:srgbClr val="00B050"/>
              </a:solidFill>
            </a:endParaRPr>
          </a:p>
        </p:txBody>
      </p:sp>
    </p:spTree>
    <p:extLst>
      <p:ext uri="{BB962C8B-B14F-4D97-AF65-F5344CB8AC3E}">
        <p14:creationId xmlns:p14="http://schemas.microsoft.com/office/powerpoint/2010/main" val="3790437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31846" y="1694576"/>
            <a:ext cx="10017077" cy="4104416"/>
          </a:xfrm>
        </p:spPr>
        <p:txBody>
          <a:bodyPr>
            <a:noAutofit/>
          </a:bodyPr>
          <a:lstStyle/>
          <a:p>
            <a:r>
              <a:rPr lang="ru-RU" sz="3600" b="1" dirty="0">
                <a:solidFill>
                  <a:srgbClr val="0070C0"/>
                </a:solidFill>
              </a:rPr>
              <a:t>Изучение и повторение теоретического материала</a:t>
            </a:r>
          </a:p>
          <a:p>
            <a:r>
              <a:rPr lang="ru-RU" sz="3600" b="1" dirty="0">
                <a:solidFill>
                  <a:srgbClr val="0070C0"/>
                </a:solidFill>
              </a:rPr>
              <a:t>Устная работа - выполнение заданий по цепочке  в классе с комментированием  и подробным объяснением</a:t>
            </a:r>
          </a:p>
          <a:p>
            <a:r>
              <a:rPr lang="ru-RU" sz="3600" b="1" dirty="0">
                <a:solidFill>
                  <a:srgbClr val="0070C0"/>
                </a:solidFill>
              </a:rPr>
              <a:t>Работа по </a:t>
            </a:r>
            <a:r>
              <a:rPr lang="ru-RU" sz="3600" b="1" dirty="0" err="1">
                <a:solidFill>
                  <a:srgbClr val="0070C0"/>
                </a:solidFill>
              </a:rPr>
              <a:t>разноуровневым</a:t>
            </a:r>
            <a:r>
              <a:rPr lang="ru-RU" sz="3600" b="1" dirty="0">
                <a:solidFill>
                  <a:srgbClr val="0070C0"/>
                </a:solidFill>
              </a:rPr>
              <a:t> карточкам</a:t>
            </a:r>
          </a:p>
          <a:p>
            <a:r>
              <a:rPr lang="ru-RU" sz="3600" b="1" dirty="0">
                <a:solidFill>
                  <a:srgbClr val="0070C0"/>
                </a:solidFill>
              </a:rPr>
              <a:t>Выполнение заданий ОГЭ в тестах, в том числе  онлайн</a:t>
            </a:r>
          </a:p>
        </p:txBody>
      </p:sp>
      <p:sp>
        <p:nvSpPr>
          <p:cNvPr id="2" name="Заголовок 1"/>
          <p:cNvSpPr>
            <a:spLocks noGrp="1"/>
          </p:cNvSpPr>
          <p:nvPr>
            <p:ph type="title"/>
          </p:nvPr>
        </p:nvSpPr>
        <p:spPr/>
        <p:txBody>
          <a:bodyPr>
            <a:normAutofit fontScale="90000"/>
          </a:bodyPr>
          <a:lstStyle/>
          <a:p>
            <a:pPr algn="ctr"/>
            <a:r>
              <a:rPr lang="ru-RU" b="1" dirty="0">
                <a:solidFill>
                  <a:srgbClr val="FFFF00"/>
                </a:solidFill>
              </a:rPr>
              <a:t>Этапы  и формы работы со слабо мотивированными обучающимися</a:t>
            </a:r>
          </a:p>
        </p:txBody>
      </p:sp>
    </p:spTree>
    <p:extLst>
      <p:ext uri="{BB962C8B-B14F-4D97-AF65-F5344CB8AC3E}">
        <p14:creationId xmlns:p14="http://schemas.microsoft.com/office/powerpoint/2010/main" val="13382544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1907610607"/>
              </p:ext>
            </p:extLst>
          </p:nvPr>
        </p:nvGraphicFramePr>
        <p:xfrm>
          <a:off x="838200" y="1758513"/>
          <a:ext cx="10515600" cy="4480560"/>
        </p:xfrm>
        <a:graphic>
          <a:graphicData uri="http://schemas.openxmlformats.org/drawingml/2006/table">
            <a:tbl>
              <a:tblPr firstRow="1" bandRow="1">
                <a:tableStyleId>{5C22544A-7EE6-4342-B048-85BDC9FD1C3A}</a:tableStyleId>
              </a:tblPr>
              <a:tblGrid>
                <a:gridCol w="10515600">
                  <a:extLst>
                    <a:ext uri="{9D8B030D-6E8A-4147-A177-3AD203B41FA5}">
                      <a16:colId xmlns:a16="http://schemas.microsoft.com/office/drawing/2014/main" val="20000"/>
                    </a:ext>
                  </a:extLst>
                </a:gridCol>
              </a:tblGrid>
              <a:tr h="370840">
                <a:tc>
                  <a:txBody>
                    <a:bodyPr/>
                    <a:lstStyle/>
                    <a:p>
                      <a:r>
                        <a:rPr lang="ru-RU" b="1" i="1" dirty="0"/>
                        <a:t>Уровень  Базовый, </a:t>
                      </a:r>
                      <a:endParaRPr lang="ru-RU" dirty="0"/>
                    </a:p>
                    <a:p>
                      <a:r>
                        <a:rPr lang="ru-RU" dirty="0"/>
                        <a:t>Текст 1</a:t>
                      </a:r>
                      <a:r>
                        <a:rPr lang="ru-RU" b="1" dirty="0"/>
                        <a:t>. Расставьте пропущенные окончания. Выпишите предложения с обособленными определениями, выраженными прилагательным с зависимыми словами.</a:t>
                      </a:r>
                      <a:endParaRPr lang="ru-RU" dirty="0"/>
                    </a:p>
                  </a:txBody>
                  <a:tcPr/>
                </a:tc>
                <a:extLst>
                  <a:ext uri="{0D108BD9-81ED-4DB2-BD59-A6C34878D82A}">
                    <a16:rowId xmlns:a16="http://schemas.microsoft.com/office/drawing/2014/main" val="10000"/>
                  </a:ext>
                </a:extLst>
              </a:tr>
              <a:tr h="370840">
                <a:tc>
                  <a:txBody>
                    <a:bodyPr/>
                    <a:lstStyle/>
                    <a:p>
                      <a:r>
                        <a:rPr lang="ru-RU" b="1" i="1" dirty="0"/>
                        <a:t>Текст. 2. (Повышенный уровень. Для «средних» учащихся)</a:t>
                      </a:r>
                      <a:endParaRPr lang="ru-RU" dirty="0"/>
                    </a:p>
                    <a:p>
                      <a:r>
                        <a:rPr lang="ru-RU" b="1" dirty="0"/>
                        <a:t>Выпишите предложения с обособленными определениями, выраженными именем прилагательным с зависимыми словами. Графически обозначьте обособленные определения (подчеркните их как члены предложения), выделите определяемые слова.</a:t>
                      </a:r>
                      <a:endParaRPr lang="ru-RU" dirty="0"/>
                    </a:p>
                  </a:txBody>
                  <a:tcPr/>
                </a:tc>
                <a:extLst>
                  <a:ext uri="{0D108BD9-81ED-4DB2-BD59-A6C34878D82A}">
                    <a16:rowId xmlns:a16="http://schemas.microsoft.com/office/drawing/2014/main" val="10001"/>
                  </a:ext>
                </a:extLst>
              </a:tr>
              <a:tr h="370840">
                <a:tc>
                  <a:txBody>
                    <a:bodyPr/>
                    <a:lstStyle/>
                    <a:p>
                      <a:r>
                        <a:rPr lang="ru-RU" b="1" i="1" dirty="0"/>
                        <a:t>Текст 3. Повышенный уровень для «сильных» учащихся).</a:t>
                      </a:r>
                      <a:endParaRPr lang="ru-RU" dirty="0"/>
                    </a:p>
                    <a:p>
                      <a:r>
                        <a:rPr lang="ru-RU" b="1" dirty="0"/>
                        <a:t>Выпишите предложения с обособленными определениями, выраженными именем прилагательным с зависимыми словами, подчеркните</a:t>
                      </a:r>
                      <a:r>
                        <a:rPr lang="ru-RU" dirty="0"/>
                        <a:t> </a:t>
                      </a:r>
                      <a:r>
                        <a:rPr lang="ru-RU" b="1" dirty="0"/>
                        <a:t>их как член предложения .Расставьте знаки препинания.</a:t>
                      </a:r>
                      <a:endParaRPr lang="ru-RU" dirty="0"/>
                    </a:p>
                  </a:txBody>
                  <a:tcPr/>
                </a:tc>
                <a:extLst>
                  <a:ext uri="{0D108BD9-81ED-4DB2-BD59-A6C34878D82A}">
                    <a16:rowId xmlns:a16="http://schemas.microsoft.com/office/drawing/2014/main" val="10002"/>
                  </a:ext>
                </a:extLst>
              </a:tr>
              <a:tr h="370840">
                <a:tc>
                  <a:txBody>
                    <a:bodyPr/>
                    <a:lstStyle/>
                    <a:p>
                      <a:r>
                        <a:rPr lang="ru-RU" sz="1800" b="1" kern="1200" dirty="0">
                          <a:solidFill>
                            <a:schemeClr val="dk1"/>
                          </a:solidFill>
                          <a:effectLst/>
                          <a:latin typeface="+mn-lt"/>
                          <a:ea typeface="+mn-ea"/>
                          <a:cs typeface="+mn-cs"/>
                        </a:rPr>
                        <a:t>Задание повышенной сложности (для «</a:t>
                      </a:r>
                      <a:r>
                        <a:rPr lang="ru-RU" sz="1800" b="1" kern="1200" dirty="0" err="1">
                          <a:solidFill>
                            <a:schemeClr val="dk1"/>
                          </a:solidFill>
                          <a:effectLst/>
                          <a:latin typeface="+mn-lt"/>
                          <a:ea typeface="+mn-ea"/>
                          <a:cs typeface="+mn-cs"/>
                        </a:rPr>
                        <a:t>олимпиадников</a:t>
                      </a:r>
                      <a:r>
                        <a:rPr lang="ru-RU" sz="1800" b="1" kern="1200" dirty="0">
                          <a:solidFill>
                            <a:schemeClr val="dk1"/>
                          </a:solidFill>
                          <a:effectLst/>
                          <a:latin typeface="+mn-lt"/>
                          <a:ea typeface="+mn-ea"/>
                          <a:cs typeface="+mn-cs"/>
                        </a:rPr>
                        <a:t>»).</a:t>
                      </a:r>
                      <a:r>
                        <a:rPr lang="ru-RU" sz="1800" kern="1200" dirty="0">
                          <a:solidFill>
                            <a:schemeClr val="dk1"/>
                          </a:solidFill>
                          <a:effectLst/>
                          <a:latin typeface="+mn-lt"/>
                          <a:ea typeface="+mn-ea"/>
                          <a:cs typeface="+mn-cs"/>
                        </a:rPr>
                        <a:t> </a:t>
                      </a:r>
                    </a:p>
                    <a:p>
                      <a:r>
                        <a:rPr lang="ru-RU" sz="1800" b="1" kern="1200" dirty="0">
                          <a:solidFill>
                            <a:schemeClr val="dk1"/>
                          </a:solidFill>
                          <a:effectLst/>
                          <a:latin typeface="+mn-lt"/>
                          <a:ea typeface="+mn-ea"/>
                          <a:cs typeface="+mn-cs"/>
                        </a:rPr>
                        <a:t>Прочитайте текст. Выпишите слова, неизвестные вам по значению. Определите значения данных слов по контекстам. Какова роль прилагательных в данном тексте? (Лексическая, выразительная, синтаксическая и др.) Сделайте вывод.</a:t>
                      </a:r>
                      <a:endParaRPr lang="ru-RU" sz="1800" kern="1200" dirty="0">
                        <a:solidFill>
                          <a:schemeClr val="dk1"/>
                        </a:solidFill>
                        <a:effectLst/>
                        <a:latin typeface="+mn-lt"/>
                        <a:ea typeface="+mn-ea"/>
                        <a:cs typeface="+mn-cs"/>
                      </a:endParaRPr>
                    </a:p>
                    <a:p>
                      <a:endParaRPr lang="ru-RU" dirty="0"/>
                    </a:p>
                  </a:txBody>
                  <a:tcPr/>
                </a:tc>
                <a:extLst>
                  <a:ext uri="{0D108BD9-81ED-4DB2-BD59-A6C34878D82A}">
                    <a16:rowId xmlns:a16="http://schemas.microsoft.com/office/drawing/2014/main" val="10003"/>
                  </a:ext>
                </a:extLst>
              </a:tr>
            </a:tbl>
          </a:graphicData>
        </a:graphic>
      </p:graphicFrame>
      <p:sp>
        <p:nvSpPr>
          <p:cNvPr id="2" name="Заголовок 1"/>
          <p:cNvSpPr>
            <a:spLocks noGrp="1"/>
          </p:cNvSpPr>
          <p:nvPr>
            <p:ph type="title"/>
          </p:nvPr>
        </p:nvSpPr>
        <p:spPr/>
        <p:txBody>
          <a:bodyPr>
            <a:normAutofit fontScale="90000"/>
          </a:bodyPr>
          <a:lstStyle/>
          <a:p>
            <a:br>
              <a:rPr lang="ru-RU" b="1" dirty="0">
                <a:solidFill>
                  <a:srgbClr val="FFFF00"/>
                </a:solidFill>
              </a:rPr>
            </a:br>
            <a:r>
              <a:rPr lang="ru-RU" b="1" dirty="0" err="1">
                <a:solidFill>
                  <a:srgbClr val="FFFF00"/>
                </a:solidFill>
              </a:rPr>
              <a:t>Разноуровневые</a:t>
            </a:r>
            <a:r>
              <a:rPr lang="ru-RU" b="1" dirty="0">
                <a:solidFill>
                  <a:srgbClr val="FFFF00"/>
                </a:solidFill>
              </a:rPr>
              <a:t> задания  Обособление определений</a:t>
            </a:r>
            <a:br>
              <a:rPr lang="ru-RU" dirty="0">
                <a:solidFill>
                  <a:srgbClr val="00B050"/>
                </a:solidFill>
              </a:rPr>
            </a:br>
            <a:endParaRPr lang="ru-RU" dirty="0"/>
          </a:p>
        </p:txBody>
      </p:sp>
    </p:spTree>
    <p:extLst>
      <p:ext uri="{BB962C8B-B14F-4D97-AF65-F5344CB8AC3E}">
        <p14:creationId xmlns:p14="http://schemas.microsoft.com/office/powerpoint/2010/main" val="11089401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62757" y="2046914"/>
            <a:ext cx="9877777" cy="4079249"/>
          </a:xfrm>
        </p:spPr>
        <p:txBody>
          <a:bodyPr>
            <a:normAutofit fontScale="85000" lnSpcReduction="10000"/>
          </a:bodyPr>
          <a:lstStyle/>
          <a:p>
            <a:pPr>
              <a:spcAft>
                <a:spcPts val="0"/>
              </a:spcAft>
            </a:pPr>
            <a:r>
              <a:rPr lang="ru-RU" b="1" dirty="0">
                <a:solidFill>
                  <a:srgbClr val="000000"/>
                </a:solidFill>
                <a:latin typeface="Times New Roman"/>
                <a:ea typeface="Times New Roman"/>
              </a:rPr>
              <a:t>2. Карточка № 1. Базовый уровень. Укажите количество грамматических основ.</a:t>
            </a:r>
            <a:endParaRPr lang="ru-RU" sz="2400" dirty="0">
              <a:latin typeface="Times New Roman"/>
              <a:ea typeface="Times New Roman"/>
            </a:endParaRPr>
          </a:p>
          <a:p>
            <a:pPr marL="342900" lvl="0" indent="-342900">
              <a:spcAft>
                <a:spcPts val="0"/>
              </a:spcAft>
              <a:tabLst>
                <a:tab pos="457200" algn="l"/>
              </a:tabLst>
            </a:pPr>
            <a:r>
              <a:rPr lang="ru-RU" dirty="0">
                <a:solidFill>
                  <a:srgbClr val="000000"/>
                </a:solidFill>
                <a:latin typeface="Times New Roman"/>
                <a:ea typeface="Times New Roman"/>
              </a:rPr>
              <a:t>Казалось, что</a:t>
            </a:r>
            <a:r>
              <a:rPr lang="ru-RU" b="1" dirty="0">
                <a:solidFill>
                  <a:srgbClr val="000000"/>
                </a:solidFill>
                <a:latin typeface="Times New Roman"/>
                <a:ea typeface="Times New Roman"/>
              </a:rPr>
              <a:t> </a:t>
            </a:r>
            <a:r>
              <a:rPr lang="ru-RU" dirty="0">
                <a:solidFill>
                  <a:srgbClr val="000000"/>
                </a:solidFill>
                <a:latin typeface="Times New Roman"/>
                <a:ea typeface="Times New Roman"/>
              </a:rPr>
              <a:t>он совершенно поглощен своим любимым занятием: он складывал из газеты кораблик с парусом. ____________</a:t>
            </a:r>
            <a:endParaRPr lang="ru-RU" sz="2400" dirty="0">
              <a:latin typeface="Times New Roman"/>
              <a:ea typeface="Times New Roman"/>
            </a:endParaRPr>
          </a:p>
          <a:p>
            <a:pPr marL="342900" lvl="0" indent="-342900">
              <a:spcAft>
                <a:spcPts val="0"/>
              </a:spcAft>
              <a:tabLst>
                <a:tab pos="457200" algn="l"/>
              </a:tabLst>
            </a:pPr>
            <a:r>
              <a:rPr lang="ru-RU" dirty="0">
                <a:solidFill>
                  <a:srgbClr val="000000"/>
                </a:solidFill>
                <a:latin typeface="Times New Roman"/>
                <a:ea typeface="Times New Roman"/>
              </a:rPr>
              <a:t>Я помню, как однажды, когда была в доме родителей, мне не спалось. ___________</a:t>
            </a:r>
            <a:endParaRPr lang="ru-RU" sz="2400" dirty="0">
              <a:latin typeface="Times New Roman"/>
              <a:ea typeface="Times New Roman"/>
            </a:endParaRPr>
          </a:p>
          <a:p>
            <a:pPr marL="342900" lvl="0" indent="-342900">
              <a:spcAft>
                <a:spcPts val="0"/>
              </a:spcAft>
              <a:tabLst>
                <a:tab pos="457200" algn="l"/>
              </a:tabLst>
            </a:pPr>
            <a:r>
              <a:rPr lang="ru-RU" dirty="0">
                <a:solidFill>
                  <a:srgbClr val="000000"/>
                </a:solidFill>
                <a:latin typeface="Times New Roman"/>
                <a:ea typeface="Times New Roman"/>
              </a:rPr>
              <a:t>Поди взгляни еще раз на розы, а когда вернешься, чтобы проститься со мной, я открою тебе один секрет. ______________</a:t>
            </a:r>
            <a:endParaRPr lang="ru-RU" sz="2400" dirty="0">
              <a:latin typeface="Times New Roman"/>
              <a:ea typeface="Times New Roman"/>
            </a:endParaRPr>
          </a:p>
          <a:p>
            <a:pPr marL="342900" lvl="0" indent="-342900">
              <a:spcAft>
                <a:spcPts val="0"/>
              </a:spcAft>
              <a:tabLst>
                <a:tab pos="457200" algn="l"/>
              </a:tabLst>
            </a:pPr>
            <a:r>
              <a:rPr lang="ru-RU" dirty="0">
                <a:solidFill>
                  <a:srgbClr val="000000"/>
                </a:solidFill>
                <a:latin typeface="Times New Roman"/>
                <a:ea typeface="Times New Roman"/>
              </a:rPr>
              <a:t>Когда через полчаса раздались нетерпеливые звонки – слишком длинные и слишком короткие, я бросился в коридор и схватил трубку. ___________-</a:t>
            </a:r>
            <a:endParaRPr lang="ru-RU" sz="2400" dirty="0">
              <a:latin typeface="Times New Roman"/>
              <a:ea typeface="Times New Roman"/>
            </a:endParaRPr>
          </a:p>
          <a:p>
            <a:pPr marL="342900" lvl="0" indent="-342900">
              <a:spcAft>
                <a:spcPts val="0"/>
              </a:spcAft>
              <a:tabLst>
                <a:tab pos="457200" algn="l"/>
              </a:tabLst>
            </a:pPr>
            <a:r>
              <a:rPr lang="ru-RU" dirty="0">
                <a:solidFill>
                  <a:srgbClr val="000000"/>
                </a:solidFill>
                <a:latin typeface="Times New Roman"/>
                <a:ea typeface="Times New Roman"/>
              </a:rPr>
              <a:t>Она отругает своего повзрослевшего ребенка, а потом порадуется за него и обязательно отметит все хорошие перемены, которые произошли с ее всегда маленьким родным человечком.</a:t>
            </a:r>
            <a:endParaRPr lang="ru-RU" sz="2400" dirty="0">
              <a:latin typeface="Times New Roman"/>
              <a:ea typeface="Times New Roman"/>
            </a:endParaRPr>
          </a:p>
          <a:p>
            <a:pPr>
              <a:spcAft>
                <a:spcPts val="0"/>
              </a:spcAft>
            </a:pPr>
            <a:r>
              <a:rPr lang="ru-RU" b="1" dirty="0">
                <a:solidFill>
                  <a:srgbClr val="000000"/>
                </a:solidFill>
                <a:latin typeface="Times New Roman"/>
                <a:ea typeface="Times New Roman"/>
              </a:rPr>
              <a:t>Ответ: ____________</a:t>
            </a:r>
            <a:endParaRPr lang="ru-RU" sz="2400" dirty="0">
              <a:latin typeface="Times New Roman"/>
              <a:ea typeface="Times New Roman"/>
            </a:endParaRPr>
          </a:p>
          <a:p>
            <a:endParaRPr lang="ru-RU" dirty="0"/>
          </a:p>
        </p:txBody>
      </p:sp>
      <p:sp>
        <p:nvSpPr>
          <p:cNvPr id="2" name="Заголовок 1"/>
          <p:cNvSpPr>
            <a:spLocks noGrp="1"/>
          </p:cNvSpPr>
          <p:nvPr>
            <p:ph type="title"/>
          </p:nvPr>
        </p:nvSpPr>
        <p:spPr>
          <a:xfrm>
            <a:off x="755009" y="-75501"/>
            <a:ext cx="10607180" cy="1732633"/>
          </a:xfrm>
        </p:spPr>
        <p:txBody>
          <a:bodyPr>
            <a:noAutofit/>
          </a:bodyPr>
          <a:lstStyle/>
          <a:p>
            <a:pPr algn="ctr" fontAlgn="base"/>
            <a:br>
              <a:rPr lang="ru-RU" sz="2800" b="1" dirty="0"/>
            </a:br>
            <a:br>
              <a:rPr lang="ru-RU" sz="2800" b="1" dirty="0"/>
            </a:br>
            <a:br>
              <a:rPr lang="ru-RU" sz="2800" b="1" dirty="0"/>
            </a:br>
            <a:br>
              <a:rPr lang="ru-RU" sz="2800" b="1" dirty="0"/>
            </a:br>
            <a:r>
              <a:rPr lang="ru-RU" sz="2800" b="1" dirty="0" err="1">
                <a:solidFill>
                  <a:srgbClr val="FFFF00"/>
                </a:solidFill>
              </a:rPr>
              <a:t>Разноуровневые</a:t>
            </a:r>
            <a:r>
              <a:rPr lang="ru-RU" sz="2800" b="1" dirty="0">
                <a:solidFill>
                  <a:srgbClr val="FFFF00"/>
                </a:solidFill>
              </a:rPr>
              <a:t> задания  Сложное предложение. Сложноподчинённое предложение. Сложные предложения </a:t>
            </a:r>
            <a:r>
              <a:rPr lang="ru-RU" sz="2800" dirty="0">
                <a:solidFill>
                  <a:srgbClr val="FFFF00"/>
                </a:solidFill>
              </a:rPr>
              <a:t>с </a:t>
            </a:r>
            <a:r>
              <a:rPr lang="ru-RU" sz="2800" b="1" dirty="0">
                <a:solidFill>
                  <a:srgbClr val="FFFF00"/>
                </a:solidFill>
              </a:rPr>
              <a:t>разными видами связи</a:t>
            </a:r>
            <a:br>
              <a:rPr lang="ru-RU" sz="2800" b="1" dirty="0">
                <a:solidFill>
                  <a:srgbClr val="FFFF00"/>
                </a:solidFill>
              </a:rPr>
            </a:br>
            <a:r>
              <a:rPr lang="ru-RU" sz="2800" b="1" dirty="0">
                <a:solidFill>
                  <a:srgbClr val="FFFF00"/>
                </a:solidFill>
              </a:rPr>
              <a:t> </a:t>
            </a:r>
            <a:br>
              <a:rPr lang="ru-RU" sz="2800" dirty="0">
                <a:solidFill>
                  <a:srgbClr val="FFFF00"/>
                </a:solidFill>
              </a:rPr>
            </a:br>
            <a:br>
              <a:rPr lang="ru-RU" sz="2800" dirty="0"/>
            </a:br>
            <a:endParaRPr lang="ru-RU" sz="2800" dirty="0"/>
          </a:p>
        </p:txBody>
      </p:sp>
    </p:spTree>
    <p:extLst>
      <p:ext uri="{BB962C8B-B14F-4D97-AF65-F5344CB8AC3E}">
        <p14:creationId xmlns:p14="http://schemas.microsoft.com/office/powerpoint/2010/main" val="18126269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009" y="-75501"/>
            <a:ext cx="10607180" cy="1732633"/>
          </a:xfrm>
        </p:spPr>
        <p:txBody>
          <a:bodyPr>
            <a:noAutofit/>
          </a:bodyPr>
          <a:lstStyle/>
          <a:p>
            <a:pPr algn="ctr" fontAlgn="base"/>
            <a:br>
              <a:rPr lang="ru-RU" sz="2800" b="1" dirty="0"/>
            </a:br>
            <a:br>
              <a:rPr lang="ru-RU" sz="2800" b="1" dirty="0"/>
            </a:br>
            <a:br>
              <a:rPr lang="ru-RU" sz="2800" b="1" dirty="0"/>
            </a:br>
            <a:br>
              <a:rPr lang="ru-RU" sz="2800" b="1" dirty="0"/>
            </a:br>
            <a:r>
              <a:rPr lang="ru-RU" sz="2800" b="1" dirty="0" err="1">
                <a:solidFill>
                  <a:srgbClr val="FFFF00"/>
                </a:solidFill>
              </a:rPr>
              <a:t>Разноуровневые</a:t>
            </a:r>
            <a:r>
              <a:rPr lang="ru-RU" sz="2800" b="1" dirty="0">
                <a:solidFill>
                  <a:srgbClr val="FFFF00"/>
                </a:solidFill>
              </a:rPr>
              <a:t> задания  Сложное предложение. Сложноподчинённое предложение. Сложные предложения </a:t>
            </a:r>
            <a:r>
              <a:rPr lang="ru-RU" sz="2800" dirty="0">
                <a:solidFill>
                  <a:srgbClr val="FFFF00"/>
                </a:solidFill>
              </a:rPr>
              <a:t>с </a:t>
            </a:r>
            <a:r>
              <a:rPr lang="ru-RU" sz="2800" b="1" dirty="0">
                <a:solidFill>
                  <a:srgbClr val="FFFF00"/>
                </a:solidFill>
              </a:rPr>
              <a:t>разными видами связи</a:t>
            </a:r>
            <a:br>
              <a:rPr lang="ru-RU" sz="2800" b="1" dirty="0">
                <a:solidFill>
                  <a:srgbClr val="FFFF00"/>
                </a:solidFill>
              </a:rPr>
            </a:br>
            <a:r>
              <a:rPr lang="ru-RU" sz="2800" b="1" dirty="0">
                <a:solidFill>
                  <a:srgbClr val="00B050"/>
                </a:solidFill>
              </a:rPr>
              <a:t> </a:t>
            </a:r>
            <a:br>
              <a:rPr lang="ru-RU" sz="2800" dirty="0">
                <a:solidFill>
                  <a:srgbClr val="00B050"/>
                </a:solidFill>
              </a:rPr>
            </a:br>
            <a:br>
              <a:rPr lang="ru-RU" sz="2800" dirty="0"/>
            </a:br>
            <a:endParaRPr lang="ru-RU" sz="2800" dirty="0">
              <a:latin typeface="Times New Roman" pitchFamily="18" charset="0"/>
              <a:cs typeface="Times New Roman" pitchFamily="18" charset="0"/>
            </a:endParaRPr>
          </a:p>
        </p:txBody>
      </p:sp>
      <p:sp>
        <p:nvSpPr>
          <p:cNvPr id="3" name="Объект 2"/>
          <p:cNvSpPr>
            <a:spLocks noGrp="1"/>
          </p:cNvSpPr>
          <p:nvPr>
            <p:ph idx="1"/>
          </p:nvPr>
        </p:nvSpPr>
        <p:spPr>
          <a:xfrm>
            <a:off x="1162757" y="1929468"/>
            <a:ext cx="9877777" cy="4196695"/>
          </a:xfrm>
        </p:spPr>
        <p:txBody>
          <a:bodyPr>
            <a:normAutofit fontScale="92500" lnSpcReduction="20000"/>
          </a:bodyPr>
          <a:lstStyle/>
          <a:p>
            <a:r>
              <a:rPr lang="ru-RU" b="1" dirty="0">
                <a:latin typeface="Times New Roman" pitchFamily="18" charset="0"/>
                <a:cs typeface="Times New Roman" pitchFamily="18" charset="0"/>
              </a:rPr>
              <a:t>Карточка  №  2. Повышенный уровень. Укажите количество грамматических основ. Подчеркните грамматические основы.</a:t>
            </a:r>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Казалось, что</a:t>
            </a:r>
            <a:r>
              <a:rPr lang="ru-RU" b="1" dirty="0">
                <a:latin typeface="Times New Roman" pitchFamily="18" charset="0"/>
                <a:cs typeface="Times New Roman" pitchFamily="18" charset="0"/>
              </a:rPr>
              <a:t> </a:t>
            </a:r>
            <a:r>
              <a:rPr lang="ru-RU" dirty="0">
                <a:latin typeface="Times New Roman" pitchFamily="18" charset="0"/>
                <a:cs typeface="Times New Roman" pitchFamily="18" charset="0"/>
              </a:rPr>
              <a:t>он совершенно поглощен своим любимым занятием: он складывал из газеты кораблик с парусом. ____________</a:t>
            </a:r>
          </a:p>
          <a:p>
            <a:r>
              <a:rPr lang="ru-RU" dirty="0">
                <a:latin typeface="Times New Roman" pitchFamily="18" charset="0"/>
                <a:cs typeface="Times New Roman" pitchFamily="18" charset="0"/>
              </a:rPr>
              <a:t>Я помню, как однажды, когда была в доме родителей, мне не спалось.________</a:t>
            </a:r>
          </a:p>
          <a:p>
            <a:r>
              <a:rPr lang="ru-RU" dirty="0">
                <a:latin typeface="Times New Roman" pitchFamily="18" charset="0"/>
                <a:cs typeface="Times New Roman" pitchFamily="18" charset="0"/>
              </a:rPr>
              <a:t>Поди взгляни еще раз на розы, а когда вернешься, чтобы проститься со мной, я открою тебе один секрет. ______________</a:t>
            </a:r>
          </a:p>
          <a:p>
            <a:r>
              <a:rPr lang="ru-RU" dirty="0">
                <a:latin typeface="Times New Roman" pitchFamily="18" charset="0"/>
                <a:cs typeface="Times New Roman" pitchFamily="18" charset="0"/>
              </a:rPr>
              <a:t>Когда через полчаса раздались нетерпеливые звонки – слишком длинные и слишком короткие, я бросился в коридор и схватил трубку. ___________</a:t>
            </a:r>
          </a:p>
          <a:p>
            <a:r>
              <a:rPr lang="ru-RU" dirty="0">
                <a:latin typeface="Times New Roman" pitchFamily="18" charset="0"/>
                <a:cs typeface="Times New Roman" pitchFamily="18" charset="0"/>
              </a:rPr>
              <a:t>Она отругает своего повзрослевшего ребенка, а потом порадуется за него и обязательно отметит все хорошие перемены, которые произошли с ее всегда маленьким родным человечком._____________</a:t>
            </a:r>
            <a:r>
              <a:rPr lang="ru-RU" b="1" dirty="0">
                <a:latin typeface="Times New Roman" pitchFamily="18" charset="0"/>
                <a:cs typeface="Times New Roman" pitchFamily="18" charset="0"/>
              </a:rPr>
              <a:t>___________</a:t>
            </a:r>
            <a:endParaRPr lang="ru-RU" dirty="0">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val="23888359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03976" y="1792069"/>
            <a:ext cx="10515600" cy="4351338"/>
          </a:xfrm>
        </p:spPr>
        <p:txBody>
          <a:bodyPr>
            <a:normAutofit lnSpcReduction="10000"/>
          </a:bodyPr>
          <a:lstStyle/>
          <a:p>
            <a:r>
              <a:rPr lang="ru-RU" b="1" dirty="0">
                <a:solidFill>
                  <a:srgbClr val="00B050"/>
                </a:solidFill>
              </a:rPr>
              <a:t>Карточка № 3.  Базовый уровень. Обозначьте грамматическую основу предложений.</a:t>
            </a:r>
            <a:endParaRPr lang="ru-RU" dirty="0">
              <a:solidFill>
                <a:srgbClr val="00B050"/>
              </a:solidFill>
            </a:endParaRPr>
          </a:p>
          <a:p>
            <a:pPr lvl="0"/>
            <a:r>
              <a:rPr lang="ru-RU" dirty="0"/>
              <a:t>Солнце не успело подняться высоко, но уже слало вниз приветливые лучи.</a:t>
            </a:r>
          </a:p>
          <a:p>
            <a:pPr lvl="0"/>
            <a:r>
              <a:rPr lang="ru-RU" dirty="0" err="1"/>
              <a:t>Хоббитские</a:t>
            </a:r>
            <a:r>
              <a:rPr lang="ru-RU" dirty="0"/>
              <a:t> легенды о них были еще пострашнее, чем россказни о Лесе.</a:t>
            </a:r>
          </a:p>
          <a:p>
            <a:pPr lvl="0"/>
            <a:r>
              <a:rPr lang="ru-RU" dirty="0" err="1"/>
              <a:t>Разлившийся</a:t>
            </a:r>
            <a:r>
              <a:rPr lang="ru-RU" dirty="0"/>
              <a:t> ручей уверенно забурлил и потоком хлынул под откос.</a:t>
            </a:r>
          </a:p>
          <a:p>
            <a:pPr lvl="0"/>
            <a:r>
              <a:rPr lang="ru-RU" dirty="0" err="1"/>
              <a:t>Фродо</a:t>
            </a:r>
            <a:r>
              <a:rPr lang="ru-RU" dirty="0"/>
              <a:t> тяжко клевал носом.</a:t>
            </a:r>
          </a:p>
          <a:p>
            <a:pPr lvl="0"/>
            <a:r>
              <a:rPr lang="ru-RU" dirty="0"/>
              <a:t>Его необъятный корявый ствол был иссечен черными трещинами, тихо скрипевшими под перешептывание вялой листвы.</a:t>
            </a:r>
          </a:p>
          <a:p>
            <a:r>
              <a:rPr lang="ru-RU" dirty="0"/>
              <a:t>Мери с </a:t>
            </a:r>
            <a:r>
              <a:rPr lang="ru-RU" dirty="0" err="1"/>
              <a:t>Пином</a:t>
            </a:r>
            <a:r>
              <a:rPr lang="ru-RU" dirty="0"/>
              <a:t> еле-еле дотащились до могучего ствола.</a:t>
            </a:r>
          </a:p>
          <a:p>
            <a:pPr fontAlgn="base"/>
            <a:r>
              <a:rPr lang="ru-RU" dirty="0"/>
              <a:t> </a:t>
            </a:r>
          </a:p>
          <a:p>
            <a:pPr fontAlgn="base"/>
            <a:r>
              <a:rPr lang="ru-RU" dirty="0"/>
              <a:t> </a:t>
            </a:r>
          </a:p>
          <a:p>
            <a:endParaRPr lang="ru-RU" dirty="0"/>
          </a:p>
        </p:txBody>
      </p:sp>
      <p:sp>
        <p:nvSpPr>
          <p:cNvPr id="2" name="Заголовок 1"/>
          <p:cNvSpPr>
            <a:spLocks noGrp="1"/>
          </p:cNvSpPr>
          <p:nvPr>
            <p:ph type="title"/>
          </p:nvPr>
        </p:nvSpPr>
        <p:spPr>
          <a:xfrm>
            <a:off x="755009" y="-75501"/>
            <a:ext cx="10607180" cy="1732633"/>
          </a:xfrm>
        </p:spPr>
        <p:txBody>
          <a:bodyPr>
            <a:noAutofit/>
          </a:bodyPr>
          <a:lstStyle/>
          <a:p>
            <a:pPr algn="ctr" fontAlgn="base"/>
            <a:br>
              <a:rPr lang="ru-RU" sz="2800" b="1" dirty="0"/>
            </a:br>
            <a:br>
              <a:rPr lang="ru-RU" sz="2800" b="1" dirty="0"/>
            </a:br>
            <a:br>
              <a:rPr lang="ru-RU" sz="2800" b="1" dirty="0"/>
            </a:br>
            <a:br>
              <a:rPr lang="ru-RU" sz="2800" b="1" dirty="0"/>
            </a:br>
            <a:r>
              <a:rPr lang="ru-RU" sz="2800" b="1" dirty="0" err="1">
                <a:solidFill>
                  <a:srgbClr val="FFFF00"/>
                </a:solidFill>
              </a:rPr>
              <a:t>Разноуровневые</a:t>
            </a:r>
            <a:r>
              <a:rPr lang="ru-RU" sz="2800" b="1" dirty="0">
                <a:solidFill>
                  <a:srgbClr val="FFFF00"/>
                </a:solidFill>
              </a:rPr>
              <a:t> задания  Сложное предложение. Сложноподчинённое предложение. Сложные предложения </a:t>
            </a:r>
            <a:r>
              <a:rPr lang="ru-RU" sz="2800" dirty="0">
                <a:solidFill>
                  <a:srgbClr val="FFFF00"/>
                </a:solidFill>
              </a:rPr>
              <a:t>с </a:t>
            </a:r>
            <a:r>
              <a:rPr lang="ru-RU" sz="2800" b="1" dirty="0">
                <a:solidFill>
                  <a:srgbClr val="FFFF00"/>
                </a:solidFill>
              </a:rPr>
              <a:t>разными видами связи</a:t>
            </a:r>
            <a:br>
              <a:rPr lang="ru-RU" sz="2800" b="1" dirty="0">
                <a:solidFill>
                  <a:srgbClr val="FFFF00"/>
                </a:solidFill>
              </a:rPr>
            </a:br>
            <a:r>
              <a:rPr lang="ru-RU" sz="2800" b="1" dirty="0">
                <a:solidFill>
                  <a:srgbClr val="00B050"/>
                </a:solidFill>
              </a:rPr>
              <a:t> </a:t>
            </a:r>
            <a:br>
              <a:rPr lang="ru-RU" sz="2800" dirty="0">
                <a:solidFill>
                  <a:srgbClr val="00B050"/>
                </a:solidFill>
              </a:rPr>
            </a:br>
            <a:br>
              <a:rPr lang="ru-RU" sz="2800" dirty="0"/>
            </a:br>
            <a:endParaRPr lang="ru-RU" sz="2800" dirty="0"/>
          </a:p>
        </p:txBody>
      </p:sp>
    </p:spTree>
    <p:extLst>
      <p:ext uri="{BB962C8B-B14F-4D97-AF65-F5344CB8AC3E}">
        <p14:creationId xmlns:p14="http://schemas.microsoft.com/office/powerpoint/2010/main" val="23888359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1489018908"/>
              </p:ext>
            </p:extLst>
          </p:nvPr>
        </p:nvGraphicFramePr>
        <p:xfrm>
          <a:off x="985881" y="1844428"/>
          <a:ext cx="9879014" cy="5486400"/>
        </p:xfrm>
        <a:graphic>
          <a:graphicData uri="http://schemas.openxmlformats.org/drawingml/2006/table">
            <a:tbl>
              <a:tblPr firstRow="1" bandRow="1">
                <a:tableStyleId>{5C22544A-7EE6-4342-B048-85BDC9FD1C3A}</a:tableStyleId>
              </a:tblPr>
              <a:tblGrid>
                <a:gridCol w="9879014">
                  <a:extLst>
                    <a:ext uri="{9D8B030D-6E8A-4147-A177-3AD203B41FA5}">
                      <a16:colId xmlns:a16="http://schemas.microsoft.com/office/drawing/2014/main" val="20000"/>
                    </a:ext>
                  </a:extLst>
                </a:gridCol>
              </a:tblGrid>
              <a:tr h="923939">
                <a:tc>
                  <a:txBody>
                    <a:bodyPr/>
                    <a:lstStyle/>
                    <a:p>
                      <a:pPr fontAlgn="base"/>
                      <a:r>
                        <a:rPr lang="ru-RU" sz="1800" b="1" u="sng" kern="1200" dirty="0">
                          <a:solidFill>
                            <a:schemeClr val="lt1"/>
                          </a:solidFill>
                          <a:effectLst/>
                          <a:latin typeface="+mn-lt"/>
                          <a:ea typeface="+mn-ea"/>
                          <a:cs typeface="+mn-cs"/>
                        </a:rPr>
                        <a:t>Базовый уровень</a:t>
                      </a:r>
                      <a:r>
                        <a:rPr lang="ru-RU" sz="1800" b="1" kern="1200" dirty="0">
                          <a:solidFill>
                            <a:schemeClr val="lt1"/>
                          </a:solidFill>
                          <a:effectLst/>
                          <a:latin typeface="+mn-lt"/>
                          <a:ea typeface="+mn-ea"/>
                          <a:cs typeface="+mn-cs"/>
                        </a:rPr>
                        <a:t>:</a:t>
                      </a:r>
                    </a:p>
                    <a:p>
                      <a:pPr fontAlgn="base"/>
                      <a:r>
                        <a:rPr lang="ru-RU" sz="1800" b="1" i="1" kern="1200" dirty="0">
                          <a:solidFill>
                            <a:schemeClr val="lt1"/>
                          </a:solidFill>
                          <a:effectLst/>
                          <a:latin typeface="+mn-lt"/>
                          <a:ea typeface="+mn-ea"/>
                          <a:cs typeface="+mn-cs"/>
                        </a:rPr>
                        <a:t>расставить знаки препинания, найти главное и придаточное предложения, выделить средства связи предложений, построить схему предложения.</a:t>
                      </a:r>
                      <a:endParaRPr lang="ru-RU" sz="1800" b="1" kern="1200" dirty="0">
                        <a:solidFill>
                          <a:schemeClr val="lt1"/>
                        </a:solidFill>
                        <a:effectLst/>
                        <a:latin typeface="+mn-lt"/>
                        <a:ea typeface="+mn-ea"/>
                        <a:cs typeface="+mn-cs"/>
                      </a:endParaRPr>
                    </a:p>
                    <a:p>
                      <a:endParaRPr lang="ru-RU" dirty="0"/>
                    </a:p>
                  </a:txBody>
                  <a:tcPr marL="85903" marR="85903"/>
                </a:tc>
                <a:extLst>
                  <a:ext uri="{0D108BD9-81ED-4DB2-BD59-A6C34878D82A}">
                    <a16:rowId xmlns:a16="http://schemas.microsoft.com/office/drawing/2014/main" val="10000"/>
                  </a:ext>
                </a:extLst>
              </a:tr>
              <a:tr h="8761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1" u="sng" kern="1200" dirty="0">
                          <a:solidFill>
                            <a:schemeClr val="dk1"/>
                          </a:solidFill>
                          <a:effectLst/>
                          <a:latin typeface="+mn-lt"/>
                          <a:ea typeface="+mn-ea"/>
                          <a:cs typeface="+mn-cs"/>
                        </a:rPr>
                        <a:t>Повышенный  уровень</a:t>
                      </a:r>
                      <a:r>
                        <a:rPr lang="ru-RU" sz="1800" kern="1200" dirty="0">
                          <a:solidFill>
                            <a:schemeClr val="dk1"/>
                          </a:solidFill>
                          <a:effectLst/>
                          <a:latin typeface="+mn-lt"/>
                          <a:ea typeface="+mn-ea"/>
                          <a:cs typeface="+mn-cs"/>
                        </a:rPr>
                        <a:t>: </a:t>
                      </a:r>
                      <a:r>
                        <a:rPr lang="ru-RU" sz="1800" b="1" i="1" kern="1200" dirty="0">
                          <a:solidFill>
                            <a:schemeClr val="dk1"/>
                          </a:solidFill>
                          <a:effectLst/>
                          <a:latin typeface="+mn-lt"/>
                          <a:ea typeface="+mn-ea"/>
                          <a:cs typeface="+mn-cs"/>
                        </a:rPr>
                        <a:t>расставить знаки препинания, найти главное и придаточное предложения, выделить средства связи предложений, определить тип придаточного,  построить схему предложения.</a:t>
                      </a:r>
                      <a:endParaRPr lang="ru-RU" sz="1800" kern="1200" dirty="0">
                        <a:solidFill>
                          <a:schemeClr val="dk1"/>
                        </a:solidFill>
                        <a:effectLst/>
                        <a:latin typeface="+mn-lt"/>
                        <a:ea typeface="+mn-ea"/>
                        <a:cs typeface="+mn-cs"/>
                      </a:endParaRPr>
                    </a:p>
                    <a:p>
                      <a:endParaRPr lang="ru-RU" dirty="0"/>
                    </a:p>
                  </a:txBody>
                  <a:tcPr marL="85903" marR="85903"/>
                </a:tc>
                <a:extLst>
                  <a:ext uri="{0D108BD9-81ED-4DB2-BD59-A6C34878D82A}">
                    <a16:rowId xmlns:a16="http://schemas.microsoft.com/office/drawing/2014/main" val="10001"/>
                  </a:ext>
                </a:extLst>
              </a:tr>
              <a:tr h="370840">
                <a:tc>
                  <a:txBody>
                    <a:bodyPr/>
                    <a:lstStyle/>
                    <a:p>
                      <a:pPr fontAlgn="base"/>
                      <a:r>
                        <a:rPr lang="ru-RU" sz="1800" kern="1200" dirty="0">
                          <a:solidFill>
                            <a:schemeClr val="dk1"/>
                          </a:solidFill>
                          <a:effectLst/>
                          <a:latin typeface="+mn-lt"/>
                          <a:ea typeface="+mn-ea"/>
                          <a:cs typeface="+mn-cs"/>
                        </a:rPr>
                        <a:t> 1.</a:t>
                      </a:r>
                      <a:r>
                        <a:rPr lang="ru-RU" sz="1800" kern="1200" baseline="0" dirty="0">
                          <a:solidFill>
                            <a:schemeClr val="dk1"/>
                          </a:solidFill>
                          <a:effectLst/>
                          <a:latin typeface="+mn-lt"/>
                          <a:ea typeface="+mn-ea"/>
                          <a:cs typeface="+mn-cs"/>
                        </a:rPr>
                        <a:t> </a:t>
                      </a:r>
                      <a:r>
                        <a:rPr lang="ru-RU" sz="1800" kern="1200" dirty="0">
                          <a:solidFill>
                            <a:schemeClr val="dk1"/>
                          </a:solidFill>
                          <a:effectLst/>
                          <a:latin typeface="+mn-lt"/>
                          <a:ea typeface="+mn-ea"/>
                          <a:cs typeface="+mn-cs"/>
                        </a:rPr>
                        <a:t>Ум высыхает и старится если ты выпустишь книгу из рук. </a:t>
                      </a:r>
                    </a:p>
                    <a:p>
                      <a:pPr fontAlgn="base"/>
                      <a:r>
                        <a:rPr lang="ru-RU" sz="1800" kern="1200" dirty="0">
                          <a:solidFill>
                            <a:schemeClr val="dk1"/>
                          </a:solidFill>
                          <a:effectLst/>
                          <a:latin typeface="+mn-lt"/>
                          <a:ea typeface="+mn-ea"/>
                          <a:cs typeface="+mn-cs"/>
                        </a:rPr>
                        <a:t>2.  Глаза её сияли несмотря на то что смертельно хотелось спать. </a:t>
                      </a:r>
                    </a:p>
                    <a:p>
                      <a:pPr fontAlgn="base"/>
                      <a:r>
                        <a:rPr lang="ru-RU" sz="1800" kern="1200" dirty="0">
                          <a:solidFill>
                            <a:schemeClr val="dk1"/>
                          </a:solidFill>
                          <a:effectLst/>
                          <a:latin typeface="+mn-lt"/>
                          <a:ea typeface="+mn-ea"/>
                          <a:cs typeface="+mn-cs"/>
                        </a:rPr>
                        <a:t>3.  Небо часто облачно так что мы не можем видеть ни восхождения ни </a:t>
                      </a:r>
                    </a:p>
                    <a:p>
                      <a:pPr fontAlgn="base"/>
                      <a:r>
                        <a:rPr lang="ru-RU" sz="1800" kern="1200" dirty="0">
                          <a:solidFill>
                            <a:schemeClr val="dk1"/>
                          </a:solidFill>
                          <a:effectLst/>
                          <a:latin typeface="+mn-lt"/>
                          <a:ea typeface="+mn-ea"/>
                          <a:cs typeface="+mn-cs"/>
                        </a:rPr>
                        <a:t>захождения солнца. </a:t>
                      </a:r>
                    </a:p>
                    <a:p>
                      <a:pPr fontAlgn="base"/>
                      <a:r>
                        <a:rPr lang="ru-RU" sz="1800" kern="1200" dirty="0">
                          <a:solidFill>
                            <a:schemeClr val="dk1"/>
                          </a:solidFill>
                          <a:effectLst/>
                          <a:latin typeface="+mn-lt"/>
                          <a:ea typeface="+mn-ea"/>
                          <a:cs typeface="+mn-cs"/>
                        </a:rPr>
                        <a:t>4.  Память сохраняет только то что вы сами ей даёте на сохранение. </a:t>
                      </a:r>
                    </a:p>
                    <a:p>
                      <a:pPr fontAlgn="base"/>
                      <a:r>
                        <a:rPr lang="ru-RU" sz="1800" kern="1200" dirty="0">
                          <a:solidFill>
                            <a:schemeClr val="dk1"/>
                          </a:solidFill>
                          <a:effectLst/>
                          <a:latin typeface="+mn-lt"/>
                          <a:ea typeface="+mn-ea"/>
                          <a:cs typeface="+mn-cs"/>
                        </a:rPr>
                        <a:t>5.  Через окно я увидел как большая серая птица села на ветку в саду. </a:t>
                      </a:r>
                    </a:p>
                    <a:p>
                      <a:pPr fontAlgn="base"/>
                      <a:r>
                        <a:rPr lang="ru-RU" sz="1800" kern="1200" dirty="0">
                          <a:solidFill>
                            <a:schemeClr val="dk1"/>
                          </a:solidFill>
                          <a:effectLst/>
                          <a:latin typeface="+mn-lt"/>
                          <a:ea typeface="+mn-ea"/>
                          <a:cs typeface="+mn-cs"/>
                        </a:rPr>
                        <a:t>6.  Когда я приехал в Сочи я сразу отправился в дом – музей Н. </a:t>
                      </a:r>
                    </a:p>
                    <a:p>
                      <a:pPr fontAlgn="base"/>
                      <a:r>
                        <a:rPr lang="ru-RU" sz="1800" kern="1200" dirty="0">
                          <a:solidFill>
                            <a:schemeClr val="dk1"/>
                          </a:solidFill>
                          <a:effectLst/>
                          <a:latin typeface="+mn-lt"/>
                          <a:ea typeface="+mn-ea"/>
                          <a:cs typeface="+mn-cs"/>
                        </a:rPr>
                        <a:t>Островского. </a:t>
                      </a:r>
                    </a:p>
                    <a:p>
                      <a:pPr fontAlgn="base"/>
                      <a:r>
                        <a:rPr lang="ru-RU" sz="1800" kern="1200" dirty="0">
                          <a:solidFill>
                            <a:schemeClr val="dk1"/>
                          </a:solidFill>
                          <a:effectLst/>
                          <a:latin typeface="+mn-lt"/>
                          <a:ea typeface="+mn-ea"/>
                          <a:cs typeface="+mn-cs"/>
                        </a:rPr>
                        <a:t>7.  День и ночь не знают покоя солдаты чтобы люди мирно жили на земле. </a:t>
                      </a:r>
                    </a:p>
                    <a:p>
                      <a:pPr fontAlgn="base"/>
                      <a:r>
                        <a:rPr lang="ru-RU" sz="1800" kern="1200" dirty="0">
                          <a:solidFill>
                            <a:schemeClr val="dk1"/>
                          </a:solidFill>
                          <a:effectLst/>
                          <a:latin typeface="+mn-lt"/>
                          <a:ea typeface="+mn-ea"/>
                          <a:cs typeface="+mn-cs"/>
                        </a:rPr>
                        <a:t> </a:t>
                      </a:r>
                    </a:p>
                    <a:p>
                      <a:endParaRPr lang="ru-RU" dirty="0"/>
                    </a:p>
                  </a:txBody>
                  <a:tcPr marL="85903" marR="85903"/>
                </a:tc>
                <a:extLst>
                  <a:ext uri="{0D108BD9-81ED-4DB2-BD59-A6C34878D82A}">
                    <a16:rowId xmlns:a16="http://schemas.microsoft.com/office/drawing/2014/main" val="10002"/>
                  </a:ext>
                </a:extLst>
              </a:tr>
            </a:tbl>
          </a:graphicData>
        </a:graphic>
      </p:graphicFrame>
      <p:sp>
        <p:nvSpPr>
          <p:cNvPr id="2" name="Заголовок 1"/>
          <p:cNvSpPr>
            <a:spLocks noGrp="1"/>
          </p:cNvSpPr>
          <p:nvPr>
            <p:ph type="title"/>
          </p:nvPr>
        </p:nvSpPr>
        <p:spPr/>
        <p:txBody>
          <a:bodyPr>
            <a:noAutofit/>
          </a:bodyPr>
          <a:lstStyle/>
          <a:p>
            <a:pPr algn="ctr"/>
            <a:br>
              <a:rPr lang="ru-RU" sz="2800" b="1" dirty="0">
                <a:solidFill>
                  <a:srgbClr val="00B050"/>
                </a:solidFill>
              </a:rPr>
            </a:br>
            <a:r>
              <a:rPr lang="ru-RU" sz="2800" b="1" dirty="0" err="1">
                <a:solidFill>
                  <a:srgbClr val="00B050"/>
                </a:solidFill>
              </a:rPr>
              <a:t>Разноуровневые</a:t>
            </a:r>
            <a:r>
              <a:rPr lang="ru-RU" sz="2800" b="1" dirty="0">
                <a:solidFill>
                  <a:srgbClr val="00B050"/>
                </a:solidFill>
              </a:rPr>
              <a:t> задания  Сложное предложение. Сложноподчинённое предложение. Сложные предложения </a:t>
            </a:r>
            <a:r>
              <a:rPr lang="ru-RU" sz="2800" dirty="0">
                <a:solidFill>
                  <a:srgbClr val="00B050"/>
                </a:solidFill>
              </a:rPr>
              <a:t>с </a:t>
            </a:r>
            <a:r>
              <a:rPr lang="ru-RU" sz="2800" b="1" dirty="0">
                <a:solidFill>
                  <a:srgbClr val="00B050"/>
                </a:solidFill>
              </a:rPr>
              <a:t>разными видами связи</a:t>
            </a:r>
            <a:br>
              <a:rPr lang="ru-RU" sz="2800" b="1" dirty="0">
                <a:solidFill>
                  <a:srgbClr val="00B050"/>
                </a:solidFill>
              </a:rPr>
            </a:br>
            <a:endParaRPr lang="ru-RU" sz="2800" dirty="0"/>
          </a:p>
        </p:txBody>
      </p:sp>
    </p:spTree>
    <p:extLst>
      <p:ext uri="{BB962C8B-B14F-4D97-AF65-F5344CB8AC3E}">
        <p14:creationId xmlns:p14="http://schemas.microsoft.com/office/powerpoint/2010/main" val="17779469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647574256"/>
              </p:ext>
            </p:extLst>
          </p:nvPr>
        </p:nvGraphicFramePr>
        <p:xfrm>
          <a:off x="703263" y="1792288"/>
          <a:ext cx="10515600" cy="4846320"/>
        </p:xfrm>
        <a:graphic>
          <a:graphicData uri="http://schemas.openxmlformats.org/drawingml/2006/table">
            <a:tbl>
              <a:tblPr firstRow="1" bandRow="1">
                <a:tableStyleId>{5C22544A-7EE6-4342-B048-85BDC9FD1C3A}</a:tableStyleId>
              </a:tblPr>
              <a:tblGrid>
                <a:gridCol w="10515600">
                  <a:extLst>
                    <a:ext uri="{9D8B030D-6E8A-4147-A177-3AD203B41FA5}">
                      <a16:colId xmlns:a16="http://schemas.microsoft.com/office/drawing/2014/main" val="20000"/>
                    </a:ext>
                  </a:extLst>
                </a:gridCol>
              </a:tblGrid>
              <a:tr h="370840">
                <a:tc>
                  <a:txBody>
                    <a:bodyPr/>
                    <a:lstStyle/>
                    <a:p>
                      <a:r>
                        <a:rPr lang="ru-RU" sz="1800" b="1" kern="1200" dirty="0">
                          <a:solidFill>
                            <a:schemeClr val="lt1"/>
                          </a:solidFill>
                          <a:effectLst/>
                          <a:latin typeface="+mn-lt"/>
                          <a:ea typeface="+mn-ea"/>
                          <a:cs typeface="+mn-cs"/>
                        </a:rPr>
                        <a:t>2 Самостоятельная работа по теме «Сложноподчиненное предложение. Виды придаточных».</a:t>
                      </a:r>
                    </a:p>
                    <a:p>
                      <a:r>
                        <a:rPr lang="ru-RU" sz="1800" b="1" i="1" u="sng" kern="1200" dirty="0">
                          <a:solidFill>
                            <a:schemeClr val="lt1"/>
                          </a:solidFill>
                          <a:effectLst/>
                          <a:latin typeface="+mn-lt"/>
                          <a:ea typeface="+mn-ea"/>
                          <a:cs typeface="+mn-cs"/>
                        </a:rPr>
                        <a:t>Базовый уровень</a:t>
                      </a:r>
                      <a:r>
                        <a:rPr lang="ru-RU" sz="1800" b="1" u="sng" kern="1200" dirty="0">
                          <a:solidFill>
                            <a:schemeClr val="lt1"/>
                          </a:solidFill>
                          <a:effectLst/>
                          <a:latin typeface="+mn-lt"/>
                          <a:ea typeface="+mn-ea"/>
                          <a:cs typeface="+mn-cs"/>
                        </a:rPr>
                        <a:t>. </a:t>
                      </a:r>
                      <a:r>
                        <a:rPr lang="ru-RU" sz="1800" b="1" kern="1200" dirty="0">
                          <a:solidFill>
                            <a:schemeClr val="lt1"/>
                          </a:solidFill>
                          <a:effectLst/>
                          <a:latin typeface="+mn-lt"/>
                          <a:ea typeface="+mn-ea"/>
                          <a:cs typeface="+mn-cs"/>
                        </a:rPr>
                        <a:t>Определить вид придаточных предложений, построить схемы. Определить вид придаточных предложений. </a:t>
                      </a:r>
                    </a:p>
                    <a:p>
                      <a:endParaRPr lang="ru-RU" dirty="0"/>
                    </a:p>
                  </a:txBody>
                  <a:tcPr/>
                </a:tc>
                <a:extLst>
                  <a:ext uri="{0D108BD9-81ED-4DB2-BD59-A6C34878D82A}">
                    <a16:rowId xmlns:a16="http://schemas.microsoft.com/office/drawing/2014/main" val="10000"/>
                  </a:ext>
                </a:extLst>
              </a:tr>
              <a:tr h="370840">
                <a:tc>
                  <a:txBody>
                    <a:bodyPr/>
                    <a:lstStyle/>
                    <a:p>
                      <a:pPr lvl="0"/>
                      <a:r>
                        <a:rPr lang="ru-RU" sz="1800" kern="1200" dirty="0">
                          <a:solidFill>
                            <a:schemeClr val="dk1"/>
                          </a:solidFill>
                          <a:effectLst/>
                          <a:latin typeface="+mn-lt"/>
                          <a:ea typeface="+mn-ea"/>
                          <a:cs typeface="+mn-cs"/>
                        </a:rPr>
                        <a:t>Когда туман рассеялся, когда серые облака поднялись вверх и растаяли, туристы прошли уже километров  семь. </a:t>
                      </a:r>
                    </a:p>
                    <a:p>
                      <a:pPr lvl="0"/>
                      <a:r>
                        <a:rPr lang="ru-RU" sz="1800" kern="1200" dirty="0">
                          <a:solidFill>
                            <a:schemeClr val="dk1"/>
                          </a:solidFill>
                          <a:effectLst/>
                          <a:latin typeface="+mn-lt"/>
                          <a:ea typeface="+mn-ea"/>
                          <a:cs typeface="+mn-cs"/>
                        </a:rPr>
                        <a:t>Потом я вспомнил, какими ослепительно-синими бывают лоскутки неба, когда дни начинают медленно прибавляться.</a:t>
                      </a:r>
                    </a:p>
                    <a:p>
                      <a:pPr lvl="0"/>
                      <a:r>
                        <a:rPr lang="ru-RU" sz="1800" kern="1200" dirty="0">
                          <a:solidFill>
                            <a:schemeClr val="dk1"/>
                          </a:solidFill>
                          <a:effectLst/>
                          <a:latin typeface="+mn-lt"/>
                          <a:ea typeface="+mn-ea"/>
                          <a:cs typeface="+mn-cs"/>
                        </a:rPr>
                        <a:t>Когда бричка была уже на конце деревни, Чичиков подозвал к себе первого мужика, который, поднявши где-то на дороге претолстое бревно, тащил его на плече к себе в избу.</a:t>
                      </a:r>
                    </a:p>
                    <a:p>
                      <a:pPr lvl="0"/>
                      <a:r>
                        <a:rPr lang="ru-RU" sz="1800" kern="1200" dirty="0">
                          <a:solidFill>
                            <a:schemeClr val="dk1"/>
                          </a:solidFill>
                          <a:effectLst/>
                          <a:latin typeface="+mn-lt"/>
                          <a:ea typeface="+mn-ea"/>
                          <a:cs typeface="+mn-cs"/>
                        </a:rPr>
                        <a:t>Пьер полтора месяца после вечера Анны Павловны и последовавшей за ним бессонной ночи, в которую он решил, что женитьба на Элен была бы несчастием и что ему нужно избегать ее, с ужасом чувствовал, что он должен будет связать с нею свою судьбу.</a:t>
                      </a:r>
                      <a:r>
                        <a:rPr lang="ru-RU" sz="1800" b="1" kern="1200" dirty="0">
                          <a:solidFill>
                            <a:schemeClr val="dk1"/>
                          </a:solidFill>
                          <a:effectLst/>
                          <a:latin typeface="+mn-lt"/>
                          <a:ea typeface="+mn-ea"/>
                          <a:cs typeface="+mn-cs"/>
                        </a:rPr>
                        <a:t> </a:t>
                      </a:r>
                      <a:endParaRPr lang="ru-RU" sz="1800" kern="1200" dirty="0">
                        <a:solidFill>
                          <a:schemeClr val="dk1"/>
                        </a:solidFill>
                        <a:effectLst/>
                        <a:latin typeface="+mn-lt"/>
                        <a:ea typeface="+mn-ea"/>
                        <a:cs typeface="+mn-cs"/>
                      </a:endParaRPr>
                    </a:p>
                    <a:p>
                      <a:r>
                        <a:rPr lang="ru-RU" sz="1800" kern="1200" dirty="0">
                          <a:solidFill>
                            <a:schemeClr val="dk1"/>
                          </a:solidFill>
                          <a:effectLst/>
                          <a:latin typeface="+mn-lt"/>
                          <a:ea typeface="+mn-ea"/>
                          <a:cs typeface="+mn-cs"/>
                        </a:rPr>
                        <a:t> </a:t>
                      </a:r>
                    </a:p>
                    <a:p>
                      <a:pPr lvl="0"/>
                      <a:r>
                        <a:rPr lang="ru-RU" sz="1800" b="1" kern="1200" dirty="0">
                          <a:solidFill>
                            <a:schemeClr val="dk1"/>
                          </a:solidFill>
                          <a:effectLst/>
                          <a:latin typeface="+mn-lt"/>
                          <a:ea typeface="+mn-ea"/>
                          <a:cs typeface="+mn-cs"/>
                        </a:rPr>
                        <a:t>Виды подчинения:</a:t>
                      </a:r>
                      <a:r>
                        <a:rPr lang="ru-RU" sz="1800" kern="1200" dirty="0">
                          <a:solidFill>
                            <a:schemeClr val="dk1"/>
                          </a:solidFill>
                          <a:effectLst/>
                          <a:latin typeface="+mn-lt"/>
                          <a:ea typeface="+mn-ea"/>
                          <a:cs typeface="+mn-cs"/>
                        </a:rPr>
                        <a:t> 1. однородное. 2. последовательное. 3. параллельное.</a:t>
                      </a:r>
                    </a:p>
                    <a:p>
                      <a:r>
                        <a:rPr lang="ru-RU" sz="1800" kern="1200" dirty="0">
                          <a:solidFill>
                            <a:schemeClr val="dk1"/>
                          </a:solidFill>
                          <a:effectLst/>
                          <a:latin typeface="+mn-lt"/>
                          <a:ea typeface="+mn-ea"/>
                          <a:cs typeface="+mn-cs"/>
                        </a:rPr>
                        <a:t>4. комбинированное (последовательное, однородное, параллельное). </a:t>
                      </a:r>
                    </a:p>
                    <a:p>
                      <a:endParaRPr lang="ru-RU" dirty="0"/>
                    </a:p>
                  </a:txBody>
                  <a:tcPr/>
                </a:tc>
                <a:extLst>
                  <a:ext uri="{0D108BD9-81ED-4DB2-BD59-A6C34878D82A}">
                    <a16:rowId xmlns:a16="http://schemas.microsoft.com/office/drawing/2014/main" val="10001"/>
                  </a:ext>
                </a:extLst>
              </a:tr>
            </a:tbl>
          </a:graphicData>
        </a:graphic>
      </p:graphicFrame>
      <p:sp>
        <p:nvSpPr>
          <p:cNvPr id="2" name="Заголовок 1"/>
          <p:cNvSpPr>
            <a:spLocks noGrp="1"/>
          </p:cNvSpPr>
          <p:nvPr>
            <p:ph type="title"/>
          </p:nvPr>
        </p:nvSpPr>
        <p:spPr>
          <a:xfrm>
            <a:off x="755009" y="-75501"/>
            <a:ext cx="10607180" cy="1732633"/>
          </a:xfrm>
        </p:spPr>
        <p:txBody>
          <a:bodyPr>
            <a:noAutofit/>
          </a:bodyPr>
          <a:lstStyle/>
          <a:p>
            <a:pPr algn="ctr" fontAlgn="base"/>
            <a:br>
              <a:rPr lang="ru-RU" sz="2800" b="1" dirty="0"/>
            </a:br>
            <a:br>
              <a:rPr lang="ru-RU" sz="2800" b="1" dirty="0"/>
            </a:br>
            <a:br>
              <a:rPr lang="ru-RU" sz="2800" b="1" dirty="0"/>
            </a:br>
            <a:br>
              <a:rPr lang="ru-RU" sz="2800" b="1" dirty="0"/>
            </a:br>
            <a:r>
              <a:rPr lang="ru-RU" sz="2800" b="1" dirty="0" err="1">
                <a:solidFill>
                  <a:srgbClr val="00B050"/>
                </a:solidFill>
              </a:rPr>
              <a:t>Разноуровневые</a:t>
            </a:r>
            <a:r>
              <a:rPr lang="ru-RU" sz="2800" b="1" dirty="0">
                <a:solidFill>
                  <a:srgbClr val="00B050"/>
                </a:solidFill>
              </a:rPr>
              <a:t> задания  Сложное предложение. Сложноподчинённое предложение. Сложные предложения </a:t>
            </a:r>
            <a:r>
              <a:rPr lang="ru-RU" sz="2800" dirty="0">
                <a:solidFill>
                  <a:srgbClr val="00B050"/>
                </a:solidFill>
              </a:rPr>
              <a:t>с </a:t>
            </a:r>
            <a:r>
              <a:rPr lang="ru-RU" sz="2800" b="1" dirty="0">
                <a:solidFill>
                  <a:srgbClr val="00B050"/>
                </a:solidFill>
              </a:rPr>
              <a:t>разными видами связи</a:t>
            </a:r>
            <a:br>
              <a:rPr lang="ru-RU" sz="2800" b="1" dirty="0">
                <a:solidFill>
                  <a:srgbClr val="00B050"/>
                </a:solidFill>
              </a:rPr>
            </a:br>
            <a:r>
              <a:rPr lang="ru-RU" sz="2800" b="1" dirty="0">
                <a:solidFill>
                  <a:srgbClr val="00B050"/>
                </a:solidFill>
              </a:rPr>
              <a:t> </a:t>
            </a:r>
            <a:br>
              <a:rPr lang="ru-RU" sz="2800" dirty="0">
                <a:solidFill>
                  <a:srgbClr val="00B050"/>
                </a:solidFill>
              </a:rPr>
            </a:br>
            <a:br>
              <a:rPr lang="ru-RU" sz="2800" dirty="0"/>
            </a:br>
            <a:endParaRPr lang="ru-RU" sz="2800" dirty="0"/>
          </a:p>
        </p:txBody>
      </p:sp>
    </p:spTree>
    <p:extLst>
      <p:ext uri="{BB962C8B-B14F-4D97-AF65-F5344CB8AC3E}">
        <p14:creationId xmlns:p14="http://schemas.microsoft.com/office/powerpoint/2010/main" val="24876957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2990715650"/>
              </p:ext>
            </p:extLst>
          </p:nvPr>
        </p:nvGraphicFramePr>
        <p:xfrm>
          <a:off x="703263" y="1792288"/>
          <a:ext cx="10515600" cy="5577840"/>
        </p:xfrm>
        <a:graphic>
          <a:graphicData uri="http://schemas.openxmlformats.org/drawingml/2006/table">
            <a:tbl>
              <a:tblPr firstRow="1" bandRow="1">
                <a:tableStyleId>{5C22544A-7EE6-4342-B048-85BDC9FD1C3A}</a:tableStyleId>
              </a:tblPr>
              <a:tblGrid>
                <a:gridCol w="10515600">
                  <a:extLst>
                    <a:ext uri="{9D8B030D-6E8A-4147-A177-3AD203B41FA5}">
                      <a16:colId xmlns:a16="http://schemas.microsoft.com/office/drawing/2014/main" val="20000"/>
                    </a:ext>
                  </a:extLst>
                </a:gridCol>
              </a:tblGrid>
              <a:tr h="370840">
                <a:tc>
                  <a:txBody>
                    <a:bodyPr/>
                    <a:lstStyle/>
                    <a:p>
                      <a:r>
                        <a:rPr lang="ru-RU" sz="1800" b="1" kern="1200" dirty="0">
                          <a:solidFill>
                            <a:schemeClr val="lt1"/>
                          </a:solidFill>
                          <a:effectLst/>
                          <a:latin typeface="+mn-lt"/>
                          <a:ea typeface="+mn-ea"/>
                          <a:cs typeface="+mn-cs"/>
                        </a:rPr>
                        <a:t>2 Самостоятельная работа по теме «Сложноподчиненное предложение. Виды придаточных».</a:t>
                      </a:r>
                    </a:p>
                    <a:p>
                      <a:r>
                        <a:rPr lang="ru-RU" sz="1800" b="1" i="1" u="sng" kern="1200" dirty="0">
                          <a:solidFill>
                            <a:schemeClr val="lt1"/>
                          </a:solidFill>
                          <a:effectLst/>
                          <a:latin typeface="+mn-lt"/>
                          <a:ea typeface="+mn-ea"/>
                          <a:cs typeface="+mn-cs"/>
                        </a:rPr>
                        <a:t>Повышенный уровень</a:t>
                      </a:r>
                      <a:endParaRPr lang="ru-RU" sz="1800" b="1" kern="1200" dirty="0">
                        <a:solidFill>
                          <a:schemeClr val="lt1"/>
                        </a:solidFill>
                        <a:effectLst/>
                        <a:latin typeface="+mn-lt"/>
                        <a:ea typeface="+mn-ea"/>
                        <a:cs typeface="+mn-cs"/>
                      </a:endParaRPr>
                    </a:p>
                    <a:p>
                      <a:r>
                        <a:rPr lang="ru-RU" sz="1800" b="1" kern="1200" dirty="0">
                          <a:solidFill>
                            <a:schemeClr val="lt1"/>
                          </a:solidFill>
                          <a:effectLst/>
                          <a:latin typeface="+mn-lt"/>
                          <a:ea typeface="+mn-ea"/>
                          <a:cs typeface="+mn-cs"/>
                        </a:rPr>
                        <a:t>Спишите. Расставьте знаки препинания, постройте схемы СПП с несколькими придаточными. Укажите номера предложений</a:t>
                      </a:r>
                    </a:p>
                    <a:p>
                      <a:r>
                        <a:rPr lang="ru-RU" sz="1800" b="1" kern="1200" dirty="0">
                          <a:solidFill>
                            <a:schemeClr val="lt1"/>
                          </a:solidFill>
                          <a:effectLst/>
                          <a:latin typeface="+mn-lt"/>
                          <a:ea typeface="+mn-ea"/>
                          <a:cs typeface="+mn-cs"/>
                        </a:rPr>
                        <a:t>с последовательным подчинением_______________________________,</a:t>
                      </a:r>
                      <a:br>
                        <a:rPr lang="ru-RU" sz="1800" b="1" kern="1200" dirty="0">
                          <a:solidFill>
                            <a:schemeClr val="lt1"/>
                          </a:solidFill>
                          <a:effectLst/>
                          <a:latin typeface="+mn-lt"/>
                          <a:ea typeface="+mn-ea"/>
                          <a:cs typeface="+mn-cs"/>
                        </a:rPr>
                      </a:br>
                      <a:r>
                        <a:rPr lang="ru-RU" sz="1800" b="1" kern="1200" dirty="0">
                          <a:solidFill>
                            <a:schemeClr val="lt1"/>
                          </a:solidFill>
                          <a:effectLst/>
                          <a:latin typeface="+mn-lt"/>
                          <a:ea typeface="+mn-ea"/>
                          <a:cs typeface="+mn-cs"/>
                        </a:rPr>
                        <a:t>2. с параллельным подчинением ________________________________ ,</a:t>
                      </a:r>
                      <a:br>
                        <a:rPr lang="ru-RU" sz="1800" b="1" kern="1200" dirty="0">
                          <a:solidFill>
                            <a:schemeClr val="lt1"/>
                          </a:solidFill>
                          <a:effectLst/>
                          <a:latin typeface="+mn-lt"/>
                          <a:ea typeface="+mn-ea"/>
                          <a:cs typeface="+mn-cs"/>
                        </a:rPr>
                      </a:br>
                      <a:r>
                        <a:rPr lang="ru-RU" sz="1800" b="1" kern="1200" dirty="0">
                          <a:solidFill>
                            <a:schemeClr val="lt1"/>
                          </a:solidFill>
                          <a:effectLst/>
                          <a:latin typeface="+mn-lt"/>
                          <a:ea typeface="+mn-ea"/>
                          <a:cs typeface="+mn-cs"/>
                        </a:rPr>
                        <a:t>3. с однородным подчинением_________________________________________________,</a:t>
                      </a:r>
                      <a:br>
                        <a:rPr lang="ru-RU" sz="1800" b="1" kern="1200" dirty="0">
                          <a:solidFill>
                            <a:schemeClr val="lt1"/>
                          </a:solidFill>
                          <a:effectLst/>
                          <a:latin typeface="+mn-lt"/>
                          <a:ea typeface="+mn-ea"/>
                          <a:cs typeface="+mn-cs"/>
                        </a:rPr>
                      </a:br>
                      <a:r>
                        <a:rPr lang="ru-RU" sz="1800" b="1" kern="1200" dirty="0">
                          <a:solidFill>
                            <a:schemeClr val="lt1"/>
                          </a:solidFill>
                          <a:effectLst/>
                          <a:latin typeface="+mn-lt"/>
                          <a:ea typeface="+mn-ea"/>
                          <a:cs typeface="+mn-cs"/>
                        </a:rPr>
                        <a:t>4. с комбинированием моделей ___(</a:t>
                      </a:r>
                      <a:r>
                        <a:rPr lang="ru-RU" sz="1800" b="1" kern="1200" dirty="0" err="1">
                          <a:solidFill>
                            <a:schemeClr val="lt1"/>
                          </a:solidFill>
                          <a:effectLst/>
                          <a:latin typeface="+mn-lt"/>
                          <a:ea typeface="+mn-ea"/>
                          <a:cs typeface="+mn-cs"/>
                        </a:rPr>
                        <a:t>однород</a:t>
                      </a:r>
                      <a:r>
                        <a:rPr lang="ru-RU" sz="1800" b="1" kern="1200" dirty="0">
                          <a:solidFill>
                            <a:schemeClr val="lt1"/>
                          </a:solidFill>
                          <a:effectLst/>
                          <a:latin typeface="+mn-lt"/>
                          <a:ea typeface="+mn-ea"/>
                          <a:cs typeface="+mn-cs"/>
                        </a:rPr>
                        <a:t>, параллельное </a:t>
                      </a:r>
                      <a:endParaRPr lang="ru-RU" dirty="0"/>
                    </a:p>
                  </a:txBody>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kern="1200" dirty="0">
                          <a:solidFill>
                            <a:schemeClr val="dk1"/>
                          </a:solidFill>
                          <a:effectLst/>
                          <a:latin typeface="+mn-lt"/>
                          <a:ea typeface="+mn-ea"/>
                          <a:cs typeface="+mn-cs"/>
                        </a:rPr>
                        <a:t>1</a:t>
                      </a:r>
                      <a:r>
                        <a:rPr lang="ru-RU" sz="1600" kern="1200" dirty="0">
                          <a:solidFill>
                            <a:schemeClr val="dk1"/>
                          </a:solidFill>
                          <a:effectLst/>
                          <a:latin typeface="+mn-lt"/>
                          <a:ea typeface="+mn-ea"/>
                          <a:cs typeface="+mn-cs"/>
                        </a:rPr>
                        <a:t>. Настоящую песню скворца надо слушать лишь ранним утром когда первый розовый свет  зари окрасит деревья и вместе с ними скворечники которые всегда располагаются отверстием на восток. __________________________________________________________</a:t>
                      </a:r>
                      <a:br>
                        <a:rPr lang="ru-RU" sz="1600" kern="1200" dirty="0">
                          <a:solidFill>
                            <a:schemeClr val="dk1"/>
                          </a:solidFill>
                          <a:effectLst/>
                          <a:latin typeface="+mn-lt"/>
                          <a:ea typeface="+mn-ea"/>
                          <a:cs typeface="+mn-cs"/>
                        </a:rPr>
                      </a:br>
                      <a:r>
                        <a:rPr lang="ru-RU" sz="1600" kern="1200" dirty="0">
                          <a:solidFill>
                            <a:schemeClr val="dk1"/>
                          </a:solidFill>
                          <a:effectLst/>
                          <a:latin typeface="+mn-lt"/>
                          <a:ea typeface="+mn-ea"/>
                          <a:cs typeface="+mn-cs"/>
                        </a:rPr>
                        <a:t>2. Мне кажется что если я сделаю ещё хоть один шаг среди этой грозной темноты я тоже  полечу в глубокую трясину._______________________________________________</a:t>
                      </a:r>
                      <a:br>
                        <a:rPr lang="ru-RU" sz="1600" kern="1200" dirty="0">
                          <a:solidFill>
                            <a:schemeClr val="dk1"/>
                          </a:solidFill>
                          <a:effectLst/>
                          <a:latin typeface="+mn-lt"/>
                          <a:ea typeface="+mn-ea"/>
                          <a:cs typeface="+mn-cs"/>
                        </a:rPr>
                      </a:br>
                      <a:r>
                        <a:rPr lang="ru-RU" sz="1600" kern="1200" dirty="0">
                          <a:solidFill>
                            <a:schemeClr val="dk1"/>
                          </a:solidFill>
                          <a:effectLst/>
                          <a:latin typeface="+mn-lt"/>
                          <a:ea typeface="+mn-ea"/>
                          <a:cs typeface="+mn-cs"/>
                        </a:rPr>
                        <a:t>3. Вечером как только темнота скрыла картину мира и толчки волн стали ощущаться сильнее и резче пассажиры разбрелись по каютам. _______________________________</a:t>
                      </a:r>
                      <a:br>
                        <a:rPr lang="ru-RU" sz="1600" kern="1200" dirty="0">
                          <a:solidFill>
                            <a:schemeClr val="dk1"/>
                          </a:solidFill>
                          <a:effectLst/>
                          <a:latin typeface="+mn-lt"/>
                          <a:ea typeface="+mn-ea"/>
                          <a:cs typeface="+mn-cs"/>
                        </a:rPr>
                      </a:br>
                      <a:r>
                        <a:rPr lang="ru-RU" sz="1600" kern="1200" dirty="0">
                          <a:solidFill>
                            <a:schemeClr val="dk1"/>
                          </a:solidFill>
                          <a:effectLst/>
                          <a:latin typeface="+mn-lt"/>
                          <a:ea typeface="+mn-ea"/>
                          <a:cs typeface="+mn-cs"/>
                        </a:rPr>
                        <a:t>4. Если внимательно прислушаться то можно услышать отдалённые раскаты которые говорят о приближении грозы. ______________________________________________</a:t>
                      </a:r>
                      <a:br>
                        <a:rPr lang="ru-RU" sz="1600" kern="1200" dirty="0">
                          <a:solidFill>
                            <a:schemeClr val="dk1"/>
                          </a:solidFill>
                          <a:effectLst/>
                          <a:latin typeface="+mn-lt"/>
                          <a:ea typeface="+mn-ea"/>
                          <a:cs typeface="+mn-cs"/>
                        </a:rPr>
                      </a:br>
                      <a:r>
                        <a:rPr lang="ru-RU" sz="1600" kern="1200" dirty="0">
                          <a:solidFill>
                            <a:schemeClr val="dk1"/>
                          </a:solidFill>
                          <a:effectLst/>
                          <a:latin typeface="+mn-lt"/>
                          <a:ea typeface="+mn-ea"/>
                          <a:cs typeface="+mn-cs"/>
                        </a:rPr>
                        <a:t>5. В июльский день когда уже нивами полной и жёлтой ржи покрыты холмы и долы России и синие васильки радостно мигают в ней когда жужжат мухи и раскаты далёких гроз носятся в небесах я ехал на мельницу чтобы ловить рыбу удочкой. __________________</a:t>
                      </a:r>
                    </a:p>
                    <a:p>
                      <a:endParaRPr lang="ru-RU" sz="1600" dirty="0"/>
                    </a:p>
                  </a:txBody>
                  <a:tcPr/>
                </a:tc>
                <a:extLst>
                  <a:ext uri="{0D108BD9-81ED-4DB2-BD59-A6C34878D82A}">
                    <a16:rowId xmlns:a16="http://schemas.microsoft.com/office/drawing/2014/main" val="10001"/>
                  </a:ext>
                </a:extLst>
              </a:tr>
            </a:tbl>
          </a:graphicData>
        </a:graphic>
      </p:graphicFrame>
      <p:sp>
        <p:nvSpPr>
          <p:cNvPr id="2" name="Заголовок 1"/>
          <p:cNvSpPr>
            <a:spLocks noGrp="1"/>
          </p:cNvSpPr>
          <p:nvPr>
            <p:ph type="title"/>
          </p:nvPr>
        </p:nvSpPr>
        <p:spPr>
          <a:xfrm>
            <a:off x="755009" y="-75501"/>
            <a:ext cx="10607180" cy="1732633"/>
          </a:xfrm>
        </p:spPr>
        <p:txBody>
          <a:bodyPr>
            <a:noAutofit/>
          </a:bodyPr>
          <a:lstStyle/>
          <a:p>
            <a:pPr algn="ctr" fontAlgn="base"/>
            <a:br>
              <a:rPr lang="ru-RU" sz="2800" b="1" dirty="0"/>
            </a:br>
            <a:br>
              <a:rPr lang="ru-RU" sz="2800" b="1" dirty="0"/>
            </a:br>
            <a:br>
              <a:rPr lang="ru-RU" sz="2800" b="1" dirty="0"/>
            </a:br>
            <a:br>
              <a:rPr lang="ru-RU" sz="2800" b="1" dirty="0"/>
            </a:br>
            <a:r>
              <a:rPr lang="ru-RU" sz="2800" b="1" dirty="0" err="1">
                <a:solidFill>
                  <a:srgbClr val="00B050"/>
                </a:solidFill>
              </a:rPr>
              <a:t>Разноуровневые</a:t>
            </a:r>
            <a:r>
              <a:rPr lang="ru-RU" sz="2800" b="1" dirty="0">
                <a:solidFill>
                  <a:srgbClr val="00B050"/>
                </a:solidFill>
              </a:rPr>
              <a:t> задания  Сложное предложение. Сложноподчинённое предложение. Сложные предложения </a:t>
            </a:r>
            <a:r>
              <a:rPr lang="ru-RU" sz="2800" dirty="0">
                <a:solidFill>
                  <a:srgbClr val="00B050"/>
                </a:solidFill>
              </a:rPr>
              <a:t>с </a:t>
            </a:r>
            <a:r>
              <a:rPr lang="ru-RU" sz="2800" b="1" dirty="0">
                <a:solidFill>
                  <a:srgbClr val="00B050"/>
                </a:solidFill>
              </a:rPr>
              <a:t>разными видами связи</a:t>
            </a:r>
            <a:br>
              <a:rPr lang="ru-RU" sz="2800" b="1" dirty="0">
                <a:solidFill>
                  <a:srgbClr val="00B050"/>
                </a:solidFill>
              </a:rPr>
            </a:br>
            <a:r>
              <a:rPr lang="ru-RU" sz="2800" b="1" dirty="0">
                <a:solidFill>
                  <a:srgbClr val="00B050"/>
                </a:solidFill>
              </a:rPr>
              <a:t> </a:t>
            </a:r>
            <a:br>
              <a:rPr lang="ru-RU" sz="2800" dirty="0">
                <a:solidFill>
                  <a:srgbClr val="00B050"/>
                </a:solidFill>
              </a:rPr>
            </a:br>
            <a:br>
              <a:rPr lang="ru-RU" sz="2800" dirty="0"/>
            </a:br>
            <a:endParaRPr lang="ru-RU" sz="2800" dirty="0"/>
          </a:p>
        </p:txBody>
      </p:sp>
    </p:spTree>
    <p:extLst>
      <p:ext uri="{BB962C8B-B14F-4D97-AF65-F5344CB8AC3E}">
        <p14:creationId xmlns:p14="http://schemas.microsoft.com/office/powerpoint/2010/main" val="12125734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939672045"/>
              </p:ext>
            </p:extLst>
          </p:nvPr>
        </p:nvGraphicFramePr>
        <p:xfrm>
          <a:off x="703263" y="1792288"/>
          <a:ext cx="10515600" cy="4206240"/>
        </p:xfrm>
        <a:graphic>
          <a:graphicData uri="http://schemas.openxmlformats.org/drawingml/2006/table">
            <a:tbl>
              <a:tblPr firstRow="1" bandRow="1">
                <a:tableStyleId>{5C22544A-7EE6-4342-B048-85BDC9FD1C3A}</a:tableStyleId>
              </a:tblPr>
              <a:tblGrid>
                <a:gridCol w="10515600">
                  <a:extLst>
                    <a:ext uri="{9D8B030D-6E8A-4147-A177-3AD203B41FA5}">
                      <a16:colId xmlns:a16="http://schemas.microsoft.com/office/drawing/2014/main" val="20000"/>
                    </a:ext>
                  </a:extLst>
                </a:gridCol>
              </a:tblGrid>
              <a:tr h="370840">
                <a:tc>
                  <a:txBody>
                    <a:bodyPr/>
                    <a:lstStyle/>
                    <a:p>
                      <a:r>
                        <a:rPr lang="ru-RU" sz="2400" b="1" kern="1200" dirty="0">
                          <a:solidFill>
                            <a:schemeClr val="lt1"/>
                          </a:solidFill>
                          <a:effectLst/>
                          <a:latin typeface="+mn-lt"/>
                          <a:ea typeface="+mn-ea"/>
                          <a:cs typeface="+mn-cs"/>
                        </a:rPr>
                        <a:t>2 Самостоятельная работа по теме «Сложноподчиненное предложение. Виды придаточных».</a:t>
                      </a:r>
                    </a:p>
                    <a:p>
                      <a:r>
                        <a:rPr lang="ru-RU" sz="2400" b="1" i="1" u="sng" kern="1200" dirty="0">
                          <a:solidFill>
                            <a:schemeClr val="lt1"/>
                          </a:solidFill>
                          <a:effectLst/>
                          <a:latin typeface="+mn-lt"/>
                          <a:ea typeface="+mn-ea"/>
                          <a:cs typeface="+mn-cs"/>
                        </a:rPr>
                        <a:t>Высокий  уровень. </a:t>
                      </a:r>
                      <a:endParaRPr lang="ru-RU" sz="2400" b="1" kern="1200" dirty="0">
                        <a:solidFill>
                          <a:schemeClr val="lt1"/>
                        </a:solidFill>
                        <a:effectLst/>
                        <a:latin typeface="+mn-lt"/>
                        <a:ea typeface="+mn-ea"/>
                        <a:cs typeface="+mn-cs"/>
                      </a:endParaRPr>
                    </a:p>
                    <a:p>
                      <a:r>
                        <a:rPr lang="ru-RU" sz="2400" b="1" kern="1200" dirty="0">
                          <a:solidFill>
                            <a:schemeClr val="lt1"/>
                          </a:solidFill>
                          <a:effectLst/>
                          <a:latin typeface="+mn-lt"/>
                          <a:ea typeface="+mn-ea"/>
                          <a:cs typeface="+mn-cs"/>
                        </a:rPr>
                        <a:t>Конструирование СПП с несколькими придаточными. </a:t>
                      </a:r>
                    </a:p>
                    <a:p>
                      <a:r>
                        <a:rPr lang="ru-RU" sz="2400" b="1" kern="1200" dirty="0">
                          <a:solidFill>
                            <a:schemeClr val="lt1"/>
                          </a:solidFill>
                          <a:effectLst/>
                          <a:latin typeface="+mn-lt"/>
                          <a:ea typeface="+mn-ea"/>
                          <a:cs typeface="+mn-cs"/>
                        </a:rPr>
                        <a:t>Задание: из данных предложений, используя союзы и союзные слова, образуйте  сложноподчинённые предложения с несколькими придаточными. Запишите их, расставьте знаки препинания.</a:t>
                      </a:r>
                    </a:p>
                  </a:txBody>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400" kern="1200" dirty="0">
                          <a:solidFill>
                            <a:schemeClr val="dk1"/>
                          </a:solidFill>
                          <a:effectLst/>
                          <a:latin typeface="+mn-lt"/>
                          <a:ea typeface="+mn-ea"/>
                          <a:cs typeface="+mn-cs"/>
                        </a:rPr>
                        <a:t>Уже совсем стемнело. Мы, наконец, пришли на берег озера. Вблизи стояло несколько копен</a:t>
                      </a:r>
                      <a:r>
                        <a:rPr lang="ru-RU" sz="2400" b="1" kern="1200" dirty="0">
                          <a:solidFill>
                            <a:schemeClr val="dk1"/>
                          </a:solidFill>
                          <a:effectLst/>
                          <a:latin typeface="+mn-lt"/>
                          <a:ea typeface="+mn-ea"/>
                          <a:cs typeface="+mn-cs"/>
                        </a:rPr>
                        <a:t>  </a:t>
                      </a:r>
                      <a:r>
                        <a:rPr lang="ru-RU" sz="2400" kern="1200" dirty="0">
                          <a:solidFill>
                            <a:schemeClr val="dk1"/>
                          </a:solidFill>
                          <a:effectLst/>
                          <a:latin typeface="+mn-lt"/>
                          <a:ea typeface="+mn-ea"/>
                          <a:cs typeface="+mn-cs"/>
                        </a:rPr>
                        <a:t>недавно скошенного сена. 2. Наступил октябрь. Установились тёплые дни. Такие дни бывают только летом.</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2400" dirty="0"/>
                    </a:p>
                  </a:txBody>
                  <a:tcPr/>
                </a:tc>
                <a:extLst>
                  <a:ext uri="{0D108BD9-81ED-4DB2-BD59-A6C34878D82A}">
                    <a16:rowId xmlns:a16="http://schemas.microsoft.com/office/drawing/2014/main" val="10001"/>
                  </a:ext>
                </a:extLst>
              </a:tr>
            </a:tbl>
          </a:graphicData>
        </a:graphic>
      </p:graphicFrame>
      <p:sp>
        <p:nvSpPr>
          <p:cNvPr id="2" name="Заголовок 1"/>
          <p:cNvSpPr>
            <a:spLocks noGrp="1"/>
          </p:cNvSpPr>
          <p:nvPr>
            <p:ph type="title"/>
          </p:nvPr>
        </p:nvSpPr>
        <p:spPr>
          <a:xfrm>
            <a:off x="755009" y="-75501"/>
            <a:ext cx="10607180" cy="1732633"/>
          </a:xfrm>
        </p:spPr>
        <p:txBody>
          <a:bodyPr>
            <a:noAutofit/>
          </a:bodyPr>
          <a:lstStyle/>
          <a:p>
            <a:pPr algn="ctr" fontAlgn="base"/>
            <a:br>
              <a:rPr lang="ru-RU" sz="2800" b="1" dirty="0"/>
            </a:br>
            <a:br>
              <a:rPr lang="ru-RU" sz="2800" b="1" dirty="0"/>
            </a:br>
            <a:br>
              <a:rPr lang="ru-RU" sz="2800" b="1" dirty="0"/>
            </a:br>
            <a:br>
              <a:rPr lang="ru-RU" sz="2800" b="1" dirty="0"/>
            </a:br>
            <a:r>
              <a:rPr lang="ru-RU" sz="2800" b="1" dirty="0" err="1">
                <a:solidFill>
                  <a:srgbClr val="FFFF00"/>
                </a:solidFill>
              </a:rPr>
              <a:t>Разноуровневые</a:t>
            </a:r>
            <a:r>
              <a:rPr lang="ru-RU" sz="2800" b="1" dirty="0">
                <a:solidFill>
                  <a:srgbClr val="FFFF00"/>
                </a:solidFill>
              </a:rPr>
              <a:t> задания  Сложное предложение. Сложноподчинённое предложение. Сложные предложения </a:t>
            </a:r>
            <a:r>
              <a:rPr lang="ru-RU" sz="2800" dirty="0">
                <a:solidFill>
                  <a:srgbClr val="FFFF00"/>
                </a:solidFill>
              </a:rPr>
              <a:t>с </a:t>
            </a:r>
            <a:r>
              <a:rPr lang="ru-RU" sz="2800" b="1" dirty="0">
                <a:solidFill>
                  <a:srgbClr val="FFFF00"/>
                </a:solidFill>
              </a:rPr>
              <a:t>разными видами связи</a:t>
            </a:r>
            <a:br>
              <a:rPr lang="ru-RU" sz="2800" b="1" dirty="0">
                <a:solidFill>
                  <a:srgbClr val="FFFF00"/>
                </a:solidFill>
              </a:rPr>
            </a:br>
            <a:r>
              <a:rPr lang="ru-RU" sz="2800" b="1" dirty="0">
                <a:solidFill>
                  <a:srgbClr val="00B050"/>
                </a:solidFill>
              </a:rPr>
              <a:t> </a:t>
            </a:r>
            <a:br>
              <a:rPr lang="ru-RU" sz="2800" dirty="0">
                <a:solidFill>
                  <a:srgbClr val="00B050"/>
                </a:solidFill>
              </a:rPr>
            </a:br>
            <a:br>
              <a:rPr lang="ru-RU" sz="2800" dirty="0"/>
            </a:br>
            <a:endParaRPr lang="ru-RU" sz="2800" dirty="0"/>
          </a:p>
        </p:txBody>
      </p:sp>
    </p:spTree>
    <p:extLst>
      <p:ext uri="{BB962C8B-B14F-4D97-AF65-F5344CB8AC3E}">
        <p14:creationId xmlns:p14="http://schemas.microsoft.com/office/powerpoint/2010/main" val="33518360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92500" lnSpcReduction="20000"/>
          </a:bodyPr>
          <a:lstStyle/>
          <a:p>
            <a:pPr lvl="8"/>
            <a:r>
              <a:rPr lang="ru-RU" sz="6600" dirty="0">
                <a:solidFill>
                  <a:srgbClr val="FF0000"/>
                </a:solidFill>
                <a:latin typeface="Arial Black" pitchFamily="34" charset="0"/>
              </a:rPr>
              <a:t>Всем – Удачи</a:t>
            </a:r>
          </a:p>
          <a:p>
            <a:endParaRPr lang="ru-RU" sz="5400" dirty="0">
              <a:latin typeface="Arial Black" pitchFamily="34" charset="0"/>
            </a:endParaRPr>
          </a:p>
          <a:p>
            <a:pPr lvl="8"/>
            <a:r>
              <a:rPr lang="ru-RU" sz="6600" dirty="0">
                <a:solidFill>
                  <a:srgbClr val="FFFF00"/>
                </a:solidFill>
                <a:latin typeface="Arial Black" pitchFamily="34" charset="0"/>
              </a:rPr>
              <a:t>Спасибо за внимание</a:t>
            </a:r>
          </a:p>
        </p:txBody>
      </p:sp>
      <p:sp>
        <p:nvSpPr>
          <p:cNvPr id="2" name="Заголовок 1"/>
          <p:cNvSpPr>
            <a:spLocks noGrp="1"/>
          </p:cNvSpPr>
          <p:nvPr>
            <p:ph type="title"/>
          </p:nvPr>
        </p:nvSpPr>
        <p:spPr>
          <a:xfrm flipV="1">
            <a:off x="838200" y="319406"/>
            <a:ext cx="10515600" cy="45719"/>
          </a:xfrm>
        </p:spPr>
        <p:txBody>
          <a:bodyPr>
            <a:normAutofit fontScale="90000"/>
          </a:bodyPr>
          <a:lstStyle/>
          <a:p>
            <a:endParaRPr lang="ru-RU" dirty="0"/>
          </a:p>
        </p:txBody>
      </p:sp>
    </p:spTree>
    <p:extLst>
      <p:ext uri="{BB962C8B-B14F-4D97-AF65-F5344CB8AC3E}">
        <p14:creationId xmlns:p14="http://schemas.microsoft.com/office/powerpoint/2010/main" val="32691953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4067286155"/>
              </p:ext>
            </p:extLst>
          </p:nvPr>
        </p:nvGraphicFramePr>
        <p:xfrm>
          <a:off x="1162050" y="1627465"/>
          <a:ext cx="9879014" cy="5709640"/>
        </p:xfrm>
        <a:graphic>
          <a:graphicData uri="http://schemas.openxmlformats.org/drawingml/2006/table">
            <a:tbl>
              <a:tblPr firstRow="1" bandRow="1">
                <a:tableStyleId>{5C22544A-7EE6-4342-B048-85BDC9FD1C3A}</a:tableStyleId>
              </a:tblPr>
              <a:tblGrid>
                <a:gridCol w="9879014">
                  <a:extLst>
                    <a:ext uri="{9D8B030D-6E8A-4147-A177-3AD203B41FA5}">
                      <a16:colId xmlns:a16="http://schemas.microsoft.com/office/drawing/2014/main" val="20000"/>
                    </a:ext>
                  </a:extLst>
                </a:gridCol>
              </a:tblGrid>
              <a:tr h="1493240">
                <a:tc>
                  <a:txBody>
                    <a:bodyPr/>
                    <a:lstStyle/>
                    <a:p>
                      <a:r>
                        <a:rPr lang="ru-RU" sz="1800" b="1" i="1" u="sng" kern="1200" dirty="0">
                          <a:solidFill>
                            <a:schemeClr val="lt1"/>
                          </a:solidFill>
                          <a:effectLst/>
                          <a:latin typeface="+mn-lt"/>
                          <a:ea typeface="+mn-ea"/>
                          <a:cs typeface="+mn-cs"/>
                        </a:rPr>
                        <a:t>Укажите номер примера, слова в котором не образуют словосочетания.</a:t>
                      </a:r>
                      <a:endParaRPr lang="ru-RU" sz="1800" b="1" kern="1200" dirty="0">
                        <a:solidFill>
                          <a:schemeClr val="lt1"/>
                        </a:solidFill>
                        <a:effectLst/>
                        <a:latin typeface="+mn-lt"/>
                        <a:ea typeface="+mn-ea"/>
                        <a:cs typeface="+mn-cs"/>
                      </a:endParaRPr>
                    </a:p>
                    <a:p>
                      <a:r>
                        <a:rPr lang="ru-RU" sz="1800" b="1" kern="1200" dirty="0">
                          <a:solidFill>
                            <a:schemeClr val="lt1"/>
                          </a:solidFill>
                          <a:effectLst/>
                          <a:latin typeface="+mn-lt"/>
                          <a:ea typeface="+mn-ea"/>
                          <a:cs typeface="+mn-cs"/>
                        </a:rPr>
                        <a:t>1 серебряный иней</a:t>
                      </a:r>
                    </a:p>
                    <a:p>
                      <a:r>
                        <a:rPr lang="ru-RU" sz="1800" b="1" kern="1200" dirty="0">
                          <a:solidFill>
                            <a:schemeClr val="lt1"/>
                          </a:solidFill>
                          <a:effectLst/>
                          <a:latin typeface="+mn-lt"/>
                          <a:ea typeface="+mn-ea"/>
                          <a:cs typeface="+mn-cs"/>
                        </a:rPr>
                        <a:t> 2 читать книгу</a:t>
                      </a:r>
                    </a:p>
                    <a:p>
                      <a:r>
                        <a:rPr lang="ru-RU" sz="1800" b="1" kern="1200" dirty="0">
                          <a:solidFill>
                            <a:schemeClr val="lt1"/>
                          </a:solidFill>
                          <a:effectLst/>
                          <a:latin typeface="+mn-lt"/>
                          <a:ea typeface="+mn-ea"/>
                          <a:cs typeface="+mn-cs"/>
                        </a:rPr>
                        <a:t> 3 сделать работу</a:t>
                      </a:r>
                    </a:p>
                    <a:p>
                      <a:r>
                        <a:rPr lang="ru-RU" sz="1800" b="1" kern="1200" dirty="0">
                          <a:solidFill>
                            <a:schemeClr val="lt1"/>
                          </a:solidFill>
                          <a:effectLst/>
                          <a:latin typeface="+mn-lt"/>
                          <a:ea typeface="+mn-ea"/>
                          <a:cs typeface="+mn-cs"/>
                        </a:rPr>
                        <a:t> 4 поезд ушел</a:t>
                      </a:r>
                    </a:p>
                  </a:txBody>
                  <a:tcPr marL="85903" marR="85903"/>
                </a:tc>
                <a:extLst>
                  <a:ext uri="{0D108BD9-81ED-4DB2-BD59-A6C34878D82A}">
                    <a16:rowId xmlns:a16="http://schemas.microsoft.com/office/drawing/2014/main" val="10000"/>
                  </a:ext>
                </a:extLst>
              </a:tr>
              <a:tr h="370840">
                <a:tc>
                  <a:txBody>
                    <a:bodyPr/>
                    <a:lstStyle/>
                    <a:p>
                      <a:r>
                        <a:rPr lang="ru-RU" sz="1800" b="1" i="1" u="sng" kern="1200" dirty="0">
                          <a:solidFill>
                            <a:schemeClr val="dk1"/>
                          </a:solidFill>
                          <a:effectLst/>
                          <a:latin typeface="+mn-lt"/>
                          <a:ea typeface="+mn-ea"/>
                          <a:cs typeface="+mn-cs"/>
                        </a:rPr>
                        <a:t>Найдите ошибку в определении способа связи</a:t>
                      </a:r>
                      <a:r>
                        <a:rPr lang="ru-RU" sz="1800" i="1" u="sng" kern="1200" dirty="0">
                          <a:solidFill>
                            <a:schemeClr val="dk1"/>
                          </a:solidFill>
                          <a:effectLst/>
                          <a:latin typeface="+mn-lt"/>
                          <a:ea typeface="+mn-ea"/>
                          <a:cs typeface="+mn-cs"/>
                        </a:rPr>
                        <a:t>.</a:t>
                      </a:r>
                      <a:endParaRPr lang="ru-RU" sz="1800" kern="1200" dirty="0">
                        <a:solidFill>
                          <a:schemeClr val="dk1"/>
                        </a:solidFill>
                        <a:effectLst/>
                        <a:latin typeface="+mn-lt"/>
                        <a:ea typeface="+mn-ea"/>
                        <a:cs typeface="+mn-cs"/>
                      </a:endParaRPr>
                    </a:p>
                    <a:p>
                      <a:r>
                        <a:rPr lang="ru-RU" sz="1800" kern="1200" dirty="0">
                          <a:solidFill>
                            <a:schemeClr val="dk1"/>
                          </a:solidFill>
                          <a:effectLst/>
                          <a:latin typeface="+mn-lt"/>
                          <a:ea typeface="+mn-ea"/>
                          <a:cs typeface="+mn-cs"/>
                        </a:rPr>
                        <a:t>1 взявший у него – согласование</a:t>
                      </a:r>
                    </a:p>
                    <a:p>
                      <a:r>
                        <a:rPr lang="ru-RU" sz="1800" kern="1200" dirty="0">
                          <a:solidFill>
                            <a:schemeClr val="dk1"/>
                          </a:solidFill>
                          <a:effectLst/>
                          <a:latin typeface="+mn-lt"/>
                          <a:ea typeface="+mn-ea"/>
                          <a:cs typeface="+mn-cs"/>
                        </a:rPr>
                        <a:t>2 работающий прибор – согласование</a:t>
                      </a:r>
                    </a:p>
                    <a:p>
                      <a:r>
                        <a:rPr lang="ru-RU" sz="1800" kern="1200" dirty="0">
                          <a:solidFill>
                            <a:schemeClr val="dk1"/>
                          </a:solidFill>
                          <a:effectLst/>
                          <a:latin typeface="+mn-lt"/>
                          <a:ea typeface="+mn-ea"/>
                          <a:cs typeface="+mn-cs"/>
                        </a:rPr>
                        <a:t>3 сообщим пришедшему – управление</a:t>
                      </a:r>
                    </a:p>
                    <a:p>
                      <a:r>
                        <a:rPr lang="ru-RU" sz="1800" kern="1200" dirty="0">
                          <a:solidFill>
                            <a:schemeClr val="dk1"/>
                          </a:solidFill>
                          <a:effectLst/>
                          <a:latin typeface="+mn-lt"/>
                          <a:ea typeface="+mn-ea"/>
                          <a:cs typeface="+mn-cs"/>
                        </a:rPr>
                        <a:t>4 торжественно встречать – примыкание</a:t>
                      </a:r>
                    </a:p>
                    <a:p>
                      <a:endParaRPr lang="ru-RU" dirty="0"/>
                    </a:p>
                  </a:txBody>
                  <a:tcPr marL="85903" marR="85903"/>
                </a:tc>
                <a:extLst>
                  <a:ext uri="{0D108BD9-81ED-4DB2-BD59-A6C34878D82A}">
                    <a16:rowId xmlns:a16="http://schemas.microsoft.com/office/drawing/2014/main" val="10001"/>
                  </a:ext>
                </a:extLst>
              </a:tr>
              <a:tr h="370840">
                <a:tc>
                  <a:txBody>
                    <a:bodyPr/>
                    <a:lstStyle/>
                    <a:p>
                      <a:r>
                        <a:rPr lang="ru-RU" sz="1800" b="1" i="1" u="sng" kern="1200" dirty="0">
                          <a:solidFill>
                            <a:schemeClr val="dk1"/>
                          </a:solidFill>
                          <a:effectLst/>
                          <a:latin typeface="+mn-lt"/>
                          <a:ea typeface="+mn-ea"/>
                          <a:cs typeface="+mn-cs"/>
                        </a:rPr>
                        <a:t>Определите вид подчинительной связи, укажите номер лишнего словосочетания.</a:t>
                      </a:r>
                      <a:endParaRPr lang="ru-RU" sz="1800" kern="1200" dirty="0">
                        <a:solidFill>
                          <a:schemeClr val="dk1"/>
                        </a:solidFill>
                        <a:effectLst/>
                        <a:latin typeface="+mn-lt"/>
                        <a:ea typeface="+mn-ea"/>
                        <a:cs typeface="+mn-cs"/>
                      </a:endParaRPr>
                    </a:p>
                    <a:p>
                      <a:r>
                        <a:rPr lang="ru-RU" sz="1800" kern="1200" dirty="0">
                          <a:solidFill>
                            <a:schemeClr val="dk1"/>
                          </a:solidFill>
                          <a:effectLst/>
                          <a:latin typeface="+mn-lt"/>
                          <a:ea typeface="+mn-ea"/>
                          <a:cs typeface="+mn-cs"/>
                        </a:rPr>
                        <a:t>1 зеленое поле -</a:t>
                      </a:r>
                    </a:p>
                    <a:p>
                      <a:r>
                        <a:rPr lang="ru-RU" sz="1800" kern="1200" dirty="0">
                          <a:solidFill>
                            <a:schemeClr val="dk1"/>
                          </a:solidFill>
                          <a:effectLst/>
                          <a:latin typeface="+mn-lt"/>
                          <a:ea typeface="+mn-ea"/>
                          <a:cs typeface="+mn-cs"/>
                        </a:rPr>
                        <a:t>2 к большим домам -</a:t>
                      </a:r>
                    </a:p>
                    <a:p>
                      <a:r>
                        <a:rPr lang="ru-RU" sz="1800" kern="1200" dirty="0">
                          <a:solidFill>
                            <a:schemeClr val="dk1"/>
                          </a:solidFill>
                          <a:effectLst/>
                          <a:latin typeface="+mn-lt"/>
                          <a:ea typeface="+mn-ea"/>
                          <a:cs typeface="+mn-cs"/>
                        </a:rPr>
                        <a:t>3 почерневший от пыли -</a:t>
                      </a:r>
                    </a:p>
                    <a:p>
                      <a:r>
                        <a:rPr lang="ru-RU" sz="1800" kern="1200" dirty="0">
                          <a:solidFill>
                            <a:schemeClr val="dk1"/>
                          </a:solidFill>
                          <a:effectLst/>
                          <a:latin typeface="+mn-lt"/>
                          <a:ea typeface="+mn-ea"/>
                          <a:cs typeface="+mn-cs"/>
                        </a:rPr>
                        <a:t>4 синее небо-</a:t>
                      </a:r>
                    </a:p>
                    <a:p>
                      <a:endParaRPr lang="ru-RU" dirty="0"/>
                    </a:p>
                  </a:txBody>
                  <a:tcPr marL="85903" marR="85903"/>
                </a:tc>
                <a:extLst>
                  <a:ext uri="{0D108BD9-81ED-4DB2-BD59-A6C34878D82A}">
                    <a16:rowId xmlns:a16="http://schemas.microsoft.com/office/drawing/2014/main" val="10002"/>
                  </a:ext>
                </a:extLst>
              </a:tr>
              <a:tr h="370840">
                <a:tc>
                  <a:txBody>
                    <a:bodyPr/>
                    <a:lstStyle/>
                    <a:p>
                      <a:endParaRPr lang="ru-RU"/>
                    </a:p>
                  </a:txBody>
                  <a:tcPr marL="85903" marR="85903"/>
                </a:tc>
                <a:extLst>
                  <a:ext uri="{0D108BD9-81ED-4DB2-BD59-A6C34878D82A}">
                    <a16:rowId xmlns:a16="http://schemas.microsoft.com/office/drawing/2014/main" val="10003"/>
                  </a:ext>
                </a:extLst>
              </a:tr>
              <a:tr h="370840">
                <a:tc>
                  <a:txBody>
                    <a:bodyPr/>
                    <a:lstStyle/>
                    <a:p>
                      <a:endParaRPr lang="ru-RU" dirty="0"/>
                    </a:p>
                  </a:txBody>
                  <a:tcPr marL="85903" marR="85903"/>
                </a:tc>
                <a:extLst>
                  <a:ext uri="{0D108BD9-81ED-4DB2-BD59-A6C34878D82A}">
                    <a16:rowId xmlns:a16="http://schemas.microsoft.com/office/drawing/2014/main" val="10004"/>
                  </a:ext>
                </a:extLst>
              </a:tr>
            </a:tbl>
          </a:graphicData>
        </a:graphic>
      </p:graphicFrame>
      <p:sp>
        <p:nvSpPr>
          <p:cNvPr id="2" name="Заголовок 1"/>
          <p:cNvSpPr>
            <a:spLocks noGrp="1"/>
          </p:cNvSpPr>
          <p:nvPr>
            <p:ph type="title"/>
          </p:nvPr>
        </p:nvSpPr>
        <p:spPr/>
        <p:txBody>
          <a:bodyPr/>
          <a:lstStyle/>
          <a:p>
            <a:r>
              <a:rPr lang="ru-RU" dirty="0"/>
              <a:t>Задание 4</a:t>
            </a:r>
          </a:p>
        </p:txBody>
      </p:sp>
    </p:spTree>
    <p:extLst>
      <p:ext uri="{BB962C8B-B14F-4D97-AF65-F5344CB8AC3E}">
        <p14:creationId xmlns:p14="http://schemas.microsoft.com/office/powerpoint/2010/main" val="30863667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580679696"/>
              </p:ext>
            </p:extLst>
          </p:nvPr>
        </p:nvGraphicFramePr>
        <p:xfrm>
          <a:off x="1069771" y="1332700"/>
          <a:ext cx="9879014" cy="5405120"/>
        </p:xfrm>
        <a:graphic>
          <a:graphicData uri="http://schemas.openxmlformats.org/drawingml/2006/table">
            <a:tbl>
              <a:tblPr firstRow="1" bandRow="1">
                <a:tableStyleId>{5C22544A-7EE6-4342-B048-85BDC9FD1C3A}</a:tableStyleId>
              </a:tblPr>
              <a:tblGrid>
                <a:gridCol w="9879014">
                  <a:extLst>
                    <a:ext uri="{9D8B030D-6E8A-4147-A177-3AD203B41FA5}">
                      <a16:colId xmlns:a16="http://schemas.microsoft.com/office/drawing/2014/main" val="20000"/>
                    </a:ext>
                  </a:extLst>
                </a:gridCol>
              </a:tblGrid>
              <a:tr h="370840">
                <a:tc>
                  <a:txBody>
                    <a:bodyPr/>
                    <a:lstStyle/>
                    <a:p>
                      <a:r>
                        <a:rPr lang="ru-RU" sz="1800" b="1" i="1" u="sng" kern="1200" dirty="0">
                          <a:solidFill>
                            <a:schemeClr val="lt1"/>
                          </a:solidFill>
                          <a:effectLst/>
                          <a:latin typeface="+mn-lt"/>
                          <a:ea typeface="+mn-ea"/>
                          <a:cs typeface="+mn-cs"/>
                        </a:rPr>
                        <a:t>Найдите словосочетание, в котором слова не связаны таким способом, как управление.</a:t>
                      </a:r>
                      <a:endParaRPr lang="ru-RU" sz="1800" b="1" kern="1200" dirty="0">
                        <a:solidFill>
                          <a:schemeClr val="lt1"/>
                        </a:solidFill>
                        <a:effectLst/>
                        <a:latin typeface="+mn-lt"/>
                        <a:ea typeface="+mn-ea"/>
                        <a:cs typeface="+mn-cs"/>
                      </a:endParaRPr>
                    </a:p>
                    <a:p>
                      <a:r>
                        <a:rPr lang="ru-RU" sz="1800" b="1" kern="1200" dirty="0">
                          <a:solidFill>
                            <a:schemeClr val="lt1"/>
                          </a:solidFill>
                          <a:effectLst/>
                          <a:latin typeface="+mn-lt"/>
                          <a:ea typeface="+mn-ea"/>
                          <a:cs typeface="+mn-cs"/>
                        </a:rPr>
                        <a:t>1 читал письмо</a:t>
                      </a:r>
                    </a:p>
                    <a:p>
                      <a:r>
                        <a:rPr lang="ru-RU" sz="1800" b="1" kern="1200" dirty="0">
                          <a:solidFill>
                            <a:schemeClr val="lt1"/>
                          </a:solidFill>
                          <a:effectLst/>
                          <a:latin typeface="+mn-lt"/>
                          <a:ea typeface="+mn-ea"/>
                          <a:cs typeface="+mn-cs"/>
                        </a:rPr>
                        <a:t> 2 слушаем поучения</a:t>
                      </a:r>
                    </a:p>
                    <a:p>
                      <a:r>
                        <a:rPr lang="ru-RU" sz="1800" b="1" kern="1200" dirty="0">
                          <a:solidFill>
                            <a:schemeClr val="lt1"/>
                          </a:solidFill>
                          <a:effectLst/>
                          <a:latin typeface="+mn-lt"/>
                          <a:ea typeface="+mn-ea"/>
                          <a:cs typeface="+mn-cs"/>
                        </a:rPr>
                        <a:t> 3 короткое сообщение</a:t>
                      </a:r>
                    </a:p>
                    <a:p>
                      <a:r>
                        <a:rPr lang="ru-RU" sz="1800" b="1" kern="1200" dirty="0">
                          <a:solidFill>
                            <a:schemeClr val="lt1"/>
                          </a:solidFill>
                          <a:effectLst/>
                          <a:latin typeface="+mn-lt"/>
                          <a:ea typeface="+mn-ea"/>
                          <a:cs typeface="+mn-cs"/>
                        </a:rPr>
                        <a:t> 4 вернуться с добычей</a:t>
                      </a:r>
                    </a:p>
                  </a:txBody>
                  <a:tcPr marL="85903" marR="85903"/>
                </a:tc>
                <a:extLst>
                  <a:ext uri="{0D108BD9-81ED-4DB2-BD59-A6C34878D82A}">
                    <a16:rowId xmlns:a16="http://schemas.microsoft.com/office/drawing/2014/main" val="10000"/>
                  </a:ext>
                </a:extLst>
              </a:tr>
              <a:tr h="370840">
                <a:tc>
                  <a:txBody>
                    <a:bodyPr/>
                    <a:lstStyle/>
                    <a:p>
                      <a:r>
                        <a:rPr lang="ru-RU" sz="1800" b="1" i="1" u="sng" kern="1200" dirty="0">
                          <a:solidFill>
                            <a:schemeClr val="dk1"/>
                          </a:solidFill>
                          <a:effectLst/>
                          <a:latin typeface="+mn-lt"/>
                          <a:ea typeface="+mn-ea"/>
                          <a:cs typeface="+mn-cs"/>
                        </a:rPr>
                        <a:t>Найдите словосочетание с главным словом существительным</a:t>
                      </a:r>
                      <a:r>
                        <a:rPr lang="ru-RU" sz="1800" i="1" u="sng" kern="1200" dirty="0">
                          <a:solidFill>
                            <a:schemeClr val="dk1"/>
                          </a:solidFill>
                          <a:effectLst/>
                          <a:latin typeface="+mn-lt"/>
                          <a:ea typeface="+mn-ea"/>
                          <a:cs typeface="+mn-cs"/>
                        </a:rPr>
                        <a:t>.</a:t>
                      </a:r>
                      <a:endParaRPr lang="ru-RU" sz="1800" kern="1200" dirty="0">
                        <a:solidFill>
                          <a:schemeClr val="dk1"/>
                        </a:solidFill>
                        <a:effectLst/>
                        <a:latin typeface="+mn-lt"/>
                        <a:ea typeface="+mn-ea"/>
                        <a:cs typeface="+mn-cs"/>
                      </a:endParaRPr>
                    </a:p>
                    <a:p>
                      <a:r>
                        <a:rPr lang="ru-RU" sz="1800" kern="1200" dirty="0">
                          <a:solidFill>
                            <a:schemeClr val="dk1"/>
                          </a:solidFill>
                          <a:effectLst/>
                          <a:latin typeface="+mn-lt"/>
                          <a:ea typeface="+mn-ea"/>
                          <a:cs typeface="+mn-cs"/>
                        </a:rPr>
                        <a:t>1дивный сон</a:t>
                      </a:r>
                    </a:p>
                    <a:p>
                      <a:r>
                        <a:rPr lang="ru-RU" sz="1800" kern="1200" dirty="0">
                          <a:solidFill>
                            <a:schemeClr val="dk1"/>
                          </a:solidFill>
                          <a:effectLst/>
                          <a:latin typeface="+mn-lt"/>
                          <a:ea typeface="+mn-ea"/>
                          <a:cs typeface="+mn-cs"/>
                        </a:rPr>
                        <a:t>2 стремящийся к знаниям</a:t>
                      </a:r>
                    </a:p>
                    <a:p>
                      <a:r>
                        <a:rPr lang="ru-RU" sz="1800" kern="1200" dirty="0">
                          <a:solidFill>
                            <a:schemeClr val="dk1"/>
                          </a:solidFill>
                          <a:effectLst/>
                          <a:latin typeface="+mn-lt"/>
                          <a:ea typeface="+mn-ea"/>
                          <a:cs typeface="+mn-cs"/>
                        </a:rPr>
                        <a:t>3 освещавшая комнату</a:t>
                      </a:r>
                    </a:p>
                    <a:p>
                      <a:r>
                        <a:rPr lang="ru-RU" sz="1800" kern="1200" dirty="0">
                          <a:solidFill>
                            <a:schemeClr val="dk1"/>
                          </a:solidFill>
                          <a:effectLst/>
                          <a:latin typeface="+mn-lt"/>
                          <a:ea typeface="+mn-ea"/>
                          <a:cs typeface="+mn-cs"/>
                        </a:rPr>
                        <a:t> 4 привезенный из города</a:t>
                      </a:r>
                    </a:p>
                    <a:p>
                      <a:endParaRPr lang="ru-RU" dirty="0"/>
                    </a:p>
                  </a:txBody>
                  <a:tcPr marL="85903" marR="85903"/>
                </a:tc>
                <a:extLst>
                  <a:ext uri="{0D108BD9-81ED-4DB2-BD59-A6C34878D82A}">
                    <a16:rowId xmlns:a16="http://schemas.microsoft.com/office/drawing/2014/main" val="10001"/>
                  </a:ext>
                </a:extLst>
              </a:tr>
              <a:tr h="370840">
                <a:tc>
                  <a:txBody>
                    <a:bodyPr/>
                    <a:lstStyle/>
                    <a:p>
                      <a:r>
                        <a:rPr lang="ru-RU" sz="1800" b="1" i="1" u="sng" kern="1200" dirty="0">
                          <a:solidFill>
                            <a:schemeClr val="dk1"/>
                          </a:solidFill>
                          <a:effectLst/>
                          <a:latin typeface="+mn-lt"/>
                          <a:ea typeface="+mn-ea"/>
                          <a:cs typeface="+mn-cs"/>
                        </a:rPr>
                        <a:t>В каком словосочетании слова связаны примыканием?</a:t>
                      </a:r>
                      <a:endParaRPr lang="ru-RU" sz="1800" kern="1200" dirty="0">
                        <a:solidFill>
                          <a:schemeClr val="dk1"/>
                        </a:solidFill>
                        <a:effectLst/>
                        <a:latin typeface="+mn-lt"/>
                        <a:ea typeface="+mn-ea"/>
                        <a:cs typeface="+mn-cs"/>
                      </a:endParaRPr>
                    </a:p>
                    <a:p>
                      <a:r>
                        <a:rPr lang="ru-RU" sz="1800" kern="1200" dirty="0">
                          <a:solidFill>
                            <a:schemeClr val="dk1"/>
                          </a:solidFill>
                          <a:effectLst/>
                          <a:latin typeface="+mn-lt"/>
                          <a:ea typeface="+mn-ea"/>
                          <a:cs typeface="+mn-cs"/>
                        </a:rPr>
                        <a:t>1 бледный от боли</a:t>
                      </a:r>
                    </a:p>
                    <a:p>
                      <a:r>
                        <a:rPr lang="ru-RU" sz="1800" kern="1200" dirty="0">
                          <a:solidFill>
                            <a:schemeClr val="dk1"/>
                          </a:solidFill>
                          <a:effectLst/>
                          <a:latin typeface="+mn-lt"/>
                          <a:ea typeface="+mn-ea"/>
                          <a:cs typeface="+mn-cs"/>
                        </a:rPr>
                        <a:t>2 очень сильный</a:t>
                      </a:r>
                    </a:p>
                    <a:p>
                      <a:r>
                        <a:rPr lang="ru-RU" sz="1800" kern="1200" dirty="0">
                          <a:solidFill>
                            <a:schemeClr val="dk1"/>
                          </a:solidFill>
                          <a:effectLst/>
                          <a:latin typeface="+mn-lt"/>
                          <a:ea typeface="+mn-ea"/>
                          <a:cs typeface="+mn-cs"/>
                        </a:rPr>
                        <a:t>3 колодец с водой</a:t>
                      </a:r>
                    </a:p>
                    <a:p>
                      <a:r>
                        <a:rPr lang="ru-RU" sz="1800" kern="1200" dirty="0">
                          <a:solidFill>
                            <a:schemeClr val="dk1"/>
                          </a:solidFill>
                          <a:effectLst/>
                          <a:latin typeface="+mn-lt"/>
                          <a:ea typeface="+mn-ea"/>
                          <a:cs typeface="+mn-cs"/>
                        </a:rPr>
                        <a:t> 4 возвратиться из похода</a:t>
                      </a:r>
                    </a:p>
                  </a:txBody>
                  <a:tcPr marL="85903" marR="85903"/>
                </a:tc>
                <a:extLst>
                  <a:ext uri="{0D108BD9-81ED-4DB2-BD59-A6C34878D82A}">
                    <a16:rowId xmlns:a16="http://schemas.microsoft.com/office/drawing/2014/main" val="10002"/>
                  </a:ext>
                </a:extLst>
              </a:tr>
              <a:tr h="370840">
                <a:tc>
                  <a:txBody>
                    <a:bodyPr/>
                    <a:lstStyle/>
                    <a:p>
                      <a:endParaRPr lang="ru-RU"/>
                    </a:p>
                  </a:txBody>
                  <a:tcPr marL="85903" marR="85903"/>
                </a:tc>
                <a:extLst>
                  <a:ext uri="{0D108BD9-81ED-4DB2-BD59-A6C34878D82A}">
                    <a16:rowId xmlns:a16="http://schemas.microsoft.com/office/drawing/2014/main" val="10003"/>
                  </a:ext>
                </a:extLst>
              </a:tr>
              <a:tr h="370840">
                <a:tc>
                  <a:txBody>
                    <a:bodyPr/>
                    <a:lstStyle/>
                    <a:p>
                      <a:endParaRPr lang="ru-RU" dirty="0"/>
                    </a:p>
                  </a:txBody>
                  <a:tcPr marL="85903" marR="85903"/>
                </a:tc>
                <a:extLst>
                  <a:ext uri="{0D108BD9-81ED-4DB2-BD59-A6C34878D82A}">
                    <a16:rowId xmlns:a16="http://schemas.microsoft.com/office/drawing/2014/main" val="10004"/>
                  </a:ext>
                </a:extLst>
              </a:tr>
            </a:tbl>
          </a:graphicData>
        </a:graphic>
      </p:graphicFrame>
      <p:sp>
        <p:nvSpPr>
          <p:cNvPr id="2" name="Заголовок 1"/>
          <p:cNvSpPr>
            <a:spLocks noGrp="1"/>
          </p:cNvSpPr>
          <p:nvPr>
            <p:ph type="title"/>
          </p:nvPr>
        </p:nvSpPr>
        <p:spPr/>
        <p:txBody>
          <a:bodyPr/>
          <a:lstStyle/>
          <a:p>
            <a:r>
              <a:rPr lang="ru-RU" dirty="0"/>
              <a:t>Задание 4</a:t>
            </a:r>
          </a:p>
        </p:txBody>
      </p:sp>
    </p:spTree>
    <p:extLst>
      <p:ext uri="{BB962C8B-B14F-4D97-AF65-F5344CB8AC3E}">
        <p14:creationId xmlns:p14="http://schemas.microsoft.com/office/powerpoint/2010/main" val="37251150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3994985992"/>
              </p:ext>
            </p:extLst>
          </p:nvPr>
        </p:nvGraphicFramePr>
        <p:xfrm>
          <a:off x="696286" y="1216404"/>
          <a:ext cx="10009218" cy="6094384"/>
        </p:xfrm>
        <a:graphic>
          <a:graphicData uri="http://schemas.openxmlformats.org/drawingml/2006/table">
            <a:tbl>
              <a:tblPr firstRow="1" bandRow="1">
                <a:tableStyleId>{5C22544A-7EE6-4342-B048-85BDC9FD1C3A}</a:tableStyleId>
              </a:tblPr>
              <a:tblGrid>
                <a:gridCol w="10009218">
                  <a:extLst>
                    <a:ext uri="{9D8B030D-6E8A-4147-A177-3AD203B41FA5}">
                      <a16:colId xmlns:a16="http://schemas.microsoft.com/office/drawing/2014/main" val="20000"/>
                    </a:ext>
                  </a:extLst>
                </a:gridCol>
              </a:tblGrid>
              <a:tr h="2063643">
                <a:tc>
                  <a:txBody>
                    <a:bodyPr/>
                    <a:lstStyle/>
                    <a:p>
                      <a:r>
                        <a:rPr lang="ru-RU" sz="1800" b="1" i="1" u="sng" kern="1200" dirty="0">
                          <a:solidFill>
                            <a:schemeClr val="lt1"/>
                          </a:solidFill>
                          <a:effectLst/>
                          <a:latin typeface="+mn-lt"/>
                          <a:ea typeface="+mn-ea"/>
                          <a:cs typeface="+mn-cs"/>
                        </a:rPr>
                        <a:t>. В каком словосочетании слова связаны согласованием?</a:t>
                      </a:r>
                      <a:endParaRPr lang="ru-RU" sz="1800" b="1" kern="1200" dirty="0">
                        <a:solidFill>
                          <a:schemeClr val="lt1"/>
                        </a:solidFill>
                        <a:effectLst/>
                        <a:latin typeface="+mn-lt"/>
                        <a:ea typeface="+mn-ea"/>
                        <a:cs typeface="+mn-cs"/>
                      </a:endParaRPr>
                    </a:p>
                    <a:p>
                      <a:r>
                        <a:rPr lang="ru-RU" sz="1800" b="1" kern="1200" dirty="0">
                          <a:solidFill>
                            <a:schemeClr val="lt1"/>
                          </a:solidFill>
                          <a:effectLst/>
                          <a:latin typeface="+mn-lt"/>
                          <a:ea typeface="+mn-ea"/>
                          <a:cs typeface="+mn-cs"/>
                        </a:rPr>
                        <a:t>1 смотрящего мальчика</a:t>
                      </a:r>
                    </a:p>
                    <a:p>
                      <a:r>
                        <a:rPr lang="ru-RU" sz="1800" b="1" kern="1200" dirty="0">
                          <a:solidFill>
                            <a:schemeClr val="lt1"/>
                          </a:solidFill>
                          <a:effectLst/>
                          <a:latin typeface="+mn-lt"/>
                          <a:ea typeface="+mn-ea"/>
                          <a:cs typeface="+mn-cs"/>
                        </a:rPr>
                        <a:t>2 ночь темна</a:t>
                      </a:r>
                    </a:p>
                    <a:p>
                      <a:r>
                        <a:rPr lang="ru-RU" sz="1800" b="1" kern="1200" dirty="0">
                          <a:solidFill>
                            <a:schemeClr val="lt1"/>
                          </a:solidFill>
                          <a:effectLst/>
                          <a:latin typeface="+mn-lt"/>
                          <a:ea typeface="+mn-ea"/>
                          <a:cs typeface="+mn-cs"/>
                        </a:rPr>
                        <a:t>3 читать хорошо</a:t>
                      </a:r>
                    </a:p>
                    <a:p>
                      <a:r>
                        <a:rPr lang="ru-RU" sz="1800" b="1" kern="1200" dirty="0">
                          <a:solidFill>
                            <a:schemeClr val="lt1"/>
                          </a:solidFill>
                          <a:effectLst/>
                          <a:latin typeface="+mn-lt"/>
                          <a:ea typeface="+mn-ea"/>
                          <a:cs typeface="+mn-cs"/>
                        </a:rPr>
                        <a:t>4 вера в лучшее</a:t>
                      </a:r>
                    </a:p>
                    <a:p>
                      <a:endParaRPr lang="ru-RU" sz="1800" b="1" kern="1200" dirty="0">
                        <a:solidFill>
                          <a:schemeClr val="lt1"/>
                        </a:solidFill>
                        <a:effectLst/>
                        <a:latin typeface="+mn-lt"/>
                        <a:ea typeface="+mn-ea"/>
                        <a:cs typeface="+mn-cs"/>
                      </a:endParaRPr>
                    </a:p>
                  </a:txBody>
                  <a:tcPr marL="85903" marR="85903"/>
                </a:tc>
                <a:extLst>
                  <a:ext uri="{0D108BD9-81ED-4DB2-BD59-A6C34878D82A}">
                    <a16:rowId xmlns:a16="http://schemas.microsoft.com/office/drawing/2014/main" val="10000"/>
                  </a:ext>
                </a:extLst>
              </a:tr>
              <a:tr h="1086128">
                <a:tc>
                  <a:txBody>
                    <a:bodyPr/>
                    <a:lstStyle/>
                    <a:p>
                      <a:r>
                        <a:rPr lang="ru-RU" sz="1800" b="1" i="1" u="sng" kern="1200" dirty="0">
                          <a:solidFill>
                            <a:schemeClr val="dk1"/>
                          </a:solidFill>
                          <a:effectLst/>
                          <a:latin typeface="+mn-lt"/>
                          <a:ea typeface="+mn-ea"/>
                          <a:cs typeface="+mn-cs"/>
                        </a:rPr>
                        <a:t>Из предложения выпишите словосочетание со связью управление.</a:t>
                      </a:r>
                      <a:endParaRPr lang="ru-RU" sz="1800" kern="1200" dirty="0">
                        <a:solidFill>
                          <a:schemeClr val="dk1"/>
                        </a:solidFill>
                        <a:effectLst/>
                        <a:latin typeface="+mn-lt"/>
                        <a:ea typeface="+mn-ea"/>
                        <a:cs typeface="+mn-cs"/>
                      </a:endParaRPr>
                    </a:p>
                    <a:p>
                      <a:r>
                        <a:rPr lang="ru-RU" sz="1800" kern="1200" dirty="0">
                          <a:solidFill>
                            <a:schemeClr val="dk1"/>
                          </a:solidFill>
                          <a:effectLst/>
                          <a:latin typeface="+mn-lt"/>
                          <a:ea typeface="+mn-ea"/>
                          <a:cs typeface="+mn-cs"/>
                        </a:rPr>
                        <a:t>Лужи после этого дождя всегда теплые.</a:t>
                      </a:r>
                    </a:p>
                    <a:p>
                      <a:endParaRPr lang="ru-RU" dirty="0"/>
                    </a:p>
                  </a:txBody>
                  <a:tcPr marL="85903" marR="85903"/>
                </a:tc>
                <a:extLst>
                  <a:ext uri="{0D108BD9-81ED-4DB2-BD59-A6C34878D82A}">
                    <a16:rowId xmlns:a16="http://schemas.microsoft.com/office/drawing/2014/main" val="10001"/>
                  </a:ext>
                </a:extLst>
              </a:tr>
              <a:tr h="2063643">
                <a:tc>
                  <a:txBody>
                    <a:bodyPr/>
                    <a:lstStyle/>
                    <a:p>
                      <a:r>
                        <a:rPr lang="ru-RU" sz="1800" b="1" i="1" u="sng" kern="1200" dirty="0">
                          <a:solidFill>
                            <a:schemeClr val="dk1"/>
                          </a:solidFill>
                          <a:effectLst/>
                          <a:latin typeface="+mn-lt"/>
                          <a:ea typeface="+mn-ea"/>
                          <a:cs typeface="+mn-cs"/>
                        </a:rPr>
                        <a:t>Укажи номер примера, слова в котором не образуют словосочетания.</a:t>
                      </a:r>
                      <a:endParaRPr lang="ru-RU" sz="1800" kern="1200" dirty="0">
                        <a:solidFill>
                          <a:schemeClr val="dk1"/>
                        </a:solidFill>
                        <a:effectLst/>
                        <a:latin typeface="+mn-lt"/>
                        <a:ea typeface="+mn-ea"/>
                        <a:cs typeface="+mn-cs"/>
                      </a:endParaRPr>
                    </a:p>
                    <a:p>
                      <a:r>
                        <a:rPr lang="ru-RU" sz="1800" kern="1200" dirty="0">
                          <a:solidFill>
                            <a:schemeClr val="dk1"/>
                          </a:solidFill>
                          <a:effectLst/>
                          <a:latin typeface="+mn-lt"/>
                          <a:ea typeface="+mn-ea"/>
                          <a:cs typeface="+mn-cs"/>
                        </a:rPr>
                        <a:t>1 серебряный иней</a:t>
                      </a:r>
                    </a:p>
                    <a:p>
                      <a:r>
                        <a:rPr lang="ru-RU" sz="1800" kern="1200" dirty="0">
                          <a:solidFill>
                            <a:schemeClr val="dk1"/>
                          </a:solidFill>
                          <a:effectLst/>
                          <a:latin typeface="+mn-lt"/>
                          <a:ea typeface="+mn-ea"/>
                          <a:cs typeface="+mn-cs"/>
                        </a:rPr>
                        <a:t> 2 мелкий дождь</a:t>
                      </a:r>
                    </a:p>
                    <a:p>
                      <a:r>
                        <a:rPr lang="ru-RU" sz="1800" kern="1200" dirty="0">
                          <a:solidFill>
                            <a:schemeClr val="dk1"/>
                          </a:solidFill>
                          <a:effectLst/>
                          <a:latin typeface="+mn-lt"/>
                          <a:ea typeface="+mn-ea"/>
                          <a:cs typeface="+mn-cs"/>
                        </a:rPr>
                        <a:t> 3 сделать работу</a:t>
                      </a:r>
                    </a:p>
                    <a:p>
                      <a:r>
                        <a:rPr lang="ru-RU" sz="1800" kern="1200" dirty="0">
                          <a:solidFill>
                            <a:schemeClr val="dk1"/>
                          </a:solidFill>
                          <a:effectLst/>
                          <a:latin typeface="+mn-lt"/>
                          <a:ea typeface="+mn-ea"/>
                          <a:cs typeface="+mn-cs"/>
                        </a:rPr>
                        <a:t> 4 втирать очки</a:t>
                      </a:r>
                    </a:p>
                    <a:p>
                      <a:endParaRPr lang="ru-RU" sz="1800" kern="1200" dirty="0">
                        <a:solidFill>
                          <a:schemeClr val="dk1"/>
                        </a:solidFill>
                        <a:effectLst/>
                        <a:latin typeface="+mn-lt"/>
                        <a:ea typeface="+mn-ea"/>
                        <a:cs typeface="+mn-cs"/>
                      </a:endParaRPr>
                    </a:p>
                  </a:txBody>
                  <a:tcPr marL="85903" marR="85903"/>
                </a:tc>
                <a:extLst>
                  <a:ext uri="{0D108BD9-81ED-4DB2-BD59-A6C34878D82A}">
                    <a16:rowId xmlns:a16="http://schemas.microsoft.com/office/drawing/2014/main" val="10002"/>
                  </a:ext>
                </a:extLst>
              </a:tr>
              <a:tr h="440485">
                <a:tc>
                  <a:txBody>
                    <a:bodyPr/>
                    <a:lstStyle/>
                    <a:p>
                      <a:endParaRPr lang="ru-RU"/>
                    </a:p>
                  </a:txBody>
                  <a:tcPr marL="85903" marR="85903"/>
                </a:tc>
                <a:extLst>
                  <a:ext uri="{0D108BD9-81ED-4DB2-BD59-A6C34878D82A}">
                    <a16:rowId xmlns:a16="http://schemas.microsoft.com/office/drawing/2014/main" val="10003"/>
                  </a:ext>
                </a:extLst>
              </a:tr>
              <a:tr h="440485">
                <a:tc>
                  <a:txBody>
                    <a:bodyPr/>
                    <a:lstStyle/>
                    <a:p>
                      <a:endParaRPr lang="ru-RU" dirty="0"/>
                    </a:p>
                  </a:txBody>
                  <a:tcPr marL="85903" marR="85903"/>
                </a:tc>
                <a:extLst>
                  <a:ext uri="{0D108BD9-81ED-4DB2-BD59-A6C34878D82A}">
                    <a16:rowId xmlns:a16="http://schemas.microsoft.com/office/drawing/2014/main" val="10004"/>
                  </a:ext>
                </a:extLst>
              </a:tr>
            </a:tbl>
          </a:graphicData>
        </a:graphic>
      </p:graphicFrame>
      <p:sp>
        <p:nvSpPr>
          <p:cNvPr id="2" name="Заголовок 1"/>
          <p:cNvSpPr>
            <a:spLocks noGrp="1"/>
          </p:cNvSpPr>
          <p:nvPr>
            <p:ph type="title"/>
          </p:nvPr>
        </p:nvSpPr>
        <p:spPr/>
        <p:txBody>
          <a:bodyPr/>
          <a:lstStyle/>
          <a:p>
            <a:r>
              <a:rPr lang="ru-RU" dirty="0"/>
              <a:t>Задание 4</a:t>
            </a:r>
          </a:p>
        </p:txBody>
      </p:sp>
    </p:spTree>
    <p:extLst>
      <p:ext uri="{BB962C8B-B14F-4D97-AF65-F5344CB8AC3E}">
        <p14:creationId xmlns:p14="http://schemas.microsoft.com/office/powerpoint/2010/main" val="13197505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353742668"/>
              </p:ext>
            </p:extLst>
          </p:nvPr>
        </p:nvGraphicFramePr>
        <p:xfrm>
          <a:off x="687198" y="474998"/>
          <a:ext cx="10515600" cy="6497320"/>
        </p:xfrm>
        <a:graphic>
          <a:graphicData uri="http://schemas.openxmlformats.org/drawingml/2006/table">
            <a:tbl>
              <a:tblPr firstRow="1" bandRow="1">
                <a:tableStyleId>{5C22544A-7EE6-4342-B048-85BDC9FD1C3A}</a:tableStyleId>
              </a:tblPr>
              <a:tblGrid>
                <a:gridCol w="10515600">
                  <a:extLst>
                    <a:ext uri="{9D8B030D-6E8A-4147-A177-3AD203B41FA5}">
                      <a16:colId xmlns:a16="http://schemas.microsoft.com/office/drawing/2014/main" val="20000"/>
                    </a:ext>
                  </a:extLst>
                </a:gridCol>
              </a:tblGrid>
              <a:tr h="370840">
                <a:tc>
                  <a:txBody>
                    <a:bodyPr/>
                    <a:lstStyle/>
                    <a:p>
                      <a:r>
                        <a:rPr lang="ru-RU" sz="1800" b="1" i="1" u="sng" kern="1200" dirty="0">
                          <a:solidFill>
                            <a:schemeClr val="lt1"/>
                          </a:solidFill>
                          <a:effectLst/>
                          <a:latin typeface="+mn-lt"/>
                          <a:ea typeface="+mn-ea"/>
                          <a:cs typeface="+mn-cs"/>
                        </a:rPr>
                        <a:t>. Найдите ошибку в определении способа связи.</a:t>
                      </a:r>
                      <a:endParaRPr lang="ru-RU" sz="1800" b="1" kern="1200" dirty="0">
                        <a:solidFill>
                          <a:schemeClr val="lt1"/>
                        </a:solidFill>
                        <a:effectLst/>
                        <a:latin typeface="+mn-lt"/>
                        <a:ea typeface="+mn-ea"/>
                        <a:cs typeface="+mn-cs"/>
                      </a:endParaRPr>
                    </a:p>
                    <a:p>
                      <a:r>
                        <a:rPr lang="ru-RU" sz="1800" b="1" kern="1200" dirty="0">
                          <a:solidFill>
                            <a:schemeClr val="lt1"/>
                          </a:solidFill>
                          <a:effectLst/>
                          <a:latin typeface="+mn-lt"/>
                          <a:ea typeface="+mn-ea"/>
                          <a:cs typeface="+mn-cs"/>
                        </a:rPr>
                        <a:t>1 спросивший гость – согласование</a:t>
                      </a:r>
                    </a:p>
                    <a:p>
                      <a:r>
                        <a:rPr lang="ru-RU" sz="1800" b="1" kern="1200" dirty="0">
                          <a:solidFill>
                            <a:schemeClr val="lt1"/>
                          </a:solidFill>
                          <a:effectLst/>
                          <a:latin typeface="+mn-lt"/>
                          <a:ea typeface="+mn-ea"/>
                          <a:cs typeface="+mn-cs"/>
                        </a:rPr>
                        <a:t>2 красная кофта – согласование</a:t>
                      </a:r>
                    </a:p>
                    <a:p>
                      <a:r>
                        <a:rPr lang="ru-RU" sz="1800" b="1" kern="1200" dirty="0">
                          <a:solidFill>
                            <a:schemeClr val="lt1"/>
                          </a:solidFill>
                          <a:effectLst/>
                          <a:latin typeface="+mn-lt"/>
                          <a:ea typeface="+mn-ea"/>
                          <a:cs typeface="+mn-cs"/>
                        </a:rPr>
                        <a:t>3 сообщим пришедшему – управление</a:t>
                      </a:r>
                    </a:p>
                    <a:p>
                      <a:r>
                        <a:rPr lang="ru-RU" sz="1800" b="1" kern="1200" dirty="0">
                          <a:solidFill>
                            <a:schemeClr val="lt1"/>
                          </a:solidFill>
                          <a:effectLst/>
                          <a:latin typeface="+mn-lt"/>
                          <a:ea typeface="+mn-ea"/>
                          <a:cs typeface="+mn-cs"/>
                        </a:rPr>
                        <a:t>4 пошел в кино – управление</a:t>
                      </a:r>
                    </a:p>
                    <a:p>
                      <a:endParaRPr lang="ru-RU" sz="1800" b="1" kern="1200" dirty="0">
                        <a:solidFill>
                          <a:schemeClr val="lt1"/>
                        </a:solidFill>
                        <a:effectLst/>
                        <a:latin typeface="+mn-lt"/>
                        <a:ea typeface="+mn-ea"/>
                        <a:cs typeface="+mn-cs"/>
                      </a:endParaRPr>
                    </a:p>
                  </a:txBody>
                  <a:tcPr/>
                </a:tc>
                <a:extLst>
                  <a:ext uri="{0D108BD9-81ED-4DB2-BD59-A6C34878D82A}">
                    <a16:rowId xmlns:a16="http://schemas.microsoft.com/office/drawing/2014/main" val="10000"/>
                  </a:ext>
                </a:extLst>
              </a:tr>
              <a:tr h="1713690">
                <a:tc>
                  <a:txBody>
                    <a:bodyPr/>
                    <a:lstStyle/>
                    <a:p>
                      <a:r>
                        <a:rPr lang="ru-RU" sz="1800" b="1" i="1" u="sng" kern="1200" dirty="0">
                          <a:solidFill>
                            <a:schemeClr val="dk1"/>
                          </a:solidFill>
                          <a:effectLst/>
                          <a:latin typeface="+mn-lt"/>
                          <a:ea typeface="+mn-ea"/>
                          <a:cs typeface="+mn-cs"/>
                        </a:rPr>
                        <a:t>Определите вид подчинительной связи, укажите номер лишнего словосочетания</a:t>
                      </a:r>
                      <a:r>
                        <a:rPr lang="ru-RU" sz="1800" b="1" kern="1200" dirty="0">
                          <a:solidFill>
                            <a:schemeClr val="dk1"/>
                          </a:solidFill>
                          <a:effectLst/>
                          <a:latin typeface="+mn-lt"/>
                          <a:ea typeface="+mn-ea"/>
                          <a:cs typeface="+mn-cs"/>
                        </a:rPr>
                        <a:t>.</a:t>
                      </a:r>
                      <a:endParaRPr lang="ru-RU" sz="1800" kern="1200" dirty="0">
                        <a:solidFill>
                          <a:schemeClr val="dk1"/>
                        </a:solidFill>
                        <a:effectLst/>
                        <a:latin typeface="+mn-lt"/>
                        <a:ea typeface="+mn-ea"/>
                        <a:cs typeface="+mn-cs"/>
                      </a:endParaRPr>
                    </a:p>
                    <a:p>
                      <a:r>
                        <a:rPr lang="ru-RU" sz="1800" kern="1200" dirty="0">
                          <a:solidFill>
                            <a:schemeClr val="dk1"/>
                          </a:solidFill>
                          <a:effectLst/>
                          <a:latin typeface="+mn-lt"/>
                          <a:ea typeface="+mn-ea"/>
                          <a:cs typeface="+mn-cs"/>
                        </a:rPr>
                        <a:t>1 новый район -</a:t>
                      </a:r>
                    </a:p>
                    <a:p>
                      <a:r>
                        <a:rPr lang="ru-RU" sz="1800" kern="1200" dirty="0">
                          <a:solidFill>
                            <a:schemeClr val="dk1"/>
                          </a:solidFill>
                          <a:effectLst/>
                          <a:latin typeface="+mn-lt"/>
                          <a:ea typeface="+mn-ea"/>
                          <a:cs typeface="+mn-cs"/>
                        </a:rPr>
                        <a:t>2 к большим домам -</a:t>
                      </a:r>
                    </a:p>
                    <a:p>
                      <a:r>
                        <a:rPr lang="ru-RU" sz="1800" kern="1200" dirty="0">
                          <a:solidFill>
                            <a:schemeClr val="dk1"/>
                          </a:solidFill>
                          <a:effectLst/>
                          <a:latin typeface="+mn-lt"/>
                          <a:ea typeface="+mn-ea"/>
                          <a:cs typeface="+mn-cs"/>
                        </a:rPr>
                        <a:t>3 проверять работу -</a:t>
                      </a:r>
                    </a:p>
                    <a:p>
                      <a:r>
                        <a:rPr lang="ru-RU" sz="1800" kern="1200" dirty="0">
                          <a:solidFill>
                            <a:schemeClr val="dk1"/>
                          </a:solidFill>
                          <a:effectLst/>
                          <a:latin typeface="+mn-lt"/>
                          <a:ea typeface="+mn-ea"/>
                          <a:cs typeface="+mn-cs"/>
                        </a:rPr>
                        <a:t>4 синее небо-</a:t>
                      </a:r>
                    </a:p>
                    <a:p>
                      <a:endParaRPr lang="ru-RU" dirty="0"/>
                    </a:p>
                  </a:txBody>
                  <a:tcPr/>
                </a:tc>
                <a:extLst>
                  <a:ext uri="{0D108BD9-81ED-4DB2-BD59-A6C34878D82A}">
                    <a16:rowId xmlns:a16="http://schemas.microsoft.com/office/drawing/2014/main" val="10001"/>
                  </a:ext>
                </a:extLst>
              </a:tr>
              <a:tr h="370840">
                <a:tc>
                  <a:txBody>
                    <a:bodyPr/>
                    <a:lstStyle/>
                    <a:p>
                      <a:r>
                        <a:rPr lang="ru-RU" sz="1800" b="1" i="1" u="sng" kern="1200" dirty="0">
                          <a:solidFill>
                            <a:schemeClr val="dk1"/>
                          </a:solidFill>
                          <a:effectLst/>
                          <a:latin typeface="+mn-lt"/>
                          <a:ea typeface="+mn-ea"/>
                          <a:cs typeface="+mn-cs"/>
                        </a:rPr>
                        <a:t>Из предложения выпишите словосочетание со связью согласование</a:t>
                      </a:r>
                      <a:r>
                        <a:rPr lang="ru-RU" sz="1800" i="1" u="sng" kern="1200" dirty="0">
                          <a:solidFill>
                            <a:schemeClr val="dk1"/>
                          </a:solidFill>
                          <a:effectLst/>
                          <a:latin typeface="+mn-lt"/>
                          <a:ea typeface="+mn-ea"/>
                          <a:cs typeface="+mn-cs"/>
                        </a:rPr>
                        <a:t>.</a:t>
                      </a:r>
                      <a:endParaRPr lang="ru-RU" sz="1800" kern="1200" dirty="0">
                        <a:solidFill>
                          <a:schemeClr val="dk1"/>
                        </a:solidFill>
                        <a:effectLst/>
                        <a:latin typeface="+mn-lt"/>
                        <a:ea typeface="+mn-ea"/>
                        <a:cs typeface="+mn-cs"/>
                      </a:endParaRPr>
                    </a:p>
                    <a:p>
                      <a:r>
                        <a:rPr lang="ru-RU" sz="1800" kern="1200" dirty="0">
                          <a:solidFill>
                            <a:schemeClr val="dk1"/>
                          </a:solidFill>
                          <a:effectLst/>
                          <a:latin typeface="+mn-lt"/>
                          <a:ea typeface="+mn-ea"/>
                          <a:cs typeface="+mn-cs"/>
                        </a:rPr>
                        <a:t>Зимовщики строят временные дома из блоков</a:t>
                      </a:r>
                    </a:p>
                    <a:p>
                      <a:endParaRPr lang="ru-RU" sz="1800" kern="1200" dirty="0">
                        <a:solidFill>
                          <a:schemeClr val="dk1"/>
                        </a:solidFill>
                        <a:effectLst/>
                        <a:latin typeface="+mn-lt"/>
                        <a:ea typeface="+mn-ea"/>
                        <a:cs typeface="+mn-cs"/>
                      </a:endParaRPr>
                    </a:p>
                  </a:txBody>
                  <a:tcPr/>
                </a:tc>
                <a:extLst>
                  <a:ext uri="{0D108BD9-81ED-4DB2-BD59-A6C34878D82A}">
                    <a16:rowId xmlns:a16="http://schemas.microsoft.com/office/drawing/2014/main" val="10002"/>
                  </a:ext>
                </a:extLst>
              </a:tr>
              <a:tr h="370840">
                <a:tc>
                  <a:txBody>
                    <a:bodyPr/>
                    <a:lstStyle/>
                    <a:p>
                      <a:r>
                        <a:rPr lang="ru-RU" sz="1800" b="1" i="1" u="sng" kern="1200" dirty="0">
                          <a:solidFill>
                            <a:schemeClr val="dk1"/>
                          </a:solidFill>
                          <a:effectLst/>
                          <a:latin typeface="+mn-lt"/>
                          <a:ea typeface="+mn-ea"/>
                          <a:cs typeface="+mn-cs"/>
                        </a:rPr>
                        <a:t>Определите вид подчинительной связи, укажите номер лишнего словосочетания</a:t>
                      </a:r>
                      <a:r>
                        <a:rPr lang="ru-RU" sz="1800" b="1" kern="1200" dirty="0">
                          <a:solidFill>
                            <a:schemeClr val="dk1"/>
                          </a:solidFill>
                          <a:effectLst/>
                          <a:latin typeface="+mn-lt"/>
                          <a:ea typeface="+mn-ea"/>
                          <a:cs typeface="+mn-cs"/>
                        </a:rPr>
                        <a:t>.</a:t>
                      </a:r>
                      <a:endParaRPr lang="ru-RU" sz="1800" kern="1200" dirty="0">
                        <a:solidFill>
                          <a:schemeClr val="dk1"/>
                        </a:solidFill>
                        <a:effectLst/>
                        <a:latin typeface="+mn-lt"/>
                        <a:ea typeface="+mn-ea"/>
                        <a:cs typeface="+mn-cs"/>
                      </a:endParaRPr>
                    </a:p>
                    <a:p>
                      <a:r>
                        <a:rPr lang="ru-RU" sz="1800" kern="1200" dirty="0">
                          <a:solidFill>
                            <a:schemeClr val="dk1"/>
                          </a:solidFill>
                          <a:effectLst/>
                          <a:latin typeface="+mn-lt"/>
                          <a:ea typeface="+mn-ea"/>
                          <a:cs typeface="+mn-cs"/>
                        </a:rPr>
                        <a:t>1 часть населения -</a:t>
                      </a:r>
                    </a:p>
                    <a:p>
                      <a:r>
                        <a:rPr lang="ru-RU" sz="1800" kern="1200" dirty="0">
                          <a:solidFill>
                            <a:schemeClr val="dk1"/>
                          </a:solidFill>
                          <a:effectLst/>
                          <a:latin typeface="+mn-lt"/>
                          <a:ea typeface="+mn-ea"/>
                          <a:cs typeface="+mn-cs"/>
                        </a:rPr>
                        <a:t>2 в следующем месяце -</a:t>
                      </a:r>
                    </a:p>
                    <a:p>
                      <a:r>
                        <a:rPr lang="ru-RU" sz="1800" kern="1200" dirty="0">
                          <a:solidFill>
                            <a:schemeClr val="dk1"/>
                          </a:solidFill>
                          <a:effectLst/>
                          <a:latin typeface="+mn-lt"/>
                          <a:ea typeface="+mn-ea"/>
                          <a:cs typeface="+mn-cs"/>
                        </a:rPr>
                        <a:t>3 проверять работу -</a:t>
                      </a:r>
                    </a:p>
                    <a:p>
                      <a:r>
                        <a:rPr lang="ru-RU" sz="1800" kern="1200" dirty="0">
                          <a:solidFill>
                            <a:schemeClr val="dk1"/>
                          </a:solidFill>
                          <a:effectLst/>
                          <a:latin typeface="+mn-lt"/>
                          <a:ea typeface="+mn-ea"/>
                          <a:cs typeface="+mn-cs"/>
                        </a:rPr>
                        <a:t>4 копать яму-</a:t>
                      </a:r>
                    </a:p>
                    <a:p>
                      <a:endParaRPr lang="ru-RU" dirty="0"/>
                    </a:p>
                  </a:txBody>
                  <a:tcPr/>
                </a:tc>
                <a:extLst>
                  <a:ext uri="{0D108BD9-81ED-4DB2-BD59-A6C34878D82A}">
                    <a16:rowId xmlns:a16="http://schemas.microsoft.com/office/drawing/2014/main" val="10003"/>
                  </a:ext>
                </a:extLst>
              </a:tr>
              <a:tr h="370840">
                <a:tc>
                  <a:txBody>
                    <a:bodyPr/>
                    <a:lstStyle/>
                    <a:p>
                      <a:endParaRPr lang="ru-RU" dirty="0"/>
                    </a:p>
                  </a:txBody>
                  <a:tcPr/>
                </a:tc>
                <a:extLst>
                  <a:ext uri="{0D108BD9-81ED-4DB2-BD59-A6C34878D82A}">
                    <a16:rowId xmlns:a16="http://schemas.microsoft.com/office/drawing/2014/main" val="10004"/>
                  </a:ext>
                </a:extLst>
              </a:tr>
            </a:tbl>
          </a:graphicData>
        </a:graphic>
      </p:graphicFrame>
      <p:sp>
        <p:nvSpPr>
          <p:cNvPr id="2" name="Заголовок 1"/>
          <p:cNvSpPr>
            <a:spLocks noGrp="1"/>
          </p:cNvSpPr>
          <p:nvPr>
            <p:ph type="title"/>
          </p:nvPr>
        </p:nvSpPr>
        <p:spPr/>
        <p:txBody>
          <a:bodyPr/>
          <a:lstStyle/>
          <a:p>
            <a:r>
              <a:rPr lang="ru-RU" dirty="0"/>
              <a:t>Задание 4</a:t>
            </a:r>
          </a:p>
        </p:txBody>
      </p:sp>
    </p:spTree>
    <p:extLst>
      <p:ext uri="{BB962C8B-B14F-4D97-AF65-F5344CB8AC3E}">
        <p14:creationId xmlns:p14="http://schemas.microsoft.com/office/powerpoint/2010/main" val="750188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91237" y="2105637"/>
            <a:ext cx="9849297" cy="4020526"/>
          </a:xfrm>
        </p:spPr>
        <p:txBody>
          <a:bodyPr>
            <a:normAutofit fontScale="92500" lnSpcReduction="10000"/>
          </a:bodyPr>
          <a:lstStyle/>
          <a:p>
            <a:r>
              <a:rPr lang="ru-RU" dirty="0"/>
              <a:t>(</a:t>
            </a:r>
            <a:r>
              <a:rPr lang="ru-RU" b="1" dirty="0">
                <a:solidFill>
                  <a:srgbClr val="0070C0"/>
                </a:solidFill>
              </a:rPr>
              <a:t>1)Наклонились вниз на длинном стебельке белоснежные фарфоровые кольца с резными краями. (2)Кажется, что неизвестный мастер придал такую необычную форму речному жемчугу. (3)К концу лета они превратятся в оранжево-красные бусинки. (4)Словно из далеких стран попали в лес драгоценные камни.</a:t>
            </a:r>
          </a:p>
          <a:p>
            <a:r>
              <a:rPr lang="ru-RU" b="1" dirty="0">
                <a:solidFill>
                  <a:srgbClr val="0070C0"/>
                </a:solidFill>
              </a:rPr>
              <a:t>(5)Ландыш представляется мне символом леса.  </a:t>
            </a:r>
          </a:p>
          <a:p>
            <a:r>
              <a:rPr lang="ru-RU" b="1" dirty="0">
                <a:solidFill>
                  <a:srgbClr val="0070C0"/>
                </a:solidFill>
              </a:rPr>
              <a:t>1) Кольца наклонились вниз (предложение 1)</a:t>
            </a:r>
          </a:p>
          <a:p>
            <a:r>
              <a:rPr lang="ru-RU" b="1" dirty="0">
                <a:solidFill>
                  <a:srgbClr val="0070C0"/>
                </a:solidFill>
              </a:rPr>
              <a:t>2) Мастер придал (предложение 2)</a:t>
            </a:r>
          </a:p>
          <a:p>
            <a:r>
              <a:rPr lang="ru-RU" b="1" dirty="0">
                <a:solidFill>
                  <a:srgbClr val="0070C0"/>
                </a:solidFill>
              </a:rPr>
              <a:t>3) Превратятся в бусинки (предложение 3)</a:t>
            </a:r>
          </a:p>
          <a:p>
            <a:r>
              <a:rPr lang="ru-RU" b="1" dirty="0">
                <a:solidFill>
                  <a:srgbClr val="0070C0"/>
                </a:solidFill>
              </a:rPr>
              <a:t>4) Камни попали (предложение 4)</a:t>
            </a:r>
          </a:p>
          <a:p>
            <a:r>
              <a:rPr lang="ru-RU" b="1" dirty="0">
                <a:solidFill>
                  <a:srgbClr val="0070C0"/>
                </a:solidFill>
              </a:rPr>
              <a:t>5) Ландыш представляется символом (предложение 5)</a:t>
            </a:r>
          </a:p>
          <a:p>
            <a:endParaRPr lang="ru-RU" dirty="0"/>
          </a:p>
          <a:p>
            <a:pPr indent="238125" algn="just">
              <a:lnSpc>
                <a:spcPct val="107000"/>
              </a:lnSpc>
              <a:spcAft>
                <a:spcPts val="0"/>
              </a:spcAft>
            </a:pPr>
            <a:endParaRPr lang="ru-RU" sz="4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Заголовок 1"/>
          <p:cNvSpPr>
            <a:spLocks noGrp="1"/>
          </p:cNvSpPr>
          <p:nvPr>
            <p:ph type="title"/>
          </p:nvPr>
        </p:nvSpPr>
        <p:spPr>
          <a:xfrm>
            <a:off x="435529" y="381902"/>
            <a:ext cx="10515600" cy="1325563"/>
          </a:xfrm>
        </p:spPr>
        <p:txBody>
          <a:bodyPr>
            <a:normAutofit fontScale="90000"/>
          </a:bodyPr>
          <a:lstStyle/>
          <a:p>
            <a:r>
              <a:rPr lang="ru-RU" dirty="0">
                <a:solidFill>
                  <a:srgbClr val="FFFF00"/>
                </a:solidFill>
              </a:rPr>
              <a:t>Задание 2 Формулировки</a:t>
            </a:r>
            <a:br>
              <a:rPr lang="ru-RU" dirty="0">
                <a:solidFill>
                  <a:srgbClr val="FFFF00"/>
                </a:solidFill>
              </a:rPr>
            </a:br>
            <a:r>
              <a:rPr lang="ru-RU" sz="2200" dirty="0">
                <a:solidFill>
                  <a:srgbClr val="FFFF00"/>
                </a:solidFill>
                <a:latin typeface="Verdana" panose="020B0604030504040204" pitchFamily="34" charset="0"/>
                <a:ea typeface="Times New Roman" panose="02020603050405020304" pitchFamily="18" charset="0"/>
                <a:cs typeface="Times New Roman" panose="02020603050405020304" pitchFamily="18" charset="0"/>
              </a:rPr>
              <a:t>Укажите варианты ответов, в которых </a:t>
            </a:r>
            <a:r>
              <a:rPr lang="ru-RU" sz="2200" b="1" dirty="0">
                <a:solidFill>
                  <a:srgbClr val="FFFF00"/>
                </a:solidFill>
                <a:latin typeface="Verdana" panose="020B0604030504040204" pitchFamily="34" charset="0"/>
                <a:ea typeface="Times New Roman" panose="02020603050405020304" pitchFamily="18" charset="0"/>
                <a:cs typeface="Times New Roman" panose="02020603050405020304" pitchFamily="18" charset="0"/>
              </a:rPr>
              <a:t>верно</a:t>
            </a:r>
            <a:r>
              <a:rPr lang="ru-RU" sz="2200" dirty="0">
                <a:solidFill>
                  <a:srgbClr val="FFFF00"/>
                </a:solidFill>
                <a:latin typeface="Verdana" panose="020B0604030504040204" pitchFamily="34" charset="0"/>
                <a:ea typeface="Times New Roman" panose="02020603050405020304" pitchFamily="18" charset="0"/>
                <a:cs typeface="Times New Roman" panose="02020603050405020304" pitchFamily="18" charset="0"/>
              </a:rPr>
              <a:t> выделена </a:t>
            </a:r>
            <a:r>
              <a:rPr lang="ru-RU" sz="2200" b="1" dirty="0">
                <a:solidFill>
                  <a:srgbClr val="FFFF00"/>
                </a:solidFill>
                <a:latin typeface="Verdana" panose="020B0604030504040204" pitchFamily="34" charset="0"/>
                <a:ea typeface="Times New Roman" panose="02020603050405020304" pitchFamily="18" charset="0"/>
                <a:cs typeface="Times New Roman" panose="02020603050405020304" pitchFamily="18" charset="0"/>
              </a:rPr>
              <a:t>грамматическая основа</a:t>
            </a:r>
            <a:r>
              <a:rPr lang="ru-RU" sz="2200" dirty="0">
                <a:solidFill>
                  <a:srgbClr val="FFFF00"/>
                </a:solidFill>
                <a:latin typeface="Verdana" panose="020B0604030504040204" pitchFamily="34" charset="0"/>
                <a:ea typeface="Times New Roman" panose="02020603050405020304" pitchFamily="18" charset="0"/>
                <a:cs typeface="Times New Roman" panose="02020603050405020304" pitchFamily="18" charset="0"/>
              </a:rPr>
              <a:t> в одном из предложений или в одной из частей сложного предложения текста. Запишите номера ответов.</a:t>
            </a:r>
            <a:br>
              <a:rPr lang="ru-RU" sz="2200" dirty="0">
                <a:solidFill>
                  <a:srgbClr val="FFFF00"/>
                </a:solidFill>
                <a:latin typeface="Verdana" panose="020B0604030504040204" pitchFamily="34" charset="0"/>
                <a:ea typeface="Times New Roman" panose="02020603050405020304" pitchFamily="18" charset="0"/>
                <a:cs typeface="Times New Roman" panose="02020603050405020304" pitchFamily="18" charset="0"/>
              </a:rPr>
            </a:br>
            <a:endParaRPr lang="ru-RU" sz="2200" dirty="0">
              <a:solidFill>
                <a:srgbClr val="FFFF00"/>
              </a:solidFill>
            </a:endParaRPr>
          </a:p>
        </p:txBody>
      </p:sp>
    </p:spTree>
    <p:extLst>
      <p:ext uri="{BB962C8B-B14F-4D97-AF65-F5344CB8AC3E}">
        <p14:creationId xmlns:p14="http://schemas.microsoft.com/office/powerpoint/2010/main" val="40027154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70000" lnSpcReduction="20000"/>
          </a:bodyPr>
          <a:lstStyle/>
          <a:p>
            <a:pPr algn="just">
              <a:lnSpc>
                <a:spcPct val="107000"/>
              </a:lnSpc>
              <a:spcAft>
                <a:spcPts val="0"/>
              </a:spcAft>
            </a:pPr>
            <a:r>
              <a:rPr lang="ru-RU" b="1" dirty="0">
                <a:solidFill>
                  <a:srgbClr val="000000"/>
                </a:solidFill>
                <a:latin typeface="Verdana" panose="020B0604030504040204" pitchFamily="34" charset="0"/>
                <a:ea typeface="Times New Roman" panose="02020603050405020304" pitchFamily="18" charset="0"/>
                <a:cs typeface="Times New Roman" panose="02020603050405020304" pitchFamily="18" charset="0"/>
              </a:rPr>
              <a:t> </a:t>
            </a:r>
            <a:endParaRPr lang="ru-RU" sz="40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b="1" dirty="0">
                <a:solidFill>
                  <a:srgbClr val="0070C0"/>
                </a:solidFill>
                <a:latin typeface="Verdana" panose="020B0604030504040204" pitchFamily="34" charset="0"/>
                <a:ea typeface="Times New Roman" panose="02020603050405020304" pitchFamily="18" charset="0"/>
                <a:cs typeface="Times New Roman" panose="02020603050405020304" pitchFamily="18" charset="0"/>
              </a:rPr>
              <a:t>1) Предложение (1) сложное, состоит из четырёх грамматических основ с</a:t>
            </a:r>
            <a:endParaRPr lang="ru-RU" sz="4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b="1" dirty="0">
                <a:solidFill>
                  <a:srgbClr val="0070C0"/>
                </a:solidFill>
                <a:latin typeface="Verdana" panose="020B0604030504040204" pitchFamily="34" charset="0"/>
                <a:ea typeface="Times New Roman" panose="02020603050405020304" pitchFamily="18" charset="0"/>
                <a:cs typeface="Times New Roman" panose="02020603050405020304" pitchFamily="18" charset="0"/>
              </a:rPr>
              <a:t>бессоюзной и сочинительной связью.</a:t>
            </a:r>
            <a:endParaRPr lang="ru-RU" sz="4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b="1" dirty="0">
                <a:solidFill>
                  <a:srgbClr val="0070C0"/>
                </a:solidFill>
                <a:latin typeface="Verdana" panose="020B0604030504040204" pitchFamily="34" charset="0"/>
                <a:ea typeface="Times New Roman" panose="02020603050405020304" pitchFamily="18" charset="0"/>
                <a:cs typeface="Times New Roman" panose="02020603050405020304" pitchFamily="18" charset="0"/>
              </a:rPr>
              <a:t>2) Сказуемое второй части предложения (2) составное именное.</a:t>
            </a:r>
            <a:endParaRPr lang="ru-RU" sz="4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b="1" dirty="0">
                <a:solidFill>
                  <a:srgbClr val="0070C0"/>
                </a:solidFill>
                <a:latin typeface="Verdana" panose="020B0604030504040204" pitchFamily="34" charset="0"/>
                <a:ea typeface="Times New Roman" panose="02020603050405020304" pitchFamily="18" charset="0"/>
                <a:cs typeface="Times New Roman" panose="02020603050405020304" pitchFamily="18" charset="0"/>
              </a:rPr>
              <a:t>3) В первой части предложения (3) однородные сказуемые.</a:t>
            </a:r>
            <a:endParaRPr lang="ru-RU" sz="4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b="1" dirty="0">
                <a:solidFill>
                  <a:srgbClr val="0070C0"/>
                </a:solidFill>
                <a:latin typeface="Verdana" panose="020B0604030504040204" pitchFamily="34" charset="0"/>
                <a:ea typeface="Times New Roman" panose="02020603050405020304" pitchFamily="18" charset="0"/>
                <a:cs typeface="Times New Roman" panose="02020603050405020304" pitchFamily="18" charset="0"/>
              </a:rPr>
              <a:t>4) Грамматическая основа первой части предложения (4) – вожак стаи</a:t>
            </a:r>
            <a:endParaRPr lang="ru-RU" sz="4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b="1" dirty="0">
                <a:solidFill>
                  <a:srgbClr val="0070C0"/>
                </a:solidFill>
                <a:latin typeface="Verdana" panose="020B0604030504040204" pitchFamily="34" charset="0"/>
                <a:ea typeface="Times New Roman" panose="02020603050405020304" pitchFamily="18" charset="0"/>
                <a:cs typeface="Times New Roman" panose="02020603050405020304" pitchFamily="18" charset="0"/>
              </a:rPr>
              <a:t>взмывает (и) берёт.</a:t>
            </a:r>
            <a:endParaRPr lang="ru-RU" sz="4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b="1" dirty="0">
                <a:solidFill>
                  <a:srgbClr val="0070C0"/>
                </a:solidFill>
                <a:latin typeface="Verdana" panose="020B0604030504040204" pitchFamily="34" charset="0"/>
                <a:ea typeface="Times New Roman" panose="02020603050405020304" pitchFamily="18" charset="0"/>
                <a:cs typeface="Times New Roman" panose="02020603050405020304" pitchFamily="18" charset="0"/>
              </a:rPr>
              <a:t>5) Грамматическая основа второй части сложного предложения (5)</a:t>
            </a:r>
            <a:endParaRPr lang="ru-RU" sz="4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b="1" dirty="0">
                <a:solidFill>
                  <a:srgbClr val="0070C0"/>
                </a:solidFill>
                <a:latin typeface="Verdana" panose="020B0604030504040204" pitchFamily="34" charset="0"/>
                <a:ea typeface="Times New Roman" panose="02020603050405020304" pitchFamily="18" charset="0"/>
                <a:cs typeface="Times New Roman" panose="02020603050405020304" pitchFamily="18" charset="0"/>
              </a:rPr>
              <a:t>инстинкт знает.</a:t>
            </a:r>
            <a:endParaRPr lang="ru-RU" sz="4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
        <p:nvSpPr>
          <p:cNvPr id="2" name="Заголовок 1"/>
          <p:cNvSpPr>
            <a:spLocks noGrp="1"/>
          </p:cNvSpPr>
          <p:nvPr>
            <p:ph type="title"/>
          </p:nvPr>
        </p:nvSpPr>
        <p:spPr/>
        <p:txBody>
          <a:bodyPr>
            <a:normAutofit fontScale="90000"/>
          </a:bodyPr>
          <a:lstStyle/>
          <a:p>
            <a:br>
              <a:rPr lang="ru-RU" sz="2200" b="1" dirty="0">
                <a:solidFill>
                  <a:srgbClr val="000000"/>
                </a:solidFill>
                <a:latin typeface="Verdana" panose="020B0604030504040204" pitchFamily="34" charset="0"/>
                <a:ea typeface="Times New Roman" panose="02020603050405020304" pitchFamily="18" charset="0"/>
                <a:cs typeface="Times New Roman" panose="02020603050405020304" pitchFamily="18" charset="0"/>
              </a:rPr>
            </a:br>
            <a:br>
              <a:rPr lang="ru-RU" sz="2200" b="1" dirty="0">
                <a:solidFill>
                  <a:srgbClr val="000000"/>
                </a:solidFill>
                <a:latin typeface="Verdana" panose="020B0604030504040204" pitchFamily="34" charset="0"/>
                <a:ea typeface="Times New Roman" panose="02020603050405020304" pitchFamily="18" charset="0"/>
                <a:cs typeface="Times New Roman" panose="02020603050405020304" pitchFamily="18" charset="0"/>
              </a:rPr>
            </a:br>
            <a:br>
              <a:rPr lang="ru-RU" sz="2700" b="1" dirty="0">
                <a:solidFill>
                  <a:srgbClr val="000000"/>
                </a:solidFill>
                <a:latin typeface="Verdana" panose="020B0604030504040204" pitchFamily="34" charset="0"/>
                <a:ea typeface="Times New Roman" panose="02020603050405020304" pitchFamily="18" charset="0"/>
                <a:cs typeface="Times New Roman" panose="02020603050405020304" pitchFamily="18" charset="0"/>
              </a:rPr>
            </a:br>
            <a:r>
              <a:rPr lang="ru-RU" sz="2700" b="1" dirty="0">
                <a:solidFill>
                  <a:srgbClr val="FFFF00"/>
                </a:solidFill>
                <a:latin typeface="Verdana" panose="020B0604030504040204" pitchFamily="34" charset="0"/>
                <a:ea typeface="Times New Roman" panose="02020603050405020304" pitchFamily="18" charset="0"/>
                <a:cs typeface="Times New Roman" panose="02020603050405020304" pitchFamily="18" charset="0"/>
              </a:rPr>
              <a:t>Задание 2 Формулировки. </a:t>
            </a:r>
            <a:br>
              <a:rPr lang="ru-RU" sz="2700" b="1" dirty="0">
                <a:solidFill>
                  <a:srgbClr val="FFFF00"/>
                </a:solidFill>
                <a:latin typeface="Verdana" panose="020B0604030504040204" pitchFamily="34" charset="0"/>
                <a:ea typeface="Times New Roman" panose="02020603050405020304" pitchFamily="18" charset="0"/>
                <a:cs typeface="Times New Roman" panose="02020603050405020304" pitchFamily="18" charset="0"/>
              </a:rPr>
            </a:br>
            <a:r>
              <a:rPr lang="ru-RU" sz="2700" b="1" dirty="0">
                <a:solidFill>
                  <a:srgbClr val="FFFF00"/>
                </a:solidFill>
                <a:latin typeface="Verdana" panose="020B0604030504040204" pitchFamily="34" charset="0"/>
                <a:ea typeface="Times New Roman" panose="02020603050405020304" pitchFamily="18" charset="0"/>
                <a:cs typeface="Times New Roman" panose="02020603050405020304" pitchFamily="18" charset="0"/>
              </a:rPr>
              <a:t>Какие из перечисленных утверждений являются верными? Запишите номера ответов.</a:t>
            </a:r>
            <a:br>
              <a:rPr lang="ru-RU" sz="27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br>
            <a:br>
              <a:rPr lang="ru-RU" sz="27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br>
            <a:endParaRPr lang="ru-RU" sz="2700" dirty="0">
              <a:solidFill>
                <a:srgbClr val="FFFF00"/>
              </a:solidFill>
            </a:endParaRPr>
          </a:p>
        </p:txBody>
      </p:sp>
    </p:spTree>
    <p:extLst>
      <p:ext uri="{BB962C8B-B14F-4D97-AF65-F5344CB8AC3E}">
        <p14:creationId xmlns:p14="http://schemas.microsoft.com/office/powerpoint/2010/main" val="947495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77500" lnSpcReduction="20000"/>
          </a:bodyPr>
          <a:lstStyle/>
          <a:p>
            <a:pPr marL="0" indent="0">
              <a:buNone/>
            </a:pPr>
            <a:endParaRPr lang="ru-RU" dirty="0"/>
          </a:p>
          <a:p>
            <a:r>
              <a:rPr lang="ru-RU" b="1" dirty="0">
                <a:solidFill>
                  <a:srgbClr val="0070C0"/>
                </a:solidFill>
              </a:rPr>
              <a:t>Расставьте знаки препинания.</a:t>
            </a:r>
            <a:r>
              <a:rPr lang="ru-RU" dirty="0">
                <a:solidFill>
                  <a:srgbClr val="0070C0"/>
                </a:solidFill>
              </a:rPr>
              <a:t> Укажите цифры, на месте которых должны стоять запятые.</a:t>
            </a:r>
          </a:p>
          <a:p>
            <a:r>
              <a:rPr lang="ru-RU" b="1" dirty="0">
                <a:solidFill>
                  <a:srgbClr val="0070C0"/>
                </a:solidFill>
              </a:rPr>
              <a:t>Расставьте знаки препинания.</a:t>
            </a:r>
            <a:r>
              <a:rPr lang="ru-RU" dirty="0">
                <a:solidFill>
                  <a:srgbClr val="0070C0"/>
                </a:solidFill>
              </a:rPr>
              <a:t> Укажите цифры, на месте которых должно стоять </a:t>
            </a:r>
            <a:r>
              <a:rPr lang="ru-RU" b="1" dirty="0">
                <a:solidFill>
                  <a:srgbClr val="0070C0"/>
                </a:solidFill>
              </a:rPr>
              <a:t>тире</a:t>
            </a:r>
            <a:r>
              <a:rPr lang="ru-RU" dirty="0">
                <a:solidFill>
                  <a:srgbClr val="0070C0"/>
                </a:solidFill>
              </a:rPr>
              <a:t>.</a:t>
            </a:r>
          </a:p>
          <a:p>
            <a:r>
              <a:rPr lang="ru-RU" b="1" dirty="0">
                <a:solidFill>
                  <a:srgbClr val="0070C0"/>
                </a:solidFill>
              </a:rPr>
              <a:t>Расставьте знаки препинания.</a:t>
            </a:r>
            <a:r>
              <a:rPr lang="ru-RU" dirty="0">
                <a:solidFill>
                  <a:srgbClr val="0070C0"/>
                </a:solidFill>
              </a:rPr>
              <a:t> Укажите цифры, на месте которых должно стоять </a:t>
            </a:r>
            <a:r>
              <a:rPr lang="ru-RU" b="1" dirty="0">
                <a:solidFill>
                  <a:srgbClr val="0070C0"/>
                </a:solidFill>
              </a:rPr>
              <a:t>двоеточие</a:t>
            </a:r>
            <a:r>
              <a:rPr lang="ru-RU" dirty="0">
                <a:solidFill>
                  <a:srgbClr val="0070C0"/>
                </a:solidFill>
              </a:rPr>
              <a:t>.</a:t>
            </a:r>
          </a:p>
          <a:p>
            <a:r>
              <a:rPr lang="ru-RU" b="1" dirty="0">
                <a:solidFill>
                  <a:srgbClr val="0070C0"/>
                </a:solidFill>
              </a:rPr>
              <a:t>Расставьте знаки препинания.</a:t>
            </a:r>
            <a:r>
              <a:rPr lang="ru-RU" dirty="0">
                <a:solidFill>
                  <a:srgbClr val="0070C0"/>
                </a:solidFill>
              </a:rPr>
              <a:t> Укажите цифры, на месте которых должна стоять </a:t>
            </a:r>
            <a:r>
              <a:rPr lang="ru-RU" b="1" dirty="0">
                <a:solidFill>
                  <a:srgbClr val="0070C0"/>
                </a:solidFill>
              </a:rPr>
              <a:t>точка с запятой</a:t>
            </a:r>
            <a:r>
              <a:rPr lang="ru-RU" dirty="0">
                <a:solidFill>
                  <a:srgbClr val="0070C0"/>
                </a:solidFill>
              </a:rPr>
              <a:t>.</a:t>
            </a:r>
          </a:p>
          <a:p>
            <a:pPr marL="0" indent="0">
              <a:buNone/>
            </a:pPr>
            <a:endParaRPr lang="ru-RU" dirty="0">
              <a:solidFill>
                <a:srgbClr val="0070C0"/>
              </a:solidFill>
            </a:endParaRPr>
          </a:p>
          <a:p>
            <a:r>
              <a:rPr lang="ru-RU" dirty="0">
                <a:solidFill>
                  <a:srgbClr val="0070C0"/>
                </a:solidFill>
              </a:rPr>
              <a:t> </a:t>
            </a:r>
            <a:r>
              <a:rPr lang="ru-RU" b="1" dirty="0">
                <a:solidFill>
                  <a:srgbClr val="0070C0"/>
                </a:solidFill>
              </a:rPr>
              <a:t>Расставьте знаки препинания.</a:t>
            </a:r>
            <a:r>
              <a:rPr lang="ru-RU" dirty="0">
                <a:solidFill>
                  <a:srgbClr val="0070C0"/>
                </a:solidFill>
              </a:rPr>
              <a:t> Укажите цифры, на месте которых должны стоять </a:t>
            </a:r>
            <a:r>
              <a:rPr lang="ru-RU" b="1" dirty="0">
                <a:solidFill>
                  <a:srgbClr val="0070C0"/>
                </a:solidFill>
              </a:rPr>
              <a:t>кавычки</a:t>
            </a:r>
            <a:endParaRPr lang="ru-RU" dirty="0">
              <a:solidFill>
                <a:srgbClr val="0070C0"/>
              </a:solidFill>
            </a:endParaRPr>
          </a:p>
          <a:p>
            <a:r>
              <a:rPr lang="ru-RU" dirty="0">
                <a:solidFill>
                  <a:srgbClr val="0070C0"/>
                </a:solidFill>
              </a:rPr>
              <a:t> </a:t>
            </a:r>
          </a:p>
          <a:p>
            <a:endParaRPr lang="ru-RU" dirty="0"/>
          </a:p>
          <a:p>
            <a:endParaRPr lang="ru-RU" dirty="0"/>
          </a:p>
        </p:txBody>
      </p:sp>
      <p:sp>
        <p:nvSpPr>
          <p:cNvPr id="2" name="Заголовок 1"/>
          <p:cNvSpPr>
            <a:spLocks noGrp="1"/>
          </p:cNvSpPr>
          <p:nvPr>
            <p:ph type="title"/>
          </p:nvPr>
        </p:nvSpPr>
        <p:spPr/>
        <p:txBody>
          <a:bodyPr/>
          <a:lstStyle/>
          <a:p>
            <a:r>
              <a:rPr lang="ru-RU" b="1" dirty="0">
                <a:solidFill>
                  <a:srgbClr val="FFFF00"/>
                </a:solidFill>
              </a:rPr>
              <a:t>Задание 3  </a:t>
            </a:r>
            <a:r>
              <a:rPr lang="ru-RU" b="1" i="1" dirty="0">
                <a:solidFill>
                  <a:srgbClr val="FFFF00"/>
                </a:solidFill>
              </a:rPr>
              <a:t>Пунктуационный анализ</a:t>
            </a:r>
            <a:endParaRPr lang="ru-RU" b="1" dirty="0">
              <a:solidFill>
                <a:srgbClr val="FFFF00"/>
              </a:solidFill>
            </a:endParaRPr>
          </a:p>
        </p:txBody>
      </p:sp>
    </p:spTree>
    <p:extLst>
      <p:ext uri="{BB962C8B-B14F-4D97-AF65-F5344CB8AC3E}">
        <p14:creationId xmlns:p14="http://schemas.microsoft.com/office/powerpoint/2010/main" val="234750500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299</TotalTime>
  <Words>3011</Words>
  <Application>Microsoft Office PowerPoint</Application>
  <PresentationFormat>Широкоэкранный</PresentationFormat>
  <Paragraphs>249</Paragraphs>
  <Slides>28</Slides>
  <Notes>1</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28</vt:i4>
      </vt:variant>
    </vt:vector>
  </HeadingPairs>
  <TitlesOfParts>
    <vt:vector size="35" baseType="lpstr">
      <vt:lpstr>Arial Black</vt:lpstr>
      <vt:lpstr>Calibri</vt:lpstr>
      <vt:lpstr>Candara</vt:lpstr>
      <vt:lpstr>Symbol</vt:lpstr>
      <vt:lpstr>Times New Roman</vt:lpstr>
      <vt:lpstr>Verdana</vt:lpstr>
      <vt:lpstr>Волна</vt:lpstr>
      <vt:lpstr>Подготовка к ОГЭ по русскому языку</vt:lpstr>
      <vt:lpstr>Этапы  и формы работы со слабо мотивированными обучающимися</vt:lpstr>
      <vt:lpstr>Задание 4</vt:lpstr>
      <vt:lpstr>Задание 4</vt:lpstr>
      <vt:lpstr>Задание 4</vt:lpstr>
      <vt:lpstr>Задание 4</vt:lpstr>
      <vt:lpstr>Задание 2 Формулировки Укажите варианты ответов, в которых верно выделена грамматическая основа в одном из предложений или в одной из частей сложного предложения текста. Запишите номера ответов. </vt:lpstr>
      <vt:lpstr>   Задание 2 Формулировки.  Какие из перечисленных утверждений являются верными? Запишите номера ответов.  </vt:lpstr>
      <vt:lpstr>Задание 3  Пунктуационный анализ</vt:lpstr>
      <vt:lpstr> Задание 3.Расставьте знаки препинания. Укажите цифры, на месте которых в предложении должны стоять запятые.   </vt:lpstr>
      <vt:lpstr> Расставьте знаки препинания. Укажите цифры, на месте которых должно стоять тире.   </vt:lpstr>
      <vt:lpstr>  Расставьте знаки препинания. Укажите цифры, на месте которых должно стоять двоеточие.  </vt:lpstr>
      <vt:lpstr>Расставьте знаки препинания. Укажите цифры, на месте которых должны стоять кавычки.  </vt:lpstr>
      <vt:lpstr>  Разноуровневые карточки по синтаксису и пунктуации(по стихам российских и кубанских поэтов)</vt:lpstr>
      <vt:lpstr>  Разноуровневые карточки по синтаксису и пунктуации(по стихам российских и кубанских поэтов)</vt:lpstr>
      <vt:lpstr>  Разноуровневые карточки по синтаксису и пунктуации(по стихам российских и кубанских поэтов)</vt:lpstr>
      <vt:lpstr>Разноуровневые карточки по синтаксису и пунктуации(по стихам российских и кубанских поэтов)</vt:lpstr>
      <vt:lpstr>) Разноуровневые карточки по синтаксису и пунктуации(по стихам российских и кубанских поэтов</vt:lpstr>
      <vt:lpstr> Разноуровневые задания  Обособление определений </vt:lpstr>
      <vt:lpstr> Разноуровневые задания  Обособление определений </vt:lpstr>
      <vt:lpstr>    Разноуровневые задания  Сложное предложение. Сложноподчинённое предложение. Сложные предложения с разными видами связи    </vt:lpstr>
      <vt:lpstr>    Разноуровневые задания  Сложное предложение. Сложноподчинённое предложение. Сложные предложения с разными видами связи    </vt:lpstr>
      <vt:lpstr>    Разноуровневые задания  Сложное предложение. Сложноподчинённое предложение. Сложные предложения с разными видами связи    </vt:lpstr>
      <vt:lpstr> Разноуровневые задания  Сложное предложение. Сложноподчинённое предложение. Сложные предложения с разными видами связи </vt:lpstr>
      <vt:lpstr>    Разноуровневые задания  Сложное предложение. Сложноподчинённое предложение. Сложные предложения с разными видами связи    </vt:lpstr>
      <vt:lpstr>    Разноуровневые задания  Сложное предложение. Сложноподчинённое предложение. Сложные предложения с разными видами связи    </vt:lpstr>
      <vt:lpstr>    Разноуровневые задания  Сложное предложение. Сложноподчинённое предложение. Сложные предложения с разными видами связи    </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Подготовка к ОГЭ по русскому языку</dc:title>
  <dc:creator>Наталия</dc:creator>
  <cp:lastModifiedBy>Пользователь</cp:lastModifiedBy>
  <cp:revision>32</cp:revision>
  <dcterms:created xsi:type="dcterms:W3CDTF">2022-03-13T07:06:50Z</dcterms:created>
  <dcterms:modified xsi:type="dcterms:W3CDTF">2022-03-21T09:19:01Z</dcterms:modified>
</cp:coreProperties>
</file>