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2" r:id="rId3"/>
    <p:sldId id="285" r:id="rId4"/>
    <p:sldId id="291" r:id="rId5"/>
    <p:sldId id="292" r:id="rId6"/>
    <p:sldId id="294" r:id="rId7"/>
    <p:sldId id="295" r:id="rId8"/>
    <p:sldId id="296" r:id="rId9"/>
    <p:sldId id="297" r:id="rId10"/>
    <p:sldId id="28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110" d="100"/>
          <a:sy n="110" d="100"/>
        </p:scale>
        <p:origin x="15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D74A24-5C6B-49A5-B4F2-FB74FFC202A4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5DE77CD-1751-4C84-81E8-A208E78D8A11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СПЛОШНЫЕ</a:t>
          </a:r>
        </a:p>
      </dgm:t>
    </dgm:pt>
    <dgm:pt modelId="{7E5A992C-B0C1-4703-B815-6CF4ED3ECA88}" type="parTrans" cxnId="{D303C0B1-3671-46F4-AFEC-F499C7B45775}">
      <dgm:prSet/>
      <dgm:spPr/>
      <dgm:t>
        <a:bodyPr/>
        <a:lstStyle/>
        <a:p>
          <a:endParaRPr lang="ru-RU"/>
        </a:p>
      </dgm:t>
    </dgm:pt>
    <dgm:pt modelId="{63BFD54E-986F-4B16-8689-19629A89496A}" type="sibTrans" cxnId="{D303C0B1-3671-46F4-AFEC-F499C7B45775}">
      <dgm:prSet/>
      <dgm:spPr/>
      <dgm:t>
        <a:bodyPr/>
        <a:lstStyle/>
        <a:p>
          <a:endParaRPr lang="ru-RU"/>
        </a:p>
      </dgm:t>
    </dgm:pt>
    <dgm:pt modelId="{776F94FA-2FBC-4428-846B-D1EDCD401C17}">
      <dgm:prSet phldrT="[Текст]"/>
      <dgm:spPr/>
      <dgm:t>
        <a:bodyPr/>
        <a:lstStyle/>
        <a:p>
          <a:r>
            <a:rPr lang="ru-RU" b="1" dirty="0"/>
            <a:t>художественные и научные тексты, журнальные и газетные статьи</a:t>
          </a:r>
        </a:p>
      </dgm:t>
    </dgm:pt>
    <dgm:pt modelId="{0F732132-8310-4A76-8D02-5E6AFD8F8B0C}" type="parTrans" cxnId="{892A0F1B-81FA-4289-9E71-2474CD8ABC04}">
      <dgm:prSet/>
      <dgm:spPr/>
      <dgm:t>
        <a:bodyPr/>
        <a:lstStyle/>
        <a:p>
          <a:endParaRPr lang="ru-RU"/>
        </a:p>
      </dgm:t>
    </dgm:pt>
    <dgm:pt modelId="{43F0D8C7-457F-4F79-9CAA-CDAE107E0C8B}" type="sibTrans" cxnId="{892A0F1B-81FA-4289-9E71-2474CD8ABC04}">
      <dgm:prSet/>
      <dgm:spPr/>
      <dgm:t>
        <a:bodyPr/>
        <a:lstStyle/>
        <a:p>
          <a:endParaRPr lang="ru-RU"/>
        </a:p>
      </dgm:t>
    </dgm:pt>
    <dgm:pt modelId="{301E0055-6C9E-47CB-A5D0-1BE5BA37BED5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НЕСПЛОШНЫЕ</a:t>
          </a:r>
        </a:p>
      </dgm:t>
    </dgm:pt>
    <dgm:pt modelId="{DFE32220-8248-403E-A097-1F5183F49EEA}" type="parTrans" cxnId="{FA4490C3-02FF-4AC6-9C50-6137CD7E9037}">
      <dgm:prSet/>
      <dgm:spPr/>
      <dgm:t>
        <a:bodyPr/>
        <a:lstStyle/>
        <a:p>
          <a:endParaRPr lang="ru-RU"/>
        </a:p>
      </dgm:t>
    </dgm:pt>
    <dgm:pt modelId="{6883CA7A-C141-40CD-A3BB-CE016AC6D6EC}" type="sibTrans" cxnId="{FA4490C3-02FF-4AC6-9C50-6137CD7E9037}">
      <dgm:prSet/>
      <dgm:spPr/>
      <dgm:t>
        <a:bodyPr/>
        <a:lstStyle/>
        <a:p>
          <a:endParaRPr lang="ru-RU"/>
        </a:p>
      </dgm:t>
    </dgm:pt>
    <dgm:pt modelId="{9AC4A0D4-8900-4A9A-8F86-EB682CEE3855}">
      <dgm:prSet phldrT="[Текст]"/>
      <dgm:spPr/>
      <dgm:t>
        <a:bodyPr/>
        <a:lstStyle/>
        <a:p>
          <a:r>
            <a:rPr lang="ru-RU" b="1" dirty="0"/>
            <a:t>таблицы, графики, диаграммы, объявления, расписания, каталоги</a:t>
          </a:r>
        </a:p>
      </dgm:t>
    </dgm:pt>
    <dgm:pt modelId="{EDFB99BC-EF7D-470F-854C-39257AE0F306}" type="parTrans" cxnId="{E07BF485-8394-4805-91AD-64B3C839FF50}">
      <dgm:prSet/>
      <dgm:spPr/>
      <dgm:t>
        <a:bodyPr/>
        <a:lstStyle/>
        <a:p>
          <a:endParaRPr lang="ru-RU"/>
        </a:p>
      </dgm:t>
    </dgm:pt>
    <dgm:pt modelId="{2AF47D13-A762-4EEE-B6FB-11A03EFE209B}" type="sibTrans" cxnId="{E07BF485-8394-4805-91AD-64B3C839FF50}">
      <dgm:prSet/>
      <dgm:spPr/>
      <dgm:t>
        <a:bodyPr/>
        <a:lstStyle/>
        <a:p>
          <a:endParaRPr lang="ru-RU"/>
        </a:p>
      </dgm:t>
    </dgm:pt>
    <dgm:pt modelId="{2D9990FD-59E1-490E-9043-3D1EBC1E3B5B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СМЕШАННЫЕ</a:t>
          </a:r>
        </a:p>
      </dgm:t>
    </dgm:pt>
    <dgm:pt modelId="{690720F7-EDE9-40C6-A621-7AF6DEF7E74E}" type="parTrans" cxnId="{88918356-15C4-43A6-939B-2099E507F0E8}">
      <dgm:prSet/>
      <dgm:spPr/>
      <dgm:t>
        <a:bodyPr/>
        <a:lstStyle/>
        <a:p>
          <a:endParaRPr lang="ru-RU"/>
        </a:p>
      </dgm:t>
    </dgm:pt>
    <dgm:pt modelId="{1D849575-44E9-4687-AEB9-6A0756B83595}" type="sibTrans" cxnId="{88918356-15C4-43A6-939B-2099E507F0E8}">
      <dgm:prSet/>
      <dgm:spPr/>
      <dgm:t>
        <a:bodyPr/>
        <a:lstStyle/>
        <a:p>
          <a:endParaRPr lang="ru-RU"/>
        </a:p>
      </dgm:t>
    </dgm:pt>
    <dgm:pt modelId="{4AEB806C-6C9C-44FF-922F-1EA4CF7C76FA}">
      <dgm:prSet phldrT="[Текст]"/>
      <dgm:spPr/>
      <dgm:t>
        <a:bodyPr/>
        <a:lstStyle/>
        <a:p>
          <a:r>
            <a:rPr lang="ru-RU" b="1" dirty="0" err="1"/>
            <a:t>веб-страницы</a:t>
          </a:r>
          <a:r>
            <a:rPr lang="ru-RU" b="1" dirty="0"/>
            <a:t>, </a:t>
          </a:r>
          <a:r>
            <a:rPr lang="ru-RU" b="1" dirty="0" err="1"/>
            <a:t>инфографика</a:t>
          </a:r>
          <a:r>
            <a:rPr lang="ru-RU" b="1" dirty="0"/>
            <a:t>, объявление </a:t>
          </a:r>
        </a:p>
      </dgm:t>
    </dgm:pt>
    <dgm:pt modelId="{C620D2F6-B23B-42D6-B1AB-1E91DD201E0B}" type="parTrans" cxnId="{6CBAF6B1-5573-452B-BB67-49A358206C6E}">
      <dgm:prSet/>
      <dgm:spPr/>
      <dgm:t>
        <a:bodyPr/>
        <a:lstStyle/>
        <a:p>
          <a:endParaRPr lang="ru-RU"/>
        </a:p>
      </dgm:t>
    </dgm:pt>
    <dgm:pt modelId="{10A1F249-37CF-43D7-9A53-6AE42BE6A731}" type="sibTrans" cxnId="{6CBAF6B1-5573-452B-BB67-49A358206C6E}">
      <dgm:prSet/>
      <dgm:spPr/>
      <dgm:t>
        <a:bodyPr/>
        <a:lstStyle/>
        <a:p>
          <a:endParaRPr lang="ru-RU"/>
        </a:p>
      </dgm:t>
    </dgm:pt>
    <dgm:pt modelId="{11ED5098-FB1A-4CA6-B003-24C66E727392}" type="pres">
      <dgm:prSet presAssocID="{A2D74A24-5C6B-49A5-B4F2-FB74FFC202A4}" presName="Name0" presStyleCnt="0">
        <dgm:presLayoutVars>
          <dgm:dir/>
          <dgm:animLvl val="lvl"/>
          <dgm:resizeHandles val="exact"/>
        </dgm:presLayoutVars>
      </dgm:prSet>
      <dgm:spPr/>
    </dgm:pt>
    <dgm:pt modelId="{D6B35004-6FEB-4925-A0BC-546E93BEA8EC}" type="pres">
      <dgm:prSet presAssocID="{25DE77CD-1751-4C84-81E8-A208E78D8A11}" presName="composite" presStyleCnt="0"/>
      <dgm:spPr/>
    </dgm:pt>
    <dgm:pt modelId="{B1D95003-89DB-4DB9-86D1-1E9466F7D866}" type="pres">
      <dgm:prSet presAssocID="{25DE77CD-1751-4C84-81E8-A208E78D8A11}" presName="parTx" presStyleLbl="alignNode1" presStyleIdx="0" presStyleCnt="3" custLinFactY="-38720" custLinFactNeighborX="-1755" custLinFactNeighborY="-100000">
        <dgm:presLayoutVars>
          <dgm:chMax val="0"/>
          <dgm:chPref val="0"/>
          <dgm:bulletEnabled val="1"/>
        </dgm:presLayoutVars>
      </dgm:prSet>
      <dgm:spPr/>
    </dgm:pt>
    <dgm:pt modelId="{70FF7ED4-A766-4982-A715-BF69398A04F1}" type="pres">
      <dgm:prSet presAssocID="{25DE77CD-1751-4C84-81E8-A208E78D8A11}" presName="desTx" presStyleLbl="alignAccFollowNode1" presStyleIdx="0" presStyleCnt="3" custScaleX="106224" custLinFactNeighborY="-40247">
        <dgm:presLayoutVars>
          <dgm:bulletEnabled val="1"/>
        </dgm:presLayoutVars>
      </dgm:prSet>
      <dgm:spPr/>
    </dgm:pt>
    <dgm:pt modelId="{9E018772-2204-423C-A64D-C6AAE2B7BB56}" type="pres">
      <dgm:prSet presAssocID="{63BFD54E-986F-4B16-8689-19629A89496A}" presName="space" presStyleCnt="0"/>
      <dgm:spPr/>
    </dgm:pt>
    <dgm:pt modelId="{4BF72CEE-94D5-4DFF-B439-B8891756B9CA}" type="pres">
      <dgm:prSet presAssocID="{301E0055-6C9E-47CB-A5D0-1BE5BA37BED5}" presName="composite" presStyleCnt="0"/>
      <dgm:spPr/>
    </dgm:pt>
    <dgm:pt modelId="{04DBBE29-ADAB-4460-B984-5135965EECC1}" type="pres">
      <dgm:prSet presAssocID="{301E0055-6C9E-47CB-A5D0-1BE5BA37BED5}" presName="parTx" presStyleLbl="alignNode1" presStyleIdx="1" presStyleCnt="3" custLinFactY="-34573" custLinFactNeighborX="-2925" custLinFactNeighborY="-100000">
        <dgm:presLayoutVars>
          <dgm:chMax val="0"/>
          <dgm:chPref val="0"/>
          <dgm:bulletEnabled val="1"/>
        </dgm:presLayoutVars>
      </dgm:prSet>
      <dgm:spPr/>
    </dgm:pt>
    <dgm:pt modelId="{9317E2BB-9AEF-4878-8C11-6A4A557B592B}" type="pres">
      <dgm:prSet presAssocID="{301E0055-6C9E-47CB-A5D0-1BE5BA37BED5}" presName="desTx" presStyleLbl="alignAccFollowNode1" presStyleIdx="1" presStyleCnt="3" custLinFactNeighborX="-3510" custLinFactNeighborY="-34523">
        <dgm:presLayoutVars>
          <dgm:bulletEnabled val="1"/>
        </dgm:presLayoutVars>
      </dgm:prSet>
      <dgm:spPr/>
    </dgm:pt>
    <dgm:pt modelId="{3B257A8E-3C75-4C54-8A82-A0FDE0CC07F6}" type="pres">
      <dgm:prSet presAssocID="{6883CA7A-C141-40CD-A3BB-CE016AC6D6EC}" presName="space" presStyleCnt="0"/>
      <dgm:spPr/>
    </dgm:pt>
    <dgm:pt modelId="{A2865691-6966-4565-9261-ABD584813483}" type="pres">
      <dgm:prSet presAssocID="{2D9990FD-59E1-490E-9043-3D1EBC1E3B5B}" presName="composite" presStyleCnt="0"/>
      <dgm:spPr/>
    </dgm:pt>
    <dgm:pt modelId="{BDBE73E1-D25C-4183-8EE6-2029E3118881}" type="pres">
      <dgm:prSet presAssocID="{2D9990FD-59E1-490E-9043-3D1EBC1E3B5B}" presName="parTx" presStyleLbl="alignNode1" presStyleIdx="2" presStyleCnt="3" custScaleX="92527" custLinFactY="-39135" custLinFactNeighborX="-8191" custLinFactNeighborY="-100000">
        <dgm:presLayoutVars>
          <dgm:chMax val="0"/>
          <dgm:chPref val="0"/>
          <dgm:bulletEnabled val="1"/>
        </dgm:presLayoutVars>
      </dgm:prSet>
      <dgm:spPr/>
    </dgm:pt>
    <dgm:pt modelId="{C4F51F6B-13CB-4503-963E-5CDDFE1E048B}" type="pres">
      <dgm:prSet presAssocID="{2D9990FD-59E1-490E-9043-3D1EBC1E3B5B}" presName="desTx" presStyleLbl="alignAccFollowNode1" presStyleIdx="2" presStyleCnt="3" custScaleX="97406" custLinFactNeighborX="-12183" custLinFactNeighborY="-35076">
        <dgm:presLayoutVars>
          <dgm:bulletEnabled val="1"/>
        </dgm:presLayoutVars>
      </dgm:prSet>
      <dgm:spPr/>
    </dgm:pt>
  </dgm:ptLst>
  <dgm:cxnLst>
    <dgm:cxn modelId="{A3EE461A-54DD-4916-8A54-286C191AD687}" type="presOf" srcId="{776F94FA-2FBC-4428-846B-D1EDCD401C17}" destId="{70FF7ED4-A766-4982-A715-BF69398A04F1}" srcOrd="0" destOrd="0" presId="urn:microsoft.com/office/officeart/2005/8/layout/hList1"/>
    <dgm:cxn modelId="{892A0F1B-81FA-4289-9E71-2474CD8ABC04}" srcId="{25DE77CD-1751-4C84-81E8-A208E78D8A11}" destId="{776F94FA-2FBC-4428-846B-D1EDCD401C17}" srcOrd="0" destOrd="0" parTransId="{0F732132-8310-4A76-8D02-5E6AFD8F8B0C}" sibTransId="{43F0D8C7-457F-4F79-9CAA-CDAE107E0C8B}"/>
    <dgm:cxn modelId="{7BBF3B38-9E88-495D-8187-6046D8C079EA}" type="presOf" srcId="{4AEB806C-6C9C-44FF-922F-1EA4CF7C76FA}" destId="{C4F51F6B-13CB-4503-963E-5CDDFE1E048B}" srcOrd="0" destOrd="0" presId="urn:microsoft.com/office/officeart/2005/8/layout/hList1"/>
    <dgm:cxn modelId="{3DA52349-EDAC-4DC5-AD4E-984D58243465}" type="presOf" srcId="{2D9990FD-59E1-490E-9043-3D1EBC1E3B5B}" destId="{BDBE73E1-D25C-4183-8EE6-2029E3118881}" srcOrd="0" destOrd="0" presId="urn:microsoft.com/office/officeart/2005/8/layout/hList1"/>
    <dgm:cxn modelId="{88918356-15C4-43A6-939B-2099E507F0E8}" srcId="{A2D74A24-5C6B-49A5-B4F2-FB74FFC202A4}" destId="{2D9990FD-59E1-490E-9043-3D1EBC1E3B5B}" srcOrd="2" destOrd="0" parTransId="{690720F7-EDE9-40C6-A621-7AF6DEF7E74E}" sibTransId="{1D849575-44E9-4687-AEB9-6A0756B83595}"/>
    <dgm:cxn modelId="{7FFD5A79-9872-4762-97E5-5A1FC7E3010E}" type="presOf" srcId="{25DE77CD-1751-4C84-81E8-A208E78D8A11}" destId="{B1D95003-89DB-4DB9-86D1-1E9466F7D866}" srcOrd="0" destOrd="0" presId="urn:microsoft.com/office/officeart/2005/8/layout/hList1"/>
    <dgm:cxn modelId="{E07BF485-8394-4805-91AD-64B3C839FF50}" srcId="{301E0055-6C9E-47CB-A5D0-1BE5BA37BED5}" destId="{9AC4A0D4-8900-4A9A-8F86-EB682CEE3855}" srcOrd="0" destOrd="0" parTransId="{EDFB99BC-EF7D-470F-854C-39257AE0F306}" sibTransId="{2AF47D13-A762-4EEE-B6FB-11A03EFE209B}"/>
    <dgm:cxn modelId="{1CA20688-36CD-49F9-9774-2F996C35A6F5}" type="presOf" srcId="{9AC4A0D4-8900-4A9A-8F86-EB682CEE3855}" destId="{9317E2BB-9AEF-4878-8C11-6A4A557B592B}" srcOrd="0" destOrd="0" presId="urn:microsoft.com/office/officeart/2005/8/layout/hList1"/>
    <dgm:cxn modelId="{7874ED8A-F49A-4937-A261-65D29EB15E13}" type="presOf" srcId="{301E0055-6C9E-47CB-A5D0-1BE5BA37BED5}" destId="{04DBBE29-ADAB-4460-B984-5135965EECC1}" srcOrd="0" destOrd="0" presId="urn:microsoft.com/office/officeart/2005/8/layout/hList1"/>
    <dgm:cxn modelId="{D303C0B1-3671-46F4-AFEC-F499C7B45775}" srcId="{A2D74A24-5C6B-49A5-B4F2-FB74FFC202A4}" destId="{25DE77CD-1751-4C84-81E8-A208E78D8A11}" srcOrd="0" destOrd="0" parTransId="{7E5A992C-B0C1-4703-B815-6CF4ED3ECA88}" sibTransId="{63BFD54E-986F-4B16-8689-19629A89496A}"/>
    <dgm:cxn modelId="{6CBAF6B1-5573-452B-BB67-49A358206C6E}" srcId="{2D9990FD-59E1-490E-9043-3D1EBC1E3B5B}" destId="{4AEB806C-6C9C-44FF-922F-1EA4CF7C76FA}" srcOrd="0" destOrd="0" parTransId="{C620D2F6-B23B-42D6-B1AB-1E91DD201E0B}" sibTransId="{10A1F249-37CF-43D7-9A53-6AE42BE6A731}"/>
    <dgm:cxn modelId="{5A8469BE-835D-41BA-A35E-B522C65B4700}" type="presOf" srcId="{A2D74A24-5C6B-49A5-B4F2-FB74FFC202A4}" destId="{11ED5098-FB1A-4CA6-B003-24C66E727392}" srcOrd="0" destOrd="0" presId="urn:microsoft.com/office/officeart/2005/8/layout/hList1"/>
    <dgm:cxn modelId="{FA4490C3-02FF-4AC6-9C50-6137CD7E9037}" srcId="{A2D74A24-5C6B-49A5-B4F2-FB74FFC202A4}" destId="{301E0055-6C9E-47CB-A5D0-1BE5BA37BED5}" srcOrd="1" destOrd="0" parTransId="{DFE32220-8248-403E-A097-1F5183F49EEA}" sibTransId="{6883CA7A-C141-40CD-A3BB-CE016AC6D6EC}"/>
    <dgm:cxn modelId="{66E3989F-8D02-486C-B41A-7F08195CA17E}" type="presParOf" srcId="{11ED5098-FB1A-4CA6-B003-24C66E727392}" destId="{D6B35004-6FEB-4925-A0BC-546E93BEA8EC}" srcOrd="0" destOrd="0" presId="urn:microsoft.com/office/officeart/2005/8/layout/hList1"/>
    <dgm:cxn modelId="{873D1574-161B-4429-A2AE-F54583F26292}" type="presParOf" srcId="{D6B35004-6FEB-4925-A0BC-546E93BEA8EC}" destId="{B1D95003-89DB-4DB9-86D1-1E9466F7D866}" srcOrd="0" destOrd="0" presId="urn:microsoft.com/office/officeart/2005/8/layout/hList1"/>
    <dgm:cxn modelId="{28F95FA2-C148-47A2-91A2-8877D5DFBFAC}" type="presParOf" srcId="{D6B35004-6FEB-4925-A0BC-546E93BEA8EC}" destId="{70FF7ED4-A766-4982-A715-BF69398A04F1}" srcOrd="1" destOrd="0" presId="urn:microsoft.com/office/officeart/2005/8/layout/hList1"/>
    <dgm:cxn modelId="{A3E091EC-2AF5-4A7F-BEFD-67B62C0AF9F9}" type="presParOf" srcId="{11ED5098-FB1A-4CA6-B003-24C66E727392}" destId="{9E018772-2204-423C-A64D-C6AAE2B7BB56}" srcOrd="1" destOrd="0" presId="urn:microsoft.com/office/officeart/2005/8/layout/hList1"/>
    <dgm:cxn modelId="{C1294193-10C4-480A-816C-CC0C06F0FC4C}" type="presParOf" srcId="{11ED5098-FB1A-4CA6-B003-24C66E727392}" destId="{4BF72CEE-94D5-4DFF-B439-B8891756B9CA}" srcOrd="2" destOrd="0" presId="urn:microsoft.com/office/officeart/2005/8/layout/hList1"/>
    <dgm:cxn modelId="{10F0D21F-B0DD-4840-9BCB-51C99DD8B530}" type="presParOf" srcId="{4BF72CEE-94D5-4DFF-B439-B8891756B9CA}" destId="{04DBBE29-ADAB-4460-B984-5135965EECC1}" srcOrd="0" destOrd="0" presId="urn:microsoft.com/office/officeart/2005/8/layout/hList1"/>
    <dgm:cxn modelId="{7EE1C28D-1B62-42E8-BBC6-6DC2AEA8D7AB}" type="presParOf" srcId="{4BF72CEE-94D5-4DFF-B439-B8891756B9CA}" destId="{9317E2BB-9AEF-4878-8C11-6A4A557B592B}" srcOrd="1" destOrd="0" presId="urn:microsoft.com/office/officeart/2005/8/layout/hList1"/>
    <dgm:cxn modelId="{58318080-718C-4561-AB0D-F0803206684C}" type="presParOf" srcId="{11ED5098-FB1A-4CA6-B003-24C66E727392}" destId="{3B257A8E-3C75-4C54-8A82-A0FDE0CC07F6}" srcOrd="3" destOrd="0" presId="urn:microsoft.com/office/officeart/2005/8/layout/hList1"/>
    <dgm:cxn modelId="{FDB63377-6B6D-4231-ACEB-E0CCEA30C346}" type="presParOf" srcId="{11ED5098-FB1A-4CA6-B003-24C66E727392}" destId="{A2865691-6966-4565-9261-ABD584813483}" srcOrd="4" destOrd="0" presId="urn:microsoft.com/office/officeart/2005/8/layout/hList1"/>
    <dgm:cxn modelId="{92D7B662-9DE2-4164-9970-E0D53BA0F9B4}" type="presParOf" srcId="{A2865691-6966-4565-9261-ABD584813483}" destId="{BDBE73E1-D25C-4183-8EE6-2029E3118881}" srcOrd="0" destOrd="0" presId="urn:microsoft.com/office/officeart/2005/8/layout/hList1"/>
    <dgm:cxn modelId="{DD4C5BF0-DBBE-47E5-95DD-14E802779E56}" type="presParOf" srcId="{A2865691-6966-4565-9261-ABD584813483}" destId="{C4F51F6B-13CB-4503-963E-5CDDFE1E048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D95003-89DB-4DB9-86D1-1E9466F7D866}">
      <dsp:nvSpPr>
        <dsp:cNvPr id="0" name=""/>
        <dsp:cNvSpPr/>
      </dsp:nvSpPr>
      <dsp:spPr>
        <a:xfrm>
          <a:off x="39207" y="198227"/>
          <a:ext cx="2602819" cy="6336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chemeClr val="tx1"/>
              </a:solidFill>
            </a:rPr>
            <a:t>СПЛОШНЫЕ</a:t>
          </a:r>
        </a:p>
      </dsp:txBody>
      <dsp:txXfrm>
        <a:off x="39207" y="198227"/>
        <a:ext cx="2602819" cy="633600"/>
      </dsp:txXfrm>
    </dsp:sp>
    <dsp:sp modelId="{70FF7ED4-A766-4982-A715-BF69398A04F1}">
      <dsp:nvSpPr>
        <dsp:cNvPr id="0" name=""/>
        <dsp:cNvSpPr/>
      </dsp:nvSpPr>
      <dsp:spPr>
        <a:xfrm>
          <a:off x="3887" y="700838"/>
          <a:ext cx="2764818" cy="250930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b="1" kern="1200" dirty="0"/>
            <a:t>художественные и научные тексты, журнальные и газетные статьи</a:t>
          </a:r>
        </a:p>
      </dsp:txBody>
      <dsp:txXfrm>
        <a:off x="3887" y="700838"/>
        <a:ext cx="2764818" cy="2509300"/>
      </dsp:txXfrm>
    </dsp:sp>
    <dsp:sp modelId="{04DBBE29-ADAB-4460-B984-5135965EECC1}">
      <dsp:nvSpPr>
        <dsp:cNvPr id="0" name=""/>
        <dsp:cNvSpPr/>
      </dsp:nvSpPr>
      <dsp:spPr>
        <a:xfrm>
          <a:off x="3056967" y="224502"/>
          <a:ext cx="2602819" cy="633600"/>
        </a:xfrm>
        <a:prstGeom prst="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chemeClr val="tx1"/>
              </a:solidFill>
            </a:rPr>
            <a:t>НЕСПЛОШНЫЕ</a:t>
          </a:r>
        </a:p>
      </dsp:txBody>
      <dsp:txXfrm>
        <a:off x="3056967" y="224502"/>
        <a:ext cx="2602819" cy="633600"/>
      </dsp:txXfrm>
    </dsp:sp>
    <dsp:sp modelId="{9317E2BB-9AEF-4878-8C11-6A4A557B592B}">
      <dsp:nvSpPr>
        <dsp:cNvPr id="0" name=""/>
        <dsp:cNvSpPr/>
      </dsp:nvSpPr>
      <dsp:spPr>
        <a:xfrm>
          <a:off x="3041741" y="844471"/>
          <a:ext cx="2602819" cy="2509300"/>
        </a:xfrm>
        <a:prstGeom prst="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b="1" kern="1200" dirty="0"/>
            <a:t>таблицы, графики, диаграммы, объявления, расписания, каталоги</a:t>
          </a:r>
        </a:p>
      </dsp:txBody>
      <dsp:txXfrm>
        <a:off x="3041741" y="844471"/>
        <a:ext cx="2602819" cy="2509300"/>
      </dsp:txXfrm>
    </dsp:sp>
    <dsp:sp modelId="{BDBE73E1-D25C-4183-8EE6-2029E3118881}">
      <dsp:nvSpPr>
        <dsp:cNvPr id="0" name=""/>
        <dsp:cNvSpPr/>
      </dsp:nvSpPr>
      <dsp:spPr>
        <a:xfrm>
          <a:off x="5950612" y="195597"/>
          <a:ext cx="2408310" cy="633600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chemeClr val="tx1"/>
              </a:solidFill>
            </a:rPr>
            <a:t>СМЕШАННЫЕ</a:t>
          </a:r>
        </a:p>
      </dsp:txBody>
      <dsp:txXfrm>
        <a:off x="5950612" y="195597"/>
        <a:ext cx="2408310" cy="633600"/>
      </dsp:txXfrm>
    </dsp:sp>
    <dsp:sp modelId="{C4F51F6B-13CB-4503-963E-5CDDFE1E048B}">
      <dsp:nvSpPr>
        <dsp:cNvPr id="0" name=""/>
        <dsp:cNvSpPr/>
      </dsp:nvSpPr>
      <dsp:spPr>
        <a:xfrm>
          <a:off x="5783212" y="830594"/>
          <a:ext cx="2535301" cy="2509300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b="1" kern="1200" dirty="0" err="1"/>
            <a:t>веб-страницы</a:t>
          </a:r>
          <a:r>
            <a:rPr lang="ru-RU" sz="2200" b="1" kern="1200" dirty="0"/>
            <a:t>, </a:t>
          </a:r>
          <a:r>
            <a:rPr lang="ru-RU" sz="2200" b="1" kern="1200" dirty="0" err="1"/>
            <a:t>инфографика</a:t>
          </a:r>
          <a:r>
            <a:rPr lang="ru-RU" sz="2200" b="1" kern="1200" dirty="0"/>
            <a:t>, объявление </a:t>
          </a:r>
        </a:p>
      </dsp:txBody>
      <dsp:txXfrm>
        <a:off x="5783212" y="830594"/>
        <a:ext cx="2535301" cy="2509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43A49-05E8-4A6F-BDA9-993EC3C5168C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BDA41-B5A3-4B90-835D-F67A9368D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03CB8-F3A5-4821-AB74-F0CF3837D389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FCDB7-B4BC-4BF5-9CBE-19E36525C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70A02-537B-4165-A4E6-18E36FE1F1A2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E80DB-ECAA-4AD0-9E87-CE23F3DCD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D6B1-47BB-47AD-A051-AA24D7579E5B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E28F4-792F-43DA-8925-0CE40DA23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D9CAF-3B3C-452E-9050-72E1AC043C53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E4F2-5830-4717-8E2B-05B41EA02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DE456-77FB-4DDF-AFE2-88919EEC9E64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9569C-4DB8-45B7-B46A-97E33B250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A40F8-70B1-4E86-86A3-5A8411F2E2B6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B16BD-BB3B-4258-9CFB-9BCC0587A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F685F-7916-4111-97CE-6A6D0C52ABC9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E6C51-DC3A-4264-A994-598912B34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37A6-F24E-4149-8CF6-F744D3FF5AE4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7D40-A98F-4354-8735-4CAC7AD7B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B1473-F8B0-4104-9D94-52AF592B87B9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326A2-7EE1-4ED4-A54F-5833B8D47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29F23-302F-45E0-8D01-8546E18523A8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E4D8C-D411-49DB-B15E-2FB577672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707A0E-5705-4B4C-AFDE-3F9FEDB72F03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1D6663-4FA1-4F3D-AB73-CDDD75F2E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ks.ru/free_doc/new_site/population/urov/razion.pd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library.ru/item.asp?id=1826318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belovo.ru/vse-ob-yavleniya/all_ads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s://vbelovo.ru/vse-ob-yavleniya/16-predlozhenie-uslug.html" TargetMode="External"/><Relationship Id="rId4" Type="http://schemas.openxmlformats.org/officeDocument/2006/relationships/hyperlink" Target="https://vbelovo.ru/vse-ob-yavleniya/15-uslugi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896983" y="722811"/>
            <a:ext cx="7242074" cy="497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Текстовая разминка </a:t>
            </a:r>
          </a:p>
          <a:p>
            <a:pPr marL="457200" indent="-457200" algn="ctr">
              <a:lnSpc>
                <a:spcPct val="150000"/>
              </a:lnSpc>
            </a:pPr>
            <a:r>
              <a: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как прием формирования читательской грамотности</a:t>
            </a:r>
          </a:p>
          <a:p>
            <a:pPr marL="457200" indent="-457200" algn="ctr">
              <a:lnSpc>
                <a:spcPct val="150000"/>
              </a:lnSpc>
            </a:pPr>
            <a:r>
              <a: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Михайленко Т.В. </a:t>
            </a:r>
          </a:p>
          <a:p>
            <a:pPr marL="457200" indent="-457200" algn="ctr">
              <a:lnSpc>
                <a:spcPct val="150000"/>
              </a:lnSpc>
            </a:pPr>
            <a:r>
              <a: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СОШ №2</a:t>
            </a:r>
          </a:p>
          <a:p>
            <a:pPr marL="457200" indent="-457200" algn="ctr">
              <a:lnSpc>
                <a:spcPct val="150000"/>
              </a:lnSpc>
            </a:pPr>
            <a:r>
              <a:rPr 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2022</a:t>
            </a:r>
            <a:endParaRPr lang="ru-RU" sz="3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163513" y="287338"/>
            <a:ext cx="86391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lnSpc>
                <a:spcPct val="150000"/>
              </a:lnSpc>
            </a:pPr>
            <a:endParaRPr lang="ru-RU" sz="36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 algn="ctr">
              <a:lnSpc>
                <a:spcPct val="150000"/>
              </a:lnSpc>
            </a:pPr>
            <a:endParaRPr lang="ru-RU" sz="36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6388" name="Содержимое 4"/>
          <p:cNvSpPr>
            <a:spLocks noGrp="1"/>
          </p:cNvSpPr>
          <p:nvPr>
            <p:ph idx="1"/>
          </p:nvPr>
        </p:nvSpPr>
        <p:spPr>
          <a:xfrm>
            <a:off x="303760" y="251591"/>
            <a:ext cx="8651054" cy="5357813"/>
          </a:xfrm>
        </p:spPr>
        <p:txBody>
          <a:bodyPr/>
          <a:lstStyle/>
          <a:p>
            <a:pPr algn="ctr">
              <a:lnSpc>
                <a:spcPct val="100000"/>
              </a:lnSpc>
              <a:buNone/>
            </a:pPr>
            <a:r>
              <a:rPr lang="ru-RU" sz="2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ПРАВИЛА РАБОТЫ С ТЕКСТОВЫМИ РАЗМИНКАМИ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берите всю инициативу на себя, и тогда ученики не будут скованы в своих действиях, а будут самостоятельными.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Говорите часто учащимся «Не знаю», чтобы они думали сами, были внимательными, не переспрашивали несколько раз.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забывайте о том, что учитель не передает знания, а создает условия для их развития!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Ошибка — находка для учителя! Приучайте детей не бояться ошибок, ошибиться может любой.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отвечайте за учеников, даже если «поджимает» время.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каждом уроке организуйте проблему и поиск путей решения.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Почаще ставьте себя на место ребенка.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Учитель должен ориентироваться на глаза своих детей, а не на планы уроков.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забывайте, что на уроке продолжается жизнь ребенка!</a:t>
            </a:r>
          </a:p>
          <a:p>
            <a:pPr>
              <a:buNone/>
            </a:pP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869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61257" y="853440"/>
            <a:ext cx="8438606" cy="4275909"/>
          </a:xfrm>
          <a:prstGeom prst="rect">
            <a:avLst/>
          </a:prstGeom>
        </p:spPr>
        <p:txBody>
          <a:bodyPr/>
          <a:lstStyle/>
          <a:p>
            <a:pPr marL="914400" lvl="1" indent="-457200" algn="just" eaLnBrk="0" hangingPunct="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Читательская грамотность – это не синоним начитанности или хорошей техники чтения, а способность понимать, использовать и анализировать прочитанное.</a:t>
            </a:r>
          </a:p>
          <a:p>
            <a:pPr lvl="1" algn="just" eaLnBrk="0" hangingPunct="0">
              <a:lnSpc>
                <a:spcPct val="90000"/>
              </a:lnSpc>
              <a:spcBef>
                <a:spcPts val="1000"/>
              </a:spcBef>
              <a:defRPr/>
            </a:pPr>
            <a:endParaRPr lang="ru-RU" sz="2800" b="1" dirty="0">
              <a:latin typeface="+mn-lt"/>
              <a:cs typeface="+mn-cs"/>
            </a:endParaRPr>
          </a:p>
          <a:p>
            <a:pPr marL="914400" lvl="1" indent="-457200" algn="just" eaLnBrk="0" hangingPunct="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по формированию читательской грамотности опирается не только на сам текст, это и умение извлекать дополнительную информацию, делать выводы. 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6847" y="139337"/>
            <a:ext cx="5077096" cy="940526"/>
          </a:xfrm>
        </p:spPr>
        <p:txBody>
          <a:bodyPr/>
          <a:lstStyle/>
          <a:p>
            <a:pPr algn="ctr">
              <a:buNone/>
            </a:pPr>
            <a:r>
              <a:rPr lang="ru-RU" sz="4000" b="1" dirty="0">
                <a:solidFill>
                  <a:srgbClr val="009900"/>
                </a:solidFill>
              </a:rPr>
              <a:t>Виды текстов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12081602"/>
              </p:ext>
            </p:extLst>
          </p:nvPr>
        </p:nvGraphicFramePr>
        <p:xfrm>
          <a:off x="204952" y="1182413"/>
          <a:ext cx="8639503" cy="5297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384" y="130629"/>
            <a:ext cx="8717279" cy="1541417"/>
          </a:xfrm>
        </p:spPr>
        <p:txBody>
          <a:bodyPr/>
          <a:lstStyle/>
          <a:p>
            <a:pPr algn="ctr"/>
            <a:br>
              <a:rPr lang="ru-RU" sz="3600" b="1" dirty="0">
                <a:solidFill>
                  <a:srgbClr val="009900"/>
                </a:solidFill>
              </a:rPr>
            </a:br>
            <a:r>
              <a:rPr lang="ru-RU" sz="3600" b="1" dirty="0">
                <a:solidFill>
                  <a:srgbClr val="009900"/>
                </a:solidFill>
              </a:rPr>
              <a:t>Принципы отбора текстов </a:t>
            </a:r>
            <a:br>
              <a:rPr lang="ru-RU" sz="3600" b="1" dirty="0">
                <a:solidFill>
                  <a:srgbClr val="009900"/>
                </a:solidFill>
              </a:rPr>
            </a:br>
            <a:r>
              <a:rPr lang="ru-RU" sz="3600" b="1" dirty="0">
                <a:solidFill>
                  <a:srgbClr val="009900"/>
                </a:solidFill>
              </a:rPr>
              <a:t>для определения читательской грамотности:</a:t>
            </a:r>
            <a:br>
              <a:rPr lang="ru-RU" sz="3600" b="1" dirty="0">
                <a:solidFill>
                  <a:srgbClr val="009900"/>
                </a:solidFill>
              </a:rPr>
            </a:br>
            <a:endParaRPr lang="ru-RU" sz="3600" b="1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550126"/>
            <a:ext cx="7886700" cy="3927565"/>
          </a:xfrm>
        </p:spPr>
        <p:txBody>
          <a:bodyPr/>
          <a:lstStyle/>
          <a:p>
            <a:pPr algn="just">
              <a:buNone/>
            </a:pPr>
            <a:r>
              <a:rPr lang="ru-RU" b="1" dirty="0"/>
              <a:t>1. Тексты разных видов, позволяющие осуществлять поиск и отбор информации, сопоставлять информацию из разных источников, делать выводы на основе текстов и собственного опыта;</a:t>
            </a:r>
          </a:p>
          <a:p>
            <a:pPr algn="just">
              <a:buNone/>
            </a:pPr>
            <a:r>
              <a:rPr lang="ru-RU" b="1" dirty="0"/>
              <a:t>2. Тексты, с которыми учащиеся встречаются чаще всего в повседневной жизни: буклеты, статьи из научной литературы, страницы интернет-сайтов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15" y="0"/>
            <a:ext cx="7886700" cy="54864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Сплошной текст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4395"/>
              </p:ext>
            </p:extLst>
          </p:nvPr>
        </p:nvGraphicFramePr>
        <p:xfrm>
          <a:off x="0" y="548640"/>
          <a:ext cx="9144000" cy="6431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02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1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09360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/>
                        <a:t>Бесполезные и не очень</a:t>
                      </a:r>
                    </a:p>
                    <a:p>
                      <a:pPr algn="just"/>
                      <a:r>
                        <a:rPr lang="ru-RU" sz="1600" kern="1200" dirty="0"/>
                        <a:t>	</a:t>
                      </a:r>
                      <a:r>
                        <a:rPr lang="ru-RU" sz="1600" u="none" kern="1200" dirty="0"/>
                        <a:t>По </a:t>
                      </a:r>
                      <a:r>
                        <a:rPr lang="ru-RU" sz="1600" u="none" strike="noStrike" kern="1200" dirty="0">
                          <a:hlinkClick r:id="rId3"/>
                        </a:rPr>
                        <a:t>данным</a:t>
                      </a:r>
                      <a:r>
                        <a:rPr lang="ru-RU" sz="1600" u="none" kern="1200" dirty="0"/>
                        <a:t> Росстата, только 14 процентов взрослых в стране обеспечены всеми необходимыми витаминами. При этом с авитаминозом — критической нехваткой витаминов — россияне сталкиваются крайне редко. Настоящая проблема — гиповитаминоз, недостаток одного или нескольких полезных веществ сразу. </a:t>
                      </a:r>
                    </a:p>
                    <a:p>
                      <a:pPr algn="just"/>
                      <a:r>
                        <a:rPr lang="ru-RU" sz="1600" u="none" kern="1200" dirty="0"/>
                        <a:t>	Из указанной группы питательных веществ организм человека самостоятельно</a:t>
                      </a:r>
                      <a:r>
                        <a:rPr lang="ru-RU" sz="1600" u="none" kern="1200" baseline="0" dirty="0"/>
                        <a:t> </a:t>
                      </a:r>
                      <a:r>
                        <a:rPr lang="ru-RU" sz="1600" u="none" kern="1200" dirty="0"/>
                        <a:t>может </a:t>
                      </a:r>
                      <a:r>
                        <a:rPr lang="ru-RU" sz="1600" u="none" strike="noStrike" kern="1200" dirty="0">
                          <a:hlinkClick r:id="rId4"/>
                        </a:rPr>
                        <a:t>синтезировать</a:t>
                      </a:r>
                      <a:r>
                        <a:rPr lang="ru-RU" sz="1600" u="none" kern="1200" dirty="0"/>
                        <a:t> только витамины РР и D. Например, D3 вырабатывается под воздействием ультрафиолета. </a:t>
                      </a:r>
                    </a:p>
                    <a:p>
                      <a:pPr algn="just"/>
                      <a:r>
                        <a:rPr lang="ru-RU" sz="1600" u="none" kern="1200" dirty="0"/>
                        <a:t>	Исследователи проанализировали 113 научных работ, посвященных связи популярных пищевых добавок и </a:t>
                      </a:r>
                      <a:r>
                        <a:rPr lang="ru-RU" sz="1600" u="none" kern="1200" dirty="0" err="1"/>
                        <a:t>мультивитаминных</a:t>
                      </a:r>
                      <a:r>
                        <a:rPr lang="ru-RU" sz="1600" u="none" kern="1200" dirty="0"/>
                        <a:t> комплексов (витамины C и D, </a:t>
                      </a:r>
                      <a:r>
                        <a:rPr lang="ru-RU" sz="1600" u="none" kern="1200" dirty="0" err="1"/>
                        <a:t>мультивитамины</a:t>
                      </a:r>
                      <a:r>
                        <a:rPr lang="ru-RU" sz="1600" u="none" kern="1200" dirty="0"/>
                        <a:t>, кальций, бета-каротин и другие) с риском возникновения </a:t>
                      </a:r>
                      <a:r>
                        <a:rPr lang="ru-RU" sz="1600" u="none" kern="1200" dirty="0" err="1"/>
                        <a:t>сердечно-сосудистых</a:t>
                      </a:r>
                      <a:r>
                        <a:rPr lang="ru-RU" sz="1600" u="none" kern="1200" dirty="0"/>
                        <a:t> заболеваний и преждевременной смерти, и не выявили значимого эффекта от их приема. Исключение составляет лишь </a:t>
                      </a:r>
                      <a:r>
                        <a:rPr lang="ru-RU" sz="1600" u="none" kern="1200" dirty="0" err="1"/>
                        <a:t>фолиевая</a:t>
                      </a:r>
                      <a:r>
                        <a:rPr lang="ru-RU" sz="1600" u="none" kern="1200" dirty="0"/>
                        <a:t> кислота в сочетании с некоторыми витаминами группы В. Она действительно снижает вероятность инсульта.</a:t>
                      </a:r>
                    </a:p>
                    <a:p>
                      <a:pPr algn="just"/>
                      <a:r>
                        <a:rPr lang="ru-RU" sz="1600" u="none" kern="1200" dirty="0"/>
                        <a:t>	По мнению авторов работы, пока наиболее оптимальным способом восполнить дефицит некоторых питательных веществ в организме остается сбалансированное питание с большим количеством овощей, фруктов и орехов, а не прием </a:t>
                      </a:r>
                      <a:r>
                        <a:rPr lang="ru-RU" sz="1600" u="none" kern="1200" dirty="0" err="1"/>
                        <a:t>мультивитаминных</a:t>
                      </a:r>
                      <a:r>
                        <a:rPr lang="ru-RU" sz="1600" u="none" kern="1200" dirty="0"/>
                        <a:t> комплексов.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к тексту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С чем россияне сталкиваются чаще?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гиповитаминоз;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авитаминоз.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Какие питательные вещества вырабатываются под воздействием ультрафиолета?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Употребление каких витаминов действительно снижают вероятность инсульта?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 Как, по мнению авторов работы, можно восполнить дефицит питательных веществ в организме?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 Оказывает  ли прием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мультивитаминных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комплексов значимый эффект для предупреждения преждевременного старения?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да;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нет.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Сколько процентов  россиян обеспечены всеми витаминами?</a:t>
                      </a:r>
                    </a:p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7.Опираясь на материалы статьи, расскажите, как восполнить баланс витаминов в организме человека.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54" y="0"/>
            <a:ext cx="7886700" cy="517744"/>
          </a:xfrm>
        </p:spPr>
        <p:txBody>
          <a:bodyPr/>
          <a:lstStyle/>
          <a:p>
            <a:pPr algn="ctr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Несплошной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текст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0716" y="614856"/>
          <a:ext cx="8702567" cy="612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15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0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76041">
                <a:tc>
                  <a:txBody>
                    <a:bodyPr/>
                    <a:lstStyle/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по таблице: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Какой табельный номер расчетного листа?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За сколько трудовых дней начислена заработная плата?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3.Какую денежную сумму составила доплата за совмещение?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Сколько процентов от ставки получает Ильин И.А. за стаж работы?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 Какую денежную сумму удержали с Ильина И.А. по НДФЛ?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За что начислено больше в процентном соотношении: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надбавка за стаж;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премия;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доплата за совмещение.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7.Какое подразделение отвечает за начисление заработной платы?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 В какой сумме был перечислен аванс в банк?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 Запишите ответ на вопрос «Почему общая сумма выплаты составила меньше, чем вся сумма начислений?»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Рисунок 5" descr="Картинки по запросу расчетный лист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55" y="757307"/>
            <a:ext cx="5335041" cy="384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54" y="0"/>
            <a:ext cx="7886700" cy="517744"/>
          </a:xfrm>
        </p:spPr>
        <p:txBody>
          <a:bodyPr/>
          <a:lstStyle/>
          <a:p>
            <a:pPr algn="ctr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Несплошной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текст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893700"/>
              </p:ext>
            </p:extLst>
          </p:nvPr>
        </p:nvGraphicFramePr>
        <p:xfrm>
          <a:off x="220716" y="614857"/>
          <a:ext cx="8702567" cy="545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15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0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55017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Объявления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  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Услуги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  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Предложение услуг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компьютеров и ноутбуков.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Чистка, замена деталей, оптимизация ПК, установка различных программ, а так же обеспечения. Ремонтируем отвал чипов, видеокарт, звуковых чипов и т.д. При вашем желании выезд к вам на адрес. Так же продаем компьютеры и комплектующие к ним. И покупаем б/у компьютеры и ноутбуки, недорого.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600.00 руб.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Контакт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Имя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Сергей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Телефон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:89089317520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по тексту</a:t>
                      </a:r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Какой вид текста перед нами?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инструкция;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объявление;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статья.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Что мы можем купить у Сергея?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С какой проблемой мы можем обратиться к Сергею?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 ли оказание услуг на дому у клиента?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 стоит услуга Сергея?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Можем ли мы продать Сергею свой телефон? Объясните ваш ответ.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 descr="https://vbelovo.ru/images/com_adsmanager/contents/remont-kompyuterov-i-noutbukov_11928_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6" y="1205241"/>
            <a:ext cx="2497849" cy="160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54" y="0"/>
            <a:ext cx="7886700" cy="517744"/>
          </a:xfrm>
        </p:spPr>
        <p:txBody>
          <a:bodyPr/>
          <a:lstStyle/>
          <a:p>
            <a:pPr algn="ctr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Несплошной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текст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087007"/>
              </p:ext>
            </p:extLst>
          </p:nvPr>
        </p:nvGraphicFramePr>
        <p:xfrm>
          <a:off x="220716" y="474618"/>
          <a:ext cx="8801364" cy="60833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8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2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83354">
                <a:tc>
                  <a:txBody>
                    <a:bodyPr/>
                    <a:lstStyle/>
                    <a:p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к тексту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Из какого города представлено расписание движения автобусов?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Время в пути Назарово – Красноярск составляет 4 часа. На какой маршрут  вам необходимо сесть, если вас смогут встретить в Красноярске в 18.10?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По какому адресу вы сможете приобрести билеты?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Со скольких часов начинают продавать билеты?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 Вам необходимо купить билет на маршрут №557 на 14-10, вы пришли на вокзал за 30 минут до отправления автобуса, но смогли приобрести билет. По какой причине?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В каком направлении не идут автобусы?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Ачинск;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Абакан;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Назарово.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Рисунок 5" descr="Картинки по запросу &quot;расписание автобусов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29" y="691056"/>
            <a:ext cx="4371702" cy="487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54" y="0"/>
            <a:ext cx="7886700" cy="517744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Смешанный  текст (</a:t>
            </a:r>
            <a:r>
              <a:rPr lang="ru-RU" sz="3200" dirty="0" err="1"/>
              <a:t>инфографика</a:t>
            </a:r>
            <a:r>
              <a:rPr lang="ru-RU" sz="3200" dirty="0"/>
              <a:t>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235943"/>
              </p:ext>
            </p:extLst>
          </p:nvPr>
        </p:nvGraphicFramePr>
        <p:xfrm>
          <a:off x="209007" y="614856"/>
          <a:ext cx="8934994" cy="5873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41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3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73030">
                <a:tc>
                  <a:txBody>
                    <a:bodyPr/>
                    <a:lstStyle/>
                    <a:p>
                      <a:b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к тексту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Сколько стран представлено в тексте?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Какие 2 показателя сравниваются?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Пенсионер какой страны получает пенсию, близкую к среднему показателю всех стран? 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В какой стране самая высокая продолжительность жизни?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 Во сколько лет наступает пенсионный возраст у мужчин в Англии?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В каких странах одинаковый пенсионный возраст для женщин?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Франция;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США;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Китай;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Г) Россия.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 По какому принципу изображены пенсионеры на данной картинке, согласно размеру пенсии?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 descr="https://miro.medium.com/max/800/1*0dr4ehgByK64cJek0M2F7g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687977"/>
            <a:ext cx="4389120" cy="47328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</TotalTime>
  <Words>1082</Words>
  <Application>Microsoft Office PowerPoint</Application>
  <PresentationFormat>Экран (4:3)</PresentationFormat>
  <Paragraphs>121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 Принципы отбора текстов  для определения читательской грамотности: </vt:lpstr>
      <vt:lpstr>Сплошной текст</vt:lpstr>
      <vt:lpstr>Несплошной текст</vt:lpstr>
      <vt:lpstr>Несплошной текст</vt:lpstr>
      <vt:lpstr>Несплошной текст</vt:lpstr>
      <vt:lpstr>Смешанный  текст (инфографика)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64</cp:revision>
  <dcterms:created xsi:type="dcterms:W3CDTF">2013-11-19T05:52:05Z</dcterms:created>
  <dcterms:modified xsi:type="dcterms:W3CDTF">2022-03-15T13:06:36Z</dcterms:modified>
</cp:coreProperties>
</file>