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media/image13.jpg" ContentType="image/jpg"/>
  <Override PartName="/ppt/media/image14.jpg" ContentType="image/jpg"/>
  <Override PartName="/ppt/media/image15.jpg" ContentType="image/jpg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10" r:id="rId1"/>
    <p:sldMasterId id="2147483741" r:id="rId2"/>
    <p:sldMasterId id="2147483758" r:id="rId3"/>
    <p:sldMasterId id="2147483764" r:id="rId4"/>
    <p:sldMasterId id="2147483770" r:id="rId5"/>
  </p:sldMasterIdLst>
  <p:notesMasterIdLst>
    <p:notesMasterId r:id="rId18"/>
  </p:notesMasterIdLst>
  <p:sldIdLst>
    <p:sldId id="264" r:id="rId6"/>
    <p:sldId id="267" r:id="rId7"/>
    <p:sldId id="279" r:id="rId8"/>
    <p:sldId id="269" r:id="rId9"/>
    <p:sldId id="271" r:id="rId10"/>
    <p:sldId id="272" r:id="rId11"/>
    <p:sldId id="278" r:id="rId12"/>
    <p:sldId id="259" r:id="rId13"/>
    <p:sldId id="275" r:id="rId14"/>
    <p:sldId id="276" r:id="rId15"/>
    <p:sldId id="277" r:id="rId16"/>
    <p:sldId id="280" r:id="rId17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5C3296-1DF7-4BD2-8A7B-F711372D39FB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AAFD9C-4CDE-42CC-B99F-CE1080FF6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131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5D3BF3-D352-46FC-8343-31F56E6730E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3866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5D3BF3-D352-46FC-8343-31F56E6730E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4982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05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44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50"/>
            </a:lvl1pPr>
          </a:lstStyle>
          <a:p>
            <a:pPr defTabSz="685800"/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87102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65067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0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63819" y="2492896"/>
            <a:ext cx="6720747" cy="1440160"/>
          </a:xfrm>
        </p:spPr>
        <p:txBody>
          <a:bodyPr/>
          <a:lstStyle>
            <a:lvl1pPr>
              <a:defRPr b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70AD47">
                    <a:lumMod val="60000"/>
                    <a:lumOff val="40000"/>
                  </a:srgbClr>
                </a:solidFill>
              </a:rPr>
              <a:pPr/>
              <a:t>18.03.2022</a:t>
            </a:fld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70AD47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12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70AD47">
                    <a:lumMod val="60000"/>
                    <a:lumOff val="40000"/>
                  </a:srgbClr>
                </a:solidFill>
              </a:rPr>
              <a:pPr/>
              <a:t>18.03.2022</a:t>
            </a:fld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70AD47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8940800" y="65087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4A1F6A-164B-43BA-A19E-4AE6BB502A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70AD47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70AD47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311691" y="260648"/>
            <a:ext cx="8844609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2351584" y="1484784"/>
            <a:ext cx="9840416" cy="3528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5480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045"/>
              </a:lnSpc>
            </a:pPr>
            <a:r>
              <a:rPr spc="-5" dirty="0"/>
              <a:t>© АО</a:t>
            </a:r>
            <a:r>
              <a:rPr spc="-15" dirty="0"/>
              <a:t> </a:t>
            </a:r>
            <a:r>
              <a:rPr spc="-5" dirty="0"/>
              <a:t>«Издательство</a:t>
            </a:r>
            <a:r>
              <a:rPr spc="25" dirty="0"/>
              <a:t> </a:t>
            </a:r>
            <a:r>
              <a:rPr spc="-5" dirty="0"/>
              <a:t>«Просвещение»,</a:t>
            </a:r>
            <a:r>
              <a:rPr spc="15" dirty="0"/>
              <a:t> </a:t>
            </a:r>
            <a:r>
              <a:rPr spc="-5" dirty="0"/>
              <a:t>2021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784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C19859">
                    <a:lumMod val="60000"/>
                    <a:lumOff val="40000"/>
                  </a:srgbClr>
                </a:solidFill>
              </a:rPr>
              <a:pPr/>
              <a:t>18.03.2022</a:t>
            </a:fld>
            <a:endParaRPr lang="ru-RU">
              <a:solidFill>
                <a:srgbClr val="C198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C198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C198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C198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8940800" y="65087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4A1F6A-164B-43BA-A19E-4AE6BB502A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C19859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C19859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311691" y="260648"/>
            <a:ext cx="8844609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2351584" y="1484784"/>
            <a:ext cx="9840416" cy="3528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4626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63819" y="2492896"/>
            <a:ext cx="6720747" cy="1440160"/>
          </a:xfrm>
        </p:spPr>
        <p:txBody>
          <a:bodyPr/>
          <a:lstStyle>
            <a:lvl1pPr>
              <a:defRPr b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C19859">
                    <a:lumMod val="60000"/>
                    <a:lumOff val="40000"/>
                  </a:srgbClr>
                </a:solidFill>
              </a:rPr>
              <a:pPr/>
              <a:t>18.03.2022</a:t>
            </a:fld>
            <a:endParaRPr lang="ru-RU">
              <a:solidFill>
                <a:srgbClr val="C198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>
              <a:solidFill>
                <a:srgbClr val="C198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C198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C198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62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19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46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78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6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41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57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35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15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84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97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3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78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3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50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91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6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41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38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66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50"/>
            </a:lvl1pPr>
          </a:lstStyle>
          <a:p>
            <a:pPr defTabSz="685800"/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9319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7243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55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63819" y="2492896"/>
            <a:ext cx="6720747" cy="1440160"/>
          </a:xfrm>
        </p:spPr>
        <p:txBody>
          <a:bodyPr/>
          <a:lstStyle>
            <a:lvl1pPr>
              <a:defRPr b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70AD47">
                    <a:lumMod val="60000"/>
                    <a:lumOff val="40000"/>
                  </a:srgbClr>
                </a:solidFill>
              </a:rPr>
              <a:pPr/>
              <a:t>18.03.2022</a:t>
            </a:fld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70AD47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2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70AD47">
                    <a:lumMod val="60000"/>
                    <a:lumOff val="40000"/>
                  </a:srgbClr>
                </a:solidFill>
              </a:rPr>
              <a:pPr/>
              <a:t>18.03.2022</a:t>
            </a:fld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70AD47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8940800" y="65087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4A1F6A-164B-43BA-A19E-4AE6BB502A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70AD47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70AD47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311691" y="260648"/>
            <a:ext cx="8844609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2351584" y="1484784"/>
            <a:ext cx="9840416" cy="3528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3420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ts val="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©</a:t>
            </a:r>
            <a:r>
              <a:rPr kumimoji="0" sz="700" b="0" i="0" u="none" strike="noStrike" kern="0" cap="none" spc="-3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АО</a:t>
            </a:r>
            <a:r>
              <a:rPr kumimoji="0" sz="700" b="0" i="0" u="none" strike="noStrike" kern="0" cap="none" spc="-3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«Издательство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«Просвещение»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2019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3/18/2022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 marR="0" lvl="0" indent="0" defTabSz="91440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Calibri"/>
                <a:cs typeface="Calibri"/>
              </a:rPr>
              <a:pPr marL="38100" marR="0" lvl="0" indent="0" defTabSz="91440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0" cap="none" spc="-25" normalizeH="0" baseline="0" noProof="0" dirty="0">
              <a:ln>
                <a:noFill/>
              </a:ln>
              <a:solidFill>
                <a:srgbClr val="44536A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2532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585858"/>
                </a:solidFill>
                <a:latin typeface="Arial Unicode MS"/>
                <a:cs typeface="Arial Unicode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ts val="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©</a:t>
            </a:r>
            <a:r>
              <a:rPr kumimoji="0" sz="700" b="0" i="0" u="none" strike="noStrike" kern="0" cap="none" spc="-3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АО</a:t>
            </a:r>
            <a:r>
              <a:rPr kumimoji="0" sz="700" b="0" i="0" u="none" strike="noStrike" kern="0" cap="none" spc="-3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«Издательство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«Просвещение»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2019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3/18/2022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 marR="0" lvl="0" indent="0" defTabSz="91440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Calibri"/>
                <a:cs typeface="Calibri"/>
              </a:rPr>
              <a:pPr marL="38100" marR="0" lvl="0" indent="0" defTabSz="91440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0" cap="none" spc="-25" normalizeH="0" baseline="0" noProof="0" dirty="0">
              <a:ln>
                <a:noFill/>
              </a:ln>
              <a:solidFill>
                <a:srgbClr val="44536A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220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ts val="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©</a:t>
            </a:r>
            <a:r>
              <a:rPr kumimoji="0" sz="700" b="0" i="0" u="none" strike="noStrike" kern="0" cap="none" spc="-3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АО</a:t>
            </a:r>
            <a:r>
              <a:rPr kumimoji="0" sz="700" b="0" i="0" u="none" strike="noStrike" kern="0" cap="none" spc="-3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«Издательство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«Просвещение»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2019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3/18/2022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 marR="0" lvl="0" indent="0" defTabSz="91440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Calibri"/>
                <a:cs typeface="Calibri"/>
              </a:rPr>
              <a:pPr marL="38100" marR="0" lvl="0" indent="0" defTabSz="91440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0" cap="none" spc="-25" normalizeH="0" baseline="0" noProof="0" dirty="0">
              <a:ln>
                <a:noFill/>
              </a:ln>
              <a:solidFill>
                <a:srgbClr val="44536A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4514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ts val="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©</a:t>
            </a:r>
            <a:r>
              <a:rPr kumimoji="0" sz="700" b="0" i="0" u="none" strike="noStrike" kern="0" cap="none" spc="-3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АО</a:t>
            </a:r>
            <a:r>
              <a:rPr kumimoji="0" sz="700" b="0" i="0" u="none" strike="noStrike" kern="0" cap="none" spc="-3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«Издательство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«Просвещение»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2019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3/18/2022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 marR="0" lvl="0" indent="0" defTabSz="91440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Calibri"/>
                <a:cs typeface="Calibri"/>
              </a:rPr>
              <a:pPr marL="38100" marR="0" lvl="0" indent="0" defTabSz="91440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0" cap="none" spc="-25" normalizeH="0" baseline="0" noProof="0" dirty="0">
              <a:ln>
                <a:noFill/>
              </a:ln>
              <a:solidFill>
                <a:srgbClr val="44536A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473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48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ts val="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©</a:t>
            </a:r>
            <a:r>
              <a:rPr kumimoji="0" sz="700" b="0" i="0" u="none" strike="noStrike" kern="0" cap="none" spc="-3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АО</a:t>
            </a:r>
            <a:r>
              <a:rPr kumimoji="0" sz="700" b="0" i="0" u="none" strike="noStrike" kern="0" cap="none" spc="-3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«Издательство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«Просвещение»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2019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3/18/2022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 marR="0" lvl="0" indent="0" defTabSz="91440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Calibri"/>
                <a:cs typeface="Calibri"/>
              </a:rPr>
              <a:pPr marL="38100" marR="0" lvl="0" indent="0" defTabSz="91440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0" cap="none" spc="-25" normalizeH="0" baseline="0" noProof="0" dirty="0">
              <a:ln>
                <a:noFill/>
              </a:ln>
              <a:solidFill>
                <a:srgbClr val="44536A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453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339089" y="892302"/>
            <a:ext cx="11568430" cy="0"/>
          </a:xfrm>
          <a:custGeom>
            <a:avLst/>
            <a:gdLst/>
            <a:ahLst/>
            <a:cxnLst/>
            <a:rect l="l" t="t" r="r" b="b"/>
            <a:pathLst>
              <a:path w="11568430">
                <a:moveTo>
                  <a:pt x="0" y="0"/>
                </a:moveTo>
                <a:lnTo>
                  <a:pt x="11568430" y="0"/>
                </a:lnTo>
              </a:path>
            </a:pathLst>
          </a:custGeom>
          <a:ln w="19812">
            <a:solidFill>
              <a:srgbClr val="29469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bg object 17"/>
          <p:cNvSpPr/>
          <p:nvPr/>
        </p:nvSpPr>
        <p:spPr>
          <a:xfrm>
            <a:off x="338327" y="0"/>
            <a:ext cx="1833880" cy="891540"/>
          </a:xfrm>
          <a:custGeom>
            <a:avLst/>
            <a:gdLst/>
            <a:ahLst/>
            <a:cxnLst/>
            <a:rect l="l" t="t" r="r" b="b"/>
            <a:pathLst>
              <a:path w="1833880" h="891540">
                <a:moveTo>
                  <a:pt x="1833372" y="0"/>
                </a:moveTo>
                <a:lnTo>
                  <a:pt x="0" y="0"/>
                </a:lnTo>
                <a:lnTo>
                  <a:pt x="0" y="891539"/>
                </a:lnTo>
                <a:lnTo>
                  <a:pt x="1833372" y="891539"/>
                </a:lnTo>
                <a:lnTo>
                  <a:pt x="1833372" y="0"/>
                </a:lnTo>
                <a:close/>
              </a:path>
            </a:pathLst>
          </a:custGeom>
          <a:solidFill>
            <a:srgbClr val="29469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351" y="230124"/>
            <a:ext cx="1447800" cy="595884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048360" y="71723"/>
            <a:ext cx="369633" cy="67057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83665" y="74167"/>
            <a:ext cx="9424669" cy="7207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0033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3/18/2022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pPr marL="38100" marR="0" lvl="0" indent="0" algn="l" defTabSz="914400" rtl="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pPr marL="38100" marR="0" lvl="0" indent="0" algn="l" defTabSz="914400" rtl="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1F5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92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1F386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3/18/2022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pPr marL="38100" marR="0" lvl="0" indent="0" algn="l" defTabSz="914400" rtl="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pPr marL="38100" marR="0" lvl="0" indent="0" algn="l" defTabSz="914400" rtl="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1F5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072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3/18/2022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pPr marL="38100" marR="0" lvl="0" indent="0" algn="l" defTabSz="914400" rtl="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pPr marL="38100" marR="0" lvl="0" indent="0" algn="l" defTabSz="914400" rtl="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1F5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565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3/18/2022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pPr marL="38100" marR="0" lvl="0" indent="0" algn="l" defTabSz="914400" rtl="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pPr marL="38100" marR="0" lvl="0" indent="0" algn="l" defTabSz="914400" rtl="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1F5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1410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3/18/2022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pPr marL="38100" marR="0" lvl="0" indent="0" algn="l" defTabSz="914400" rtl="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pPr marL="38100" marR="0" lvl="0" indent="0" algn="l" defTabSz="914400" rtl="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1F5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6106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ltGray">
          <a:xfrm flipH="1">
            <a:off x="3503084" y="4581525"/>
            <a:ext cx="863600" cy="431800"/>
          </a:xfrm>
          <a:prstGeom prst="homePlate">
            <a:avLst>
              <a:gd name="adj" fmla="val 375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ltGray">
          <a:xfrm flipH="1">
            <a:off x="3790951" y="4581525"/>
            <a:ext cx="863600" cy="431800"/>
          </a:xfrm>
          <a:prstGeom prst="homePlate">
            <a:avLst>
              <a:gd name="adj" fmla="val 375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 flipH="1">
            <a:off x="4176184" y="4581525"/>
            <a:ext cx="8015816" cy="431800"/>
            <a:chOff x="2381" y="0"/>
            <a:chExt cx="3016" cy="611"/>
          </a:xfrm>
        </p:grpSpPr>
        <p:sp>
          <p:nvSpPr>
            <p:cNvPr id="7" name="Rectangle 5"/>
            <p:cNvSpPr>
              <a:spLocks noChangeArrowheads="1"/>
            </p:cNvSpPr>
            <p:nvPr userDrawn="1"/>
          </p:nvSpPr>
          <p:spPr bwMode="ltGray">
            <a:xfrm>
              <a:off x="2381" y="2"/>
              <a:ext cx="2843" cy="609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 userDrawn="1"/>
          </p:nvSpPr>
          <p:spPr bwMode="ltGray">
            <a:xfrm>
              <a:off x="5109" y="0"/>
              <a:ext cx="288" cy="611"/>
            </a:xfrm>
            <a:prstGeom prst="homePlate">
              <a:avLst>
                <a:gd name="adj" fmla="val 25000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endParaRPr>
            </a:p>
          </p:txBody>
        </p:sp>
      </p:grpSp>
      <p:sp>
        <p:nvSpPr>
          <p:cNvPr id="9" name="Text Box 12"/>
          <p:cNvSpPr txBox="1">
            <a:spLocks noChangeArrowheads="1"/>
          </p:cNvSpPr>
          <p:nvPr/>
        </p:nvSpPr>
        <p:spPr bwMode="ltGray">
          <a:xfrm>
            <a:off x="203200" y="228602"/>
            <a:ext cx="21336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LOGO</a:t>
            </a:r>
          </a:p>
        </p:txBody>
      </p:sp>
      <p:sp>
        <p:nvSpPr>
          <p:cNvPr id="123911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4368800" y="2130428"/>
            <a:ext cx="7518400" cy="1470025"/>
          </a:xfrm>
        </p:spPr>
        <p:txBody>
          <a:bodyPr/>
          <a:lstStyle>
            <a:lvl1pPr algn="l">
              <a:defRPr sz="7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23912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368800" y="4572000"/>
            <a:ext cx="7518400" cy="5334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>
          <a:xfrm>
            <a:off x="609600" y="6324601"/>
            <a:ext cx="2844800" cy="396875"/>
          </a:xfrm>
        </p:spPr>
        <p:txBody>
          <a:bodyPr/>
          <a:lstStyle>
            <a:lvl1pPr>
              <a:defRPr>
                <a:solidFill>
                  <a:srgbClr val="FEFEFE"/>
                </a:solidFill>
              </a:defRPr>
            </a:lvl1pPr>
          </a:lstStyle>
          <a:p>
            <a:pPr defTabSz="1219170">
              <a:defRPr/>
            </a:pPr>
            <a:fld id="{431C8919-2C39-479B-B77A-DA62690C50D9}" type="datetimeFigureOut">
              <a:rPr lang="ru-RU" smtClean="0"/>
              <a:pPr defTabSz="1219170">
                <a:defRPr/>
              </a:pPr>
              <a:t>18.03.2022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324601"/>
            <a:ext cx="3860800" cy="396875"/>
          </a:xfrm>
        </p:spPr>
        <p:txBody>
          <a:bodyPr/>
          <a:lstStyle>
            <a:lvl1pPr algn="ctr">
              <a:defRPr>
                <a:solidFill>
                  <a:srgbClr val="FEFEFE"/>
                </a:solidFill>
              </a:defRPr>
            </a:lvl1pPr>
          </a:lstStyle>
          <a:p>
            <a:pPr defTabSz="1219170"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324601"/>
            <a:ext cx="2844800" cy="396875"/>
          </a:xfrm>
        </p:spPr>
        <p:txBody>
          <a:bodyPr/>
          <a:lstStyle>
            <a:lvl1pPr>
              <a:defRPr>
                <a:solidFill>
                  <a:srgbClr val="FEFEFE"/>
                </a:solidFill>
              </a:defRPr>
            </a:lvl1pPr>
          </a:lstStyle>
          <a:p>
            <a:pPr defTabSz="1219170">
              <a:defRPr/>
            </a:pPr>
            <a:fld id="{2682BDE7-4644-455A-8944-6A7401A558AD}" type="slidenum">
              <a:rPr lang="ru-RU" smtClean="0"/>
              <a:pPr defTabSz="1219170"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10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146ABD26-7B79-4F7F-AE1A-A4C5340D911C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18.03.2022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A40CB6CB-FC19-4E70-BD8E-33F19ED4EC47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03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1CE1D8DF-8D1F-4BBC-8939-1467B9A9A411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18.03.2022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55512E86-259F-4E8E-B8A5-8DC1B414093F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84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40000" y="990601"/>
            <a:ext cx="4419600" cy="51355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162800" y="990601"/>
            <a:ext cx="4419600" cy="51355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5B4D8C2D-B85C-4CFA-9590-F904D9385A9A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18.03.2022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10F2DA5E-6E98-4DE1-ADB3-0B9A7CADBBC2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4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89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D140CCDD-BBDA-4618-ABCE-03C881230F17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18.03.2022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E5DB8998-3020-428A-81DD-B05EEA424A6E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58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B9307768-733A-4BAA-B29D-EE414EAEE7D7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18.03.2022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B400473C-E2DA-4542-BCC1-61623DD3B6C1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8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4348A8F6-840C-451E-B80B-63621C89404B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18.03.2022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D7E56C7C-DE19-4711-9D6F-C46540FA8D6A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75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5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5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439D9780-1573-455E-BCE6-A72BA6D59E03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18.03.2022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F824D347-FDF7-4382-A943-6790DCD91FF3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8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A19C2D9D-BF7B-4D35-B2D9-E88023641182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18.03.2022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3410EDD0-66F6-4908-B9E0-7E1B56929F09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26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CF28B112-9175-47CB-ACC6-1EA16D70772A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18.03.2022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01781A82-4BB6-4269-9A3A-C5DD6D3326FE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87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800" y="109541"/>
            <a:ext cx="2514600" cy="60166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109541"/>
            <a:ext cx="7340600" cy="60166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01A10863-48C4-48CC-9FB3-3FD7BB204603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18.03.2022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827974B2-128E-4E0D-BC38-758727C7A24A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6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09540"/>
            <a:ext cx="9550400" cy="5937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540000" y="990601"/>
            <a:ext cx="9042400" cy="5135563"/>
          </a:xfrm>
        </p:spPr>
        <p:txBody>
          <a:bodyPr/>
          <a:lstStyle/>
          <a:p>
            <a:pPr lvl="0"/>
            <a:r>
              <a:rPr lang="ru-RU" noProof="0"/>
              <a:t>Вставка таблицы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DD40F51D-02F8-4F34-90F3-50989DA07606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18.03.2022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1753D6B9-6FAE-4888-8166-640117F7181D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00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09540"/>
            <a:ext cx="9550400" cy="5937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540000" y="990601"/>
            <a:ext cx="4419600" cy="5135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7162800" y="990601"/>
            <a:ext cx="4419600" cy="5135563"/>
          </a:xfrm>
        </p:spPr>
        <p:txBody>
          <a:bodyPr/>
          <a:lstStyle/>
          <a:p>
            <a:pPr lvl="0"/>
            <a:r>
              <a:rPr lang="ru-RU" noProof="0"/>
              <a:t>Вставка диаграммы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698CE550-3397-487D-A65F-9199C7A29A05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18.03.2022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3EAB76E1-0E9F-499B-8E88-43E6F8F0E995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40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09540"/>
            <a:ext cx="9550400" cy="5937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540000" y="990601"/>
            <a:ext cx="4419600" cy="5135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162800" y="990601"/>
            <a:ext cx="4419600" cy="5135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25F8A6AA-F7F9-456E-9477-FFD00EB225BE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18.03.2022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01FE06DB-3C68-411C-92C3-CE42042FB62C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56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56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4606EA6-EFEA-4C30-9264-4F9291A5780D}" type="datetime1">
              <a:rPr lang="ru-RU" smtClean="0">
                <a:solidFill>
                  <a:srgbClr val="464646"/>
                </a:solidFill>
                <a:latin typeface="Calibri" panose="020F0502020204030204" pitchFamily="34" charset="0"/>
              </a:rPr>
              <a:pPr defTabSz="1219170"/>
              <a:t>18.03.2022</a:t>
            </a:fld>
            <a:endParaRPr lang="ru-RU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8F82E0A0-C266-4798-8C8F-B9F91E9DA37E}" type="slidenum">
              <a:rPr lang="ru-RU" smtClean="0">
                <a:latin typeface="Calibri" panose="020F0502020204030204" pitchFamily="34" charset="0"/>
              </a:rPr>
              <a:pPr defTabSz="1219170"/>
              <a:t>‹#›</a:t>
            </a:fld>
            <a:endParaRPr lang="ru-RU">
              <a:latin typeface="Calibri" panose="020F0502020204030204" pitchFamily="34" charset="0"/>
            </a:endParaRPr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812800" y="1803400"/>
            <a:ext cx="10871200" cy="4368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0615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045"/>
              </a:lnSpc>
            </a:pPr>
            <a:r>
              <a:rPr spc="-5" dirty="0"/>
              <a:t>© АО</a:t>
            </a:r>
            <a:r>
              <a:rPr spc="-15" dirty="0"/>
              <a:t> </a:t>
            </a:r>
            <a:r>
              <a:rPr spc="-5" dirty="0"/>
              <a:t>«Издательство</a:t>
            </a:r>
            <a:r>
              <a:rPr spc="25" dirty="0"/>
              <a:t> </a:t>
            </a:r>
            <a:r>
              <a:rPr spc="-5" dirty="0"/>
              <a:t>«Просвещение»,</a:t>
            </a:r>
            <a:r>
              <a:rPr spc="15" dirty="0"/>
              <a:t> </a:t>
            </a:r>
            <a:r>
              <a:rPr spc="-5" dirty="0"/>
              <a:t>2021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4961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94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3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29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3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22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vmlDrawing" Target="../drawings/vmlDrawing1.v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19" Type="http://schemas.openxmlformats.org/officeDocument/2006/relationships/oleObject" Target="../embeddings/oleObject1.bin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977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40" r:id="rId17"/>
    <p:sldLayoutId id="2147483678" r:id="rId18"/>
    <p:sldLayoutId id="2147483667" r:id="rId19"/>
  </p:sldLayoutIdLst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18.03.2022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186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  <p:sldLayoutId id="2147483756" r:id="rId15"/>
    <p:sldLayoutId id="2147483757" r:id="rId16"/>
  </p:sldLayoutIdLst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2063" y="1530096"/>
            <a:ext cx="11167872" cy="946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21689" y="2394331"/>
            <a:ext cx="9548621" cy="3105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rgbClr val="585858"/>
                </a:solidFill>
                <a:latin typeface="Arial Unicode MS"/>
                <a:cs typeface="Arial Unicode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8506" y="6653428"/>
            <a:ext cx="1649730" cy="114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ts val="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©</a:t>
            </a:r>
            <a:r>
              <a:rPr kumimoji="0" sz="700" b="0" i="0" u="none" strike="noStrike" kern="0" cap="none" spc="-3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АО</a:t>
            </a:r>
            <a:r>
              <a:rPr kumimoji="0" sz="700" b="0" i="0" u="none" strike="noStrike" kern="0" cap="none" spc="-3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«Издательство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«Просвещение»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2019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3/18/2022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068557" y="6465214"/>
            <a:ext cx="244475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 marR="0" lvl="0" indent="0" defTabSz="91440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Calibri"/>
                <a:cs typeface="Calibri"/>
              </a:rPr>
              <a:pPr marL="38100" marR="0" lvl="0" indent="0" defTabSz="91440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0" cap="none" spc="-25" normalizeH="0" baseline="0" noProof="0" dirty="0">
              <a:ln>
                <a:noFill/>
              </a:ln>
              <a:solidFill>
                <a:srgbClr val="44536A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1998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</p:sldLayoutIdLst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339089" y="892302"/>
            <a:ext cx="11568430" cy="0"/>
          </a:xfrm>
          <a:custGeom>
            <a:avLst/>
            <a:gdLst/>
            <a:ahLst/>
            <a:cxnLst/>
            <a:rect l="l" t="t" r="r" b="b"/>
            <a:pathLst>
              <a:path w="11568430">
                <a:moveTo>
                  <a:pt x="0" y="0"/>
                </a:moveTo>
                <a:lnTo>
                  <a:pt x="11568430" y="0"/>
                </a:lnTo>
              </a:path>
            </a:pathLst>
          </a:custGeom>
          <a:ln w="19812">
            <a:solidFill>
              <a:srgbClr val="29469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bg object 17"/>
          <p:cNvSpPr/>
          <p:nvPr/>
        </p:nvSpPr>
        <p:spPr>
          <a:xfrm>
            <a:off x="338327" y="0"/>
            <a:ext cx="1833880" cy="891540"/>
          </a:xfrm>
          <a:custGeom>
            <a:avLst/>
            <a:gdLst/>
            <a:ahLst/>
            <a:cxnLst/>
            <a:rect l="l" t="t" r="r" b="b"/>
            <a:pathLst>
              <a:path w="1833880" h="891540">
                <a:moveTo>
                  <a:pt x="1833372" y="0"/>
                </a:moveTo>
                <a:lnTo>
                  <a:pt x="0" y="0"/>
                </a:lnTo>
                <a:lnTo>
                  <a:pt x="0" y="891539"/>
                </a:lnTo>
                <a:lnTo>
                  <a:pt x="1833372" y="891539"/>
                </a:lnTo>
                <a:lnTo>
                  <a:pt x="1833372" y="0"/>
                </a:lnTo>
                <a:close/>
              </a:path>
            </a:pathLst>
          </a:custGeom>
          <a:solidFill>
            <a:srgbClr val="29469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30351" y="230124"/>
            <a:ext cx="1447800" cy="59588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866756" y="1138173"/>
            <a:ext cx="1461134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68476" y="1354963"/>
            <a:ext cx="10655046" cy="25317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1F386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3/18/2022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068811" y="6465214"/>
            <a:ext cx="244475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pPr marL="38100" marR="0" lvl="0" indent="0" algn="l" defTabSz="914400" rtl="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pPr marL="38100" marR="0" lvl="0" indent="0" algn="l" defTabSz="914400" rtl="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1F5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7786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</p:sldLayoutIdLst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ltGray">
          <a:xfrm>
            <a:off x="11813117" y="1"/>
            <a:ext cx="378883" cy="618807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0" y="2"/>
          <a:ext cx="5130800" cy="379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Image" r:id="rId19" imgW="3847619" imgH="3796825" progId="">
                  <p:embed/>
                </p:oleObj>
              </mc:Choice>
              <mc:Fallback>
                <p:oleObj name="Image" r:id="rId19" imgW="3847619" imgH="3796825" progId="">
                  <p:embed/>
                  <p:pic>
                    <p:nvPicPr>
                      <p:cNvPr id="102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"/>
                        <a:ext cx="5130800" cy="379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BB61D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884" name="Line 4"/>
          <p:cNvSpPr>
            <a:spLocks noChangeShapeType="1"/>
          </p:cNvSpPr>
          <p:nvPr/>
        </p:nvSpPr>
        <p:spPr bwMode="auto">
          <a:xfrm>
            <a:off x="406400" y="6508751"/>
            <a:ext cx="11480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sp>
        <p:nvSpPr>
          <p:cNvPr id="122885" name="AutoShape 5"/>
          <p:cNvSpPr>
            <a:spLocks noChangeArrowheads="1"/>
          </p:cNvSpPr>
          <p:nvPr/>
        </p:nvSpPr>
        <p:spPr bwMode="ltGray">
          <a:xfrm>
            <a:off x="11281833" y="-6349"/>
            <a:ext cx="719667" cy="8350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sp>
        <p:nvSpPr>
          <p:cNvPr id="122886" name="AutoShape 6"/>
          <p:cNvSpPr>
            <a:spLocks noChangeArrowheads="1"/>
          </p:cNvSpPr>
          <p:nvPr/>
        </p:nvSpPr>
        <p:spPr bwMode="ltGray">
          <a:xfrm>
            <a:off x="10860617" y="-6349"/>
            <a:ext cx="719667" cy="8350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grpSp>
        <p:nvGrpSpPr>
          <p:cNvPr id="1032" name="Group 7"/>
          <p:cNvGrpSpPr>
            <a:grpSpLocks/>
          </p:cNvGrpSpPr>
          <p:nvPr/>
        </p:nvGrpSpPr>
        <p:grpSpPr bwMode="auto">
          <a:xfrm>
            <a:off x="5135033" y="0"/>
            <a:ext cx="5952067" cy="836613"/>
            <a:chOff x="2381" y="0"/>
            <a:chExt cx="3016" cy="611"/>
          </a:xfrm>
        </p:grpSpPr>
        <p:sp>
          <p:nvSpPr>
            <p:cNvPr id="122888" name="Rectangle 8"/>
            <p:cNvSpPr>
              <a:spLocks noChangeArrowheads="1"/>
            </p:cNvSpPr>
            <p:nvPr userDrawn="1"/>
          </p:nvSpPr>
          <p:spPr bwMode="ltGray">
            <a:xfrm>
              <a:off x="2381" y="2"/>
              <a:ext cx="2843" cy="609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endParaRPr>
            </a:p>
          </p:txBody>
        </p:sp>
        <p:sp>
          <p:nvSpPr>
            <p:cNvPr id="122889" name="AutoShape 9"/>
            <p:cNvSpPr>
              <a:spLocks noChangeArrowheads="1"/>
            </p:cNvSpPr>
            <p:nvPr userDrawn="1"/>
          </p:nvSpPr>
          <p:spPr bwMode="ltGray">
            <a:xfrm>
              <a:off x="5108" y="0"/>
              <a:ext cx="289" cy="610"/>
            </a:xfrm>
            <a:prstGeom prst="homePlate">
              <a:avLst>
                <a:gd name="adj" fmla="val 25000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endParaRPr>
            </a:p>
          </p:txBody>
        </p:sp>
      </p:grpSp>
      <p:sp>
        <p:nvSpPr>
          <p:cNvPr id="1033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09540"/>
            <a:ext cx="955040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Образец заголовка</a:t>
            </a:r>
          </a:p>
        </p:txBody>
      </p:sp>
      <p:sp>
        <p:nvSpPr>
          <p:cNvPr id="1034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40000" y="990601"/>
            <a:ext cx="9042400" cy="513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</a:p>
        </p:txBody>
      </p:sp>
      <p:sp>
        <p:nvSpPr>
          <p:cNvPr id="122892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53201"/>
            <a:ext cx="2844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867">
                <a:latin typeface="+mn-lt"/>
                <a:cs typeface="+mn-cs"/>
              </a:defRPr>
            </a:lvl1pPr>
          </a:lstStyle>
          <a:p>
            <a:pPr defTabSz="1219170">
              <a:defRPr/>
            </a:pPr>
            <a:fld id="{37BF822C-48B7-4805-85F9-E1DFADC4CD62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18.03.2022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122893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026400" y="6553201"/>
            <a:ext cx="3860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867">
                <a:latin typeface="+mn-lt"/>
                <a:cs typeface="+mn-cs"/>
              </a:defRPr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122894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91200" y="6553202"/>
            <a:ext cx="891117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867">
                <a:latin typeface="+mn-lt"/>
                <a:cs typeface="+mn-cs"/>
              </a:defRPr>
            </a:lvl1pPr>
          </a:lstStyle>
          <a:p>
            <a:pPr defTabSz="1219170">
              <a:defRPr/>
            </a:pPr>
            <a:fld id="{02035455-80AE-4488-B94E-06F304877CFE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628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829" r:id="rId15"/>
    <p:sldLayoutId id="2147483830" r:id="rId16"/>
  </p:sldLayoutIdLst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Verdana" pitchFamily="34" charset="0"/>
        </a:defRPr>
      </a:lvl5pPr>
      <a:lvl6pPr marL="609585" algn="ctr" rtl="0" eaLnBrk="1" fontAlgn="base" hangingPunct="1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Verdana" pitchFamily="34" charset="0"/>
        </a:defRPr>
      </a:lvl6pPr>
      <a:lvl7pPr marL="1219170" algn="ctr" rtl="0" eaLnBrk="1" fontAlgn="base" hangingPunct="1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Verdana" pitchFamily="34" charset="0"/>
        </a:defRPr>
      </a:lvl7pPr>
      <a:lvl8pPr marL="1828754" algn="ctr" rtl="0" eaLnBrk="1" fontAlgn="base" hangingPunct="1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Verdana" pitchFamily="34" charset="0"/>
        </a:defRPr>
      </a:lvl8pPr>
      <a:lvl9pPr marL="2438339" algn="ctr" rtl="0" eaLnBrk="1" fontAlgn="base" hangingPunct="1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Verdana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u"/>
        <a:defRPr sz="3733" b="1">
          <a:solidFill>
            <a:schemeClr val="hlink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3200">
          <a:solidFill>
            <a:schemeClr val="tx2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2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667">
          <a:solidFill>
            <a:schemeClr val="tx2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667">
          <a:solidFill>
            <a:schemeClr val="tx2"/>
          </a:solidFill>
          <a:latin typeface="+mn-lt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667">
          <a:solidFill>
            <a:schemeClr val="tx2"/>
          </a:solidFill>
          <a:latin typeface="+mn-lt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667">
          <a:solidFill>
            <a:schemeClr val="tx2"/>
          </a:solidFill>
          <a:latin typeface="+mn-lt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667">
          <a:solidFill>
            <a:schemeClr val="tx2"/>
          </a:solidFill>
          <a:latin typeface="+mn-lt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667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ru.wikipedia.org/wiki/%D0%A4%D0%B0%D0%B9%D0%BB:Bloom_Benjamin.jpg" TargetMode="External"/><Relationship Id="rId1" Type="http://schemas.openxmlformats.org/officeDocument/2006/relationships/slideLayout" Target="../slideLayouts/slideLayout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751"/>
            <a:ext cx="12193057" cy="685249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600" y="304800"/>
            <a:ext cx="113538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и развитие функциональной грамотности    учащихся на уроках как важнейшее условие повышения качества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61873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19877" y="913829"/>
            <a:ext cx="11162523" cy="584775"/>
          </a:xfrm>
          <a:noFill/>
        </p:spPr>
        <p:txBody>
          <a:bodyPr vert="horz" wrap="square" rtlCol="0" anchor="b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3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796820"/>
            <a:ext cx="839755" cy="5061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432080"/>
              </p:ext>
            </p:extLst>
          </p:nvPr>
        </p:nvGraphicFramePr>
        <p:xfrm>
          <a:off x="839755" y="1371600"/>
          <a:ext cx="11122868" cy="5184724"/>
        </p:xfrm>
        <a:graphic>
          <a:graphicData uri="http://schemas.openxmlformats.org/drawingml/2006/table">
            <a:tbl>
              <a:tblPr/>
              <a:tblGrid>
                <a:gridCol w="367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8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19351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Уровни обучения</a:t>
                      </a:r>
                      <a:endParaRPr kumimoji="0" lang="ru-RU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Примеры заданий</a:t>
                      </a:r>
                      <a:endParaRPr kumimoji="0" lang="ru-RU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677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уровень - знание</a:t>
                      </a:r>
                      <a:endParaRPr kumimoji="0" lang="ru-RU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Составить список, выделить, рассказать, показать, назвать</a:t>
                      </a:r>
                      <a:endParaRPr kumimoji="0" lang="ru-RU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5607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уровень - понимание</a:t>
                      </a:r>
                      <a:endParaRPr kumimoji="0" lang="ru-RU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Описать, объяснить, определить признаки, сформулировать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по-другому</a:t>
                      </a:r>
                      <a:endParaRPr kumimoji="0" lang="ru-RU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6863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уровень - применение</a:t>
                      </a:r>
                      <a:endParaRPr kumimoji="0" lang="ru-RU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Применить, проиллюстрировать, решить</a:t>
                      </a:r>
                      <a:endParaRPr kumimoji="0" lang="ru-RU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4352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уровень - анализ</a:t>
                      </a:r>
                      <a:endParaRPr kumimoji="0" lang="ru-RU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Проанализировать, проверить, провести эксперимент, организовать, сравнить, выявить различия</a:t>
                      </a:r>
                      <a:endParaRPr kumimoji="0" lang="ru-RU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9150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уровень - синтез</a:t>
                      </a:r>
                      <a:endParaRPr kumimoji="0" lang="ru-RU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Создать, придумать дизайн, разработать, составить план</a:t>
                      </a:r>
                      <a:endParaRPr kumimoji="0" lang="ru-RU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93724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уровень - оценка</a:t>
                      </a:r>
                      <a:endParaRPr kumimoji="0" lang="ru-RU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Представить аргументы, защитить точку зрения, доказать, спрогнозировать</a:t>
                      </a:r>
                      <a:endParaRPr kumimoji="0" lang="ru-RU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 bwMode="auto">
          <a:xfrm>
            <a:off x="1143000" y="296318"/>
            <a:ext cx="10058400" cy="134244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181100" y="202867"/>
            <a:ext cx="10210800" cy="133396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функциональной грамотности на уроках 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таксономии Б.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7772400" y="914400"/>
            <a:ext cx="914400" cy="9144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643595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0"/>
            <a:ext cx="10871200" cy="1344149"/>
          </a:xfrm>
        </p:spPr>
        <p:txBody>
          <a:bodyPr>
            <a:noAutofit/>
          </a:bodyPr>
          <a:lstStyle/>
          <a:p>
            <a:br>
              <a:rPr lang="ru-RU" sz="3733" b="1" dirty="0">
                <a:solidFill>
                  <a:srgbClr val="0070C0"/>
                </a:solidFill>
              </a:rPr>
            </a:br>
            <a:br>
              <a:rPr lang="ru-RU" sz="3733" b="1" dirty="0">
                <a:solidFill>
                  <a:srgbClr val="0070C0"/>
                </a:solidFill>
              </a:rPr>
            </a:br>
            <a:br>
              <a:rPr lang="ru-RU" sz="3733" b="1" dirty="0">
                <a:solidFill>
                  <a:srgbClr val="0070C0"/>
                </a:solidFill>
              </a:rPr>
            </a:br>
            <a:br>
              <a:rPr lang="ru-RU" sz="3733" b="1" dirty="0">
                <a:solidFill>
                  <a:srgbClr val="0070C0"/>
                </a:solidFill>
              </a:rPr>
            </a:br>
            <a:br>
              <a:rPr lang="ru-RU" sz="3733" b="1" dirty="0">
                <a:solidFill>
                  <a:srgbClr val="0070C0"/>
                </a:solidFill>
              </a:rPr>
            </a:br>
            <a:br>
              <a:rPr lang="ru-RU" sz="3733" b="1" dirty="0">
                <a:solidFill>
                  <a:srgbClr val="0070C0"/>
                </a:solidFill>
              </a:rPr>
            </a:br>
            <a:br>
              <a:rPr lang="ru-RU" sz="3733" b="1" dirty="0">
                <a:solidFill>
                  <a:srgbClr val="0070C0"/>
                </a:solidFill>
              </a:rPr>
            </a:br>
            <a:br>
              <a:rPr lang="ru-RU" sz="3733" b="1" dirty="0">
                <a:solidFill>
                  <a:srgbClr val="0070C0"/>
                </a:solidFill>
              </a:rPr>
            </a:br>
            <a:br>
              <a:rPr lang="ru-RU" sz="3733" b="1" dirty="0">
                <a:solidFill>
                  <a:srgbClr val="0070C0"/>
                </a:solidFill>
              </a:rPr>
            </a:br>
            <a:br>
              <a:rPr lang="ru-RU" sz="3733" b="1" dirty="0">
                <a:solidFill>
                  <a:srgbClr val="0070C0"/>
                </a:solidFill>
              </a:rPr>
            </a:br>
            <a:br>
              <a:rPr lang="ru-RU" sz="3733" b="1" dirty="0">
                <a:solidFill>
                  <a:srgbClr val="0070C0"/>
                </a:solidFill>
              </a:rPr>
            </a:br>
            <a:br>
              <a:rPr lang="ru-RU" sz="3733" b="1" dirty="0">
                <a:solidFill>
                  <a:srgbClr val="0070C0"/>
                </a:solidFill>
              </a:rPr>
            </a:br>
            <a:br>
              <a:rPr lang="ru-RU" sz="3733" b="1" dirty="0">
                <a:solidFill>
                  <a:srgbClr val="0070C0"/>
                </a:solidFill>
              </a:rPr>
            </a:br>
            <a:br>
              <a:rPr lang="ru-RU" sz="3733" b="1" dirty="0">
                <a:solidFill>
                  <a:srgbClr val="0070C0"/>
                </a:solidFill>
              </a:rPr>
            </a:br>
            <a:br>
              <a:rPr lang="ru-RU" sz="3733" b="1" dirty="0">
                <a:solidFill>
                  <a:srgbClr val="0070C0"/>
                </a:solidFill>
              </a:rPr>
            </a:br>
            <a:br>
              <a:rPr lang="ru-RU" sz="3733" b="1" dirty="0">
                <a:solidFill>
                  <a:srgbClr val="0070C0"/>
                </a:solidFill>
              </a:rPr>
            </a:br>
            <a:br>
              <a:rPr lang="ru-RU" sz="3733" b="1" dirty="0">
                <a:solidFill>
                  <a:srgbClr val="002060"/>
                </a:solidFill>
              </a:rPr>
            </a:br>
            <a:endParaRPr lang="ru-RU" sz="3733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19201" y="990600"/>
            <a:ext cx="10591800" cy="54864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sz="48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4800" b="1" dirty="0">
                <a:solidFill>
                  <a:srgbClr val="002060"/>
                </a:solidFill>
              </a:rPr>
              <a:t>1. Развитие у учащихся понятийного мышления, самостоятельной познавательной деятельности.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002060"/>
                </a:solidFill>
              </a:rPr>
              <a:t>2. Освоение учителями и учащимися различных  техник учения.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002060"/>
                </a:solidFill>
              </a:rPr>
              <a:t>3. Повышение уровня математической грамотности, грамотности  чтения, естественнонаучной грамотности.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002060"/>
                </a:solidFill>
              </a:rPr>
              <a:t>4. Умение решать практические задания и ситуации  с опорой на личностный опыт учащегося.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002060"/>
                </a:solidFill>
              </a:rPr>
              <a:t>5. Развитие базовых, ключевых и предметных компетенций у учащихся через использование </a:t>
            </a:r>
            <a:r>
              <a:rPr lang="ru-RU" sz="4800" b="1" dirty="0" err="1">
                <a:solidFill>
                  <a:srgbClr val="002060"/>
                </a:solidFill>
              </a:rPr>
              <a:t>компетентностного</a:t>
            </a:r>
            <a:r>
              <a:rPr lang="ru-RU" sz="4800" b="1" dirty="0">
                <a:solidFill>
                  <a:srgbClr val="002060"/>
                </a:solidFill>
              </a:rPr>
              <a:t> подхода в деятельности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002060"/>
                </a:solidFill>
              </a:rPr>
              <a:t>6. Развитие рефлексивных умений у учителя и учащихся 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296492" y="142529"/>
            <a:ext cx="9525000" cy="848071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733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Достигнутые результаты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299693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38200" y="0"/>
            <a:ext cx="10845800" cy="6172200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bliqueTopRight"/>
            <a:lightRig rig="threePt" dir="t"/>
          </a:scene3d>
        </p:spPr>
        <p:txBody>
          <a:bodyPr/>
          <a:lstStyle/>
          <a:p>
            <a:pPr algn="ctr"/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Функциональная грамотность –  основа жизненной и профессиональной успешности выпускников!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3810000"/>
            <a:ext cx="3784854" cy="265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87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3713" y="152401"/>
            <a:ext cx="6633457" cy="1219200"/>
          </a:xfr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>
              <a:spcBef>
                <a:spcPts val="0"/>
              </a:spcBef>
            </a:pPr>
            <a:b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Сущность понятия «функциональная грамотность»</a:t>
            </a:r>
            <a:b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br>
              <a:rPr lang="ru-RU" sz="135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3712" y="1484785"/>
            <a:ext cx="7164288" cy="1868015"/>
          </a:xfrm>
        </p:spPr>
        <p:txBody>
          <a:bodyPr>
            <a:normAutofit fontScale="62500" lnSpcReduction="20000"/>
          </a:bodyPr>
          <a:lstStyle/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«Функциональная грамотность — способность человека использовать приобретаемые в течение жизни знания для решения широкого диапазона жизненных задач в различных сферах человеческой деятельности, общения и социальных отношений»</a:t>
            </a:r>
          </a:p>
          <a:p>
            <a:pPr marL="0" indent="0"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				А.А. Леонтьев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798872"/>
            <a:ext cx="2195736" cy="22351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548" y="3251275"/>
            <a:ext cx="9047248" cy="223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461723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632558" y="141982"/>
            <a:ext cx="10164943" cy="1077218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rtlCol="0" anchor="b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Модель формирования и развития 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функциональной грамотности </a:t>
            </a:r>
            <a:endParaRPr lang="ru-RU" sz="32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7" name="Picture 10" descr="C:\Users\Андрей\Desktop\10901655-nzn-n-n--n--n------n------n--nzn--n--------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558" y="1219200"/>
            <a:ext cx="3444287" cy="480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C:\Users\Андрей\Desktop\default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5556">
            <a:off x="4925238" y="2927397"/>
            <a:ext cx="2868084" cy="350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03979" y="1915883"/>
            <a:ext cx="5856651" cy="2144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67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Дерево</a:t>
            </a:r>
            <a:r>
              <a:rPr kumimoji="0" lang="ru-RU" sz="2667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– функционально грамотная личность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67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Лейка </a:t>
            </a:r>
            <a:r>
              <a:rPr kumimoji="0" lang="ru-RU" sz="2667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– учитель 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67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Вода</a:t>
            </a:r>
            <a:r>
              <a:rPr kumimoji="0" lang="ru-RU" sz="2667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– педагогические технологии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67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Яблочки</a:t>
            </a:r>
            <a:r>
              <a:rPr kumimoji="0" lang="ru-RU" sz="2667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– ключевые компетенции</a:t>
            </a: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2590800" y="304800"/>
            <a:ext cx="7315200" cy="119380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523233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529" y="260648"/>
            <a:ext cx="8793697" cy="1008112"/>
          </a:xfr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Навыки 21 века. Международные подходы к оценке качества образования</a:t>
            </a:r>
            <a:r>
              <a:rPr lang="ru-RU" sz="3600" dirty="0">
                <a:solidFill>
                  <a:srgbClr val="002060"/>
                </a:solidFill>
              </a:rPr>
              <a:t> 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4939864"/>
              </p:ext>
            </p:extLst>
          </p:nvPr>
        </p:nvGraphicFramePr>
        <p:xfrm>
          <a:off x="2175925" y="1423717"/>
          <a:ext cx="8136903" cy="5448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2301">
                  <a:extLst>
                    <a:ext uri="{9D8B030D-6E8A-4147-A177-3AD203B41FA5}">
                      <a16:colId xmlns:a16="http://schemas.microsoft.com/office/drawing/2014/main" val="1716724321"/>
                    </a:ext>
                  </a:extLst>
                </a:gridCol>
                <a:gridCol w="2712301">
                  <a:extLst>
                    <a:ext uri="{9D8B030D-6E8A-4147-A177-3AD203B41FA5}">
                      <a16:colId xmlns:a16="http://schemas.microsoft.com/office/drawing/2014/main" val="76859046"/>
                    </a:ext>
                  </a:extLst>
                </a:gridCol>
                <a:gridCol w="2712301">
                  <a:extLst>
                    <a:ext uri="{9D8B030D-6E8A-4147-A177-3AD203B41FA5}">
                      <a16:colId xmlns:a16="http://schemas.microsoft.com/office/drawing/2014/main" val="171612486"/>
                    </a:ext>
                  </a:extLst>
                </a:gridCol>
              </a:tblGrid>
              <a:tr h="608246">
                <a:tc>
                  <a:txBody>
                    <a:bodyPr/>
                    <a:lstStyle/>
                    <a:p>
                      <a:r>
                        <a:rPr lang="ru-RU" sz="2000" dirty="0"/>
                        <a:t>Функциональная грамотность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0" u="none" strike="noStrike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Компетенции 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0" u="none" strike="noStrike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Качества личности 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3948344"/>
                  </a:ext>
                </a:extLst>
              </a:tr>
              <a:tr h="4576330">
                <a:tc>
                  <a:txBody>
                    <a:bodyPr/>
                    <a:lstStyle/>
                    <a:p>
                      <a:pPr algn="l"/>
                      <a:endParaRPr lang="ru-RU" sz="800" b="0" i="0" u="none" strike="noStrike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sz="800" b="0" i="0" u="none" strike="noStrike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r>
                        <a:rPr lang="ru-RU" sz="2000" b="1" i="0" u="none" strike="noStrike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•Читательская грамотность </a:t>
                      </a:r>
                    </a:p>
                    <a:p>
                      <a:r>
                        <a:rPr lang="ru-RU" sz="2000" b="1" i="0" u="none" strike="noStrike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•Математическая грамотность </a:t>
                      </a:r>
                    </a:p>
                    <a:p>
                      <a:r>
                        <a:rPr lang="ru-RU" sz="2000" b="1" i="0" u="none" strike="noStrike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•Естественнонаучная грамотность </a:t>
                      </a:r>
                    </a:p>
                    <a:p>
                      <a:r>
                        <a:rPr lang="ru-RU" sz="2000" b="1" i="0" u="none" strike="noStrike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•ИКТ-грамотность </a:t>
                      </a:r>
                    </a:p>
                    <a:p>
                      <a:r>
                        <a:rPr lang="ru-RU" sz="2000" b="1" i="0" u="none" strike="noStrike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•Финансовая грамотность </a:t>
                      </a:r>
                    </a:p>
                    <a:p>
                      <a:r>
                        <a:rPr lang="ru-RU" sz="2000" b="1" i="0" u="none" strike="noStrike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•Культурная и гражданская грамотность </a:t>
                      </a:r>
                    </a:p>
                    <a:p>
                      <a:endParaRPr lang="ru-RU" sz="1800" b="0" i="0" u="none" strike="noStrike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sz="1800" b="0" i="0" u="none" strike="noStrike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800" b="0" i="0" u="none" strike="noStrike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sz="800" b="0" i="0" u="none" strike="noStrike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r>
                        <a:rPr lang="ru-RU" sz="2000" b="1" i="0" u="none" strike="noStrike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•Критическое мышление/решение проблем </a:t>
                      </a:r>
                    </a:p>
                    <a:p>
                      <a:r>
                        <a:rPr lang="ru-RU" sz="2000" b="1" i="0" u="none" strike="noStrike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•Креативность </a:t>
                      </a:r>
                    </a:p>
                    <a:p>
                      <a:r>
                        <a:rPr lang="ru-RU" sz="2000" b="1" i="0" u="none" strike="noStrike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•Коммуникации </a:t>
                      </a:r>
                    </a:p>
                    <a:p>
                      <a:r>
                        <a:rPr lang="ru-RU" sz="2000" b="1" i="0" u="none" strike="noStrike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•Сотрудничество </a:t>
                      </a:r>
                    </a:p>
                    <a:p>
                      <a:endParaRPr lang="ru-RU" sz="1800" b="0" i="0" u="none" strike="noStrike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sz="1800" b="0" i="0" u="none" strike="noStrike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800" b="0" i="0" u="none" strike="noStrike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sz="800" b="0" i="0" u="none" strike="noStrike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r>
                        <a:rPr lang="ru-RU" sz="2000" b="1" i="0" u="none" strike="noStrike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•Любознательность </a:t>
                      </a:r>
                    </a:p>
                    <a:p>
                      <a:r>
                        <a:rPr lang="ru-RU" sz="2000" b="1" i="0" u="none" strike="noStrike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•Инициативность </a:t>
                      </a:r>
                    </a:p>
                    <a:p>
                      <a:r>
                        <a:rPr lang="ru-RU" sz="2000" b="1" i="0" u="none" strike="noStrike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•Настойчивость</a:t>
                      </a:r>
                    </a:p>
                    <a:p>
                      <a:r>
                        <a:rPr lang="ru-RU" sz="2000" b="1" i="0" u="none" strike="noStrike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•Адаптивность </a:t>
                      </a:r>
                    </a:p>
                    <a:p>
                      <a:r>
                        <a:rPr lang="ru-RU" sz="2000" b="1" i="0" u="none" strike="noStrike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•Лидерство </a:t>
                      </a:r>
                    </a:p>
                    <a:p>
                      <a:r>
                        <a:rPr lang="ru-RU" sz="2000" b="1" i="0" u="none" strike="noStrike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•Социальная и культурная осведомленность </a:t>
                      </a:r>
                    </a:p>
                    <a:p>
                      <a:endParaRPr lang="ru-RU" sz="1800" b="0" i="0" u="none" strike="noStrike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sz="1800" b="0" i="0" u="none" strike="noStrike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9276591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1404" y="4654044"/>
            <a:ext cx="3256765" cy="228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741786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470712" y="2941066"/>
            <a:ext cx="6111875" cy="2602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marR="802005" lvl="0" indent="-287020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 typeface="Arial"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400" b="1" i="0" u="none" strike="noStrike" kern="0" cap="none" spc="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создание</a:t>
            </a:r>
            <a:r>
              <a:rPr kumimoji="0" sz="1400" b="1" i="0" u="none" strike="noStrike" kern="0" cap="none" spc="2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учебных</a:t>
            </a:r>
            <a:r>
              <a:rPr kumimoji="0" sz="1400" b="1" i="0" u="none" strike="noStrike" kern="0" cap="none" spc="3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ситуаций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,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8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инициирующих</a:t>
            </a:r>
            <a:r>
              <a:rPr kumimoji="0" sz="1400" b="0" i="0" u="none" strike="noStrike" kern="0" cap="none" spc="43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4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учебную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деятельность</a:t>
            </a:r>
            <a:r>
              <a:rPr kumimoji="0" sz="1400" b="0" i="0" u="none" strike="noStrike" kern="0" cap="none" spc="48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учащихся,</a:t>
            </a:r>
            <a:r>
              <a:rPr kumimoji="0" sz="1400" b="0" i="0" u="none" strike="noStrike" kern="0" cap="none" spc="2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мотивирующих</a:t>
            </a:r>
            <a:r>
              <a:rPr kumimoji="0" sz="1400" b="0" i="0" u="none" strike="noStrike" kern="0" cap="none" spc="4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их</a:t>
            </a:r>
            <a:r>
              <a:rPr kumimoji="0" sz="1400" b="0" i="0" u="none" strike="noStrike" kern="0" cap="none" spc="8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на</a:t>
            </a:r>
            <a:r>
              <a:rPr kumimoji="0" sz="1400" b="0" i="0" u="none" strike="noStrike" kern="0" cap="none" spc="6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4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учебную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Unicode MS"/>
              <a:cs typeface="Arial Unicode MS"/>
            </a:endParaRPr>
          </a:p>
          <a:p>
            <a:pPr marL="299085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деятельность</a:t>
            </a:r>
            <a:r>
              <a:rPr kumimoji="0" sz="1400" b="0" i="0" u="none" strike="noStrike" kern="0" cap="none" spc="2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10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и</a:t>
            </a:r>
            <a:r>
              <a:rPr kumimoji="0" sz="1400" b="0" i="0" u="none" strike="noStrike" kern="0" cap="none" spc="5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6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проясняющих</a:t>
            </a:r>
            <a:r>
              <a:rPr kumimoji="0" sz="1400" b="0" i="0" u="none" strike="noStrike" kern="0" cap="none" spc="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смыслы</a:t>
            </a:r>
            <a:r>
              <a:rPr kumimoji="0" sz="1400" b="0" i="0" u="none" strike="noStrike" kern="0" cap="none" spc="3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этой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деятельности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Unicode MS"/>
              <a:cs typeface="Arial Unicode MS"/>
            </a:endParaRPr>
          </a:p>
          <a:p>
            <a:pPr marL="299085" marR="0" lvl="0" indent="-28702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400" b="1" i="0" u="none" strike="noStrike" kern="0" cap="none" spc="7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учение</a:t>
            </a:r>
            <a:r>
              <a:rPr kumimoji="0" sz="1400" b="1" i="0" u="none" strike="noStrike" kern="0" cap="none" spc="5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в</a:t>
            </a:r>
            <a:r>
              <a:rPr kumimoji="0" sz="1400" b="1" i="0" u="none" strike="noStrike" kern="0" cap="none" spc="8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общении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, </a:t>
            </a:r>
            <a:r>
              <a:rPr kumimoji="0" sz="1400" b="0" i="0" u="none" strike="noStrike" kern="0" cap="none" spc="7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или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1" i="0" u="none" strike="noStrike" kern="0" cap="none" spc="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учебное</a:t>
            </a:r>
            <a:r>
              <a:rPr kumimoji="0" sz="1400" b="1" i="0" u="none" strike="noStrike" kern="0" cap="none" spc="3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сотрудничество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,</a:t>
            </a:r>
            <a:r>
              <a:rPr kumimoji="0" sz="1400" b="0" i="0" u="none" strike="noStrike" kern="0" cap="none" spc="3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задания</a:t>
            </a:r>
            <a:r>
              <a:rPr kumimoji="0" sz="1400" b="0" i="0" u="none" strike="noStrike" kern="0" cap="none" spc="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2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на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Unicode MS"/>
              <a:cs typeface="Arial Unicode MS"/>
            </a:endParaRPr>
          </a:p>
          <a:p>
            <a:pPr marL="299085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работу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в</a:t>
            </a:r>
            <a:r>
              <a:rPr kumimoji="0" sz="1400" b="0" i="0" u="none" strike="noStrike" kern="0" cap="none" spc="9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парах</a:t>
            </a:r>
            <a:r>
              <a:rPr kumimoji="0" sz="1400" b="0" i="0" u="none" strike="noStrike" kern="0" cap="none" spc="6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10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и</a:t>
            </a:r>
            <a:r>
              <a:rPr kumimoji="0" sz="1400" b="0" i="0" u="none" strike="noStrike" kern="0" cap="none" spc="8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малых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4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группах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Unicode MS"/>
              <a:cs typeface="Arial Unicode MS"/>
            </a:endParaRPr>
          </a:p>
          <a:p>
            <a:pPr marL="299085" marR="5080" lvl="0" indent="-28702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поисковая</a:t>
            </a:r>
            <a:r>
              <a:rPr kumimoji="0" sz="1400" b="1" i="0" u="none" strike="noStrike" kern="0" cap="none" spc="12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5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активность</a:t>
            </a:r>
            <a:r>
              <a:rPr kumimoji="0" sz="1400" b="1" i="0" u="none" strike="noStrike" kern="0" cap="none" spc="13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-</a:t>
            </a:r>
            <a:r>
              <a:rPr kumimoji="0" sz="1400" b="0" i="0" u="none" strike="noStrike" kern="0" cap="none" spc="12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задания</a:t>
            </a:r>
            <a:r>
              <a:rPr kumimoji="0" sz="1400" b="0" i="0" u="none" strike="noStrike" kern="0" cap="none" spc="9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6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поискового</a:t>
            </a:r>
            <a:r>
              <a:rPr kumimoji="0" sz="1400" b="0" i="0" u="none" strike="noStrike" kern="0" cap="none" spc="7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характера,</a:t>
            </a:r>
            <a:r>
              <a:rPr kumimoji="0" sz="1400" b="0" i="0" u="none" strike="noStrike" kern="0" cap="none" spc="8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3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учебные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исследования,</a:t>
            </a:r>
            <a:r>
              <a:rPr kumimoji="0" sz="1400" b="0" i="0" u="none" strike="noStrike" kern="0" cap="none" spc="229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5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проекты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Unicode MS"/>
              <a:cs typeface="Arial Unicode MS"/>
            </a:endParaRPr>
          </a:p>
          <a:p>
            <a:pPr marL="299085" marR="66040" lvl="0" indent="-28702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400" b="1" i="0" u="none" strike="noStrike" kern="0" cap="none" spc="5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оценочная</a:t>
            </a:r>
            <a:r>
              <a:rPr kumimoji="0" sz="1400" b="1" i="0" u="none" strike="noStrike" kern="0" cap="none" spc="7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самостоятельность</a:t>
            </a:r>
            <a:r>
              <a:rPr kumimoji="0" sz="1400" b="1" i="0" u="none" strike="noStrike" kern="0" cap="none" spc="7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школьников,</a:t>
            </a:r>
            <a:r>
              <a:rPr kumimoji="0" sz="1400" b="0" i="0" u="none" strike="noStrike" kern="0" cap="none" spc="8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задания</a:t>
            </a:r>
            <a:r>
              <a:rPr kumimoji="0" sz="1400" b="0" i="0" u="none" strike="noStrike" kern="0" cap="none" spc="3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на</a:t>
            </a:r>
            <a:r>
              <a:rPr kumimoji="0" sz="1400" b="0" i="0" u="none" strike="noStrike" kern="0" cap="none" spc="9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само-</a:t>
            </a:r>
            <a:r>
              <a:rPr kumimoji="0" sz="1400" b="0" i="0" u="none" strike="noStrike" kern="0" cap="none" spc="7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и взаимооценку:</a:t>
            </a:r>
            <a:r>
              <a:rPr kumimoji="0" sz="1400" b="0" i="0" u="none" strike="noStrike" kern="0" cap="none" spc="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5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приобретение</a:t>
            </a:r>
            <a:r>
              <a:rPr kumimoji="0" sz="1400" b="0" i="0" u="none" strike="noStrike" kern="0" cap="none" spc="7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опыта</a:t>
            </a:r>
            <a:r>
              <a:rPr kumimoji="0" sz="1400" b="0" i="0" u="none" strike="noStrike" kern="0" cap="none" spc="8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–</a:t>
            </a:r>
            <a:r>
              <a:rPr kumimoji="0" sz="1400" b="0" i="0" u="none" strike="noStrike" kern="0" cap="none" spc="10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кейсы,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ролевые</a:t>
            </a:r>
            <a:r>
              <a:rPr kumimoji="0" sz="1400" b="0" i="0" u="none" strike="noStrike" kern="0" cap="none" spc="7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игры,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Unicode MS"/>
              <a:cs typeface="Arial Unicode MS"/>
            </a:endParaRPr>
          </a:p>
          <a:p>
            <a:pPr marL="299085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диспуты,</a:t>
            </a:r>
            <a:r>
              <a:rPr kumimoji="0" sz="1400" b="0" i="0" u="none" strike="noStrike" kern="0" cap="none" spc="4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требующие</a:t>
            </a:r>
            <a:r>
              <a:rPr kumimoji="0" sz="1400" b="0" i="0" u="none" strike="noStrike" kern="0" cap="none" spc="5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разрешения</a:t>
            </a:r>
            <a:r>
              <a:rPr kumimoji="0" sz="1400" b="0" i="0" u="none" strike="noStrike" kern="0" cap="none" spc="7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проблем,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6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принятия</a:t>
            </a:r>
            <a:r>
              <a:rPr kumimoji="0" sz="1400" b="0" i="0" u="none" strike="noStrike" kern="0" cap="none" spc="7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решений,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Unicode MS"/>
              <a:cs typeface="Arial Unicode MS"/>
            </a:endParaRPr>
          </a:p>
          <a:p>
            <a:pPr marL="299085" marR="0" lvl="0" indent="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позитивного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3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поведения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Unicode MS"/>
              <a:cs typeface="Arial Unicode MS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83108" y="1667255"/>
            <a:ext cx="5934710" cy="728980"/>
          </a:xfrm>
          <a:prstGeom prst="rect">
            <a:avLst/>
          </a:prstGeom>
          <a:solidFill>
            <a:srgbClr val="767070"/>
          </a:solidFill>
        </p:spPr>
        <p:txBody>
          <a:bodyPr vert="horz" wrap="square" lIns="0" tIns="197485" rIns="0" bIns="0" rtlCol="0">
            <a:spAutoFit/>
          </a:bodyPr>
          <a:lstStyle/>
          <a:p>
            <a:pPr marL="107950">
              <a:lnSpc>
                <a:spcPct val="100000"/>
              </a:lnSpc>
              <a:spcBef>
                <a:spcPts val="1555"/>
              </a:spcBef>
            </a:pPr>
            <a:r>
              <a:rPr dirty="0"/>
              <a:t>Эффективные</a:t>
            </a:r>
            <a:r>
              <a:rPr spc="190" dirty="0"/>
              <a:t> </a:t>
            </a:r>
            <a:r>
              <a:rPr spc="95" dirty="0"/>
              <a:t>педагогические</a:t>
            </a:r>
            <a:r>
              <a:rPr spc="190" dirty="0"/>
              <a:t> </a:t>
            </a:r>
            <a:r>
              <a:rPr spc="114" dirty="0"/>
              <a:t>практики: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6780276" y="1667255"/>
            <a:ext cx="5172710" cy="4845050"/>
            <a:chOff x="6780276" y="1667255"/>
            <a:chExt cx="5172710" cy="4845050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80276" y="1667255"/>
              <a:ext cx="3092196" cy="206197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80276" y="4450079"/>
              <a:ext cx="3092196" cy="206197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59011" y="3252216"/>
              <a:ext cx="3093720" cy="2136648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marR="0" lvl="0" indent="0" defTabSz="91440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</a:rPr>
              <a:pPr marL="38100" marR="0" lvl="0" indent="0" defTabSz="91440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sz="1200" b="0" i="0" u="none" strike="noStrike" kern="0" cap="none" spc="-25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02768" y="6657390"/>
            <a:ext cx="164973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ts val="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©</a:t>
            </a:r>
            <a:r>
              <a:rPr kumimoji="0" sz="700" b="0" i="0" u="none" strike="noStrike" kern="0" cap="none" spc="-3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АО</a:t>
            </a:r>
            <a:r>
              <a:rPr kumimoji="0" sz="700" b="0" i="0" u="none" strike="noStrike" kern="0" cap="none" spc="-3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«Издательство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«Просвещение»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2019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59872" y="277698"/>
            <a:ext cx="7467600" cy="106066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ФОРМИРУЕМ ФУНКЦИОНАЛЬНУЮ ГРАМОТНОСТЬ</a:t>
            </a:r>
          </a:p>
        </p:txBody>
      </p:sp>
    </p:spTree>
    <p:extLst>
      <p:ext uri="{BB962C8B-B14F-4D97-AF65-F5344CB8AC3E}">
        <p14:creationId xmlns:p14="http://schemas.microsoft.com/office/powerpoint/2010/main" val="1340789697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22957" y="36703"/>
            <a:ext cx="8261984" cy="756920"/>
          </a:xfrm>
          <a:prstGeom prst="rect">
            <a:avLst/>
          </a:prstGeom>
          <a:solidFill>
            <a:schemeClr val="bg2">
              <a:lumMod val="9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ru-RU" sz="2400" spc="-20" dirty="0">
                <a:solidFill>
                  <a:srgbClr val="002060"/>
                </a:solidFill>
              </a:rPr>
              <a:t>ВСТРАИВАНИЕ </a:t>
            </a:r>
            <a:r>
              <a:rPr sz="2400" spc="-10" dirty="0">
                <a:solidFill>
                  <a:srgbClr val="002060"/>
                </a:solidFill>
              </a:rPr>
              <a:t>ФУНКЦИОНАЛЬНОЙ </a:t>
            </a:r>
            <a:r>
              <a:rPr sz="2400" spc="-30" dirty="0">
                <a:solidFill>
                  <a:srgbClr val="002060"/>
                </a:solidFill>
              </a:rPr>
              <a:t>ГРАМОТНОСТИ </a:t>
            </a:r>
            <a:r>
              <a:rPr sz="2400" spc="-655" dirty="0">
                <a:solidFill>
                  <a:srgbClr val="002060"/>
                </a:solidFill>
              </a:rPr>
              <a:t> </a:t>
            </a:r>
            <a:r>
              <a:rPr sz="2400" dirty="0">
                <a:solidFill>
                  <a:srgbClr val="002060"/>
                </a:solidFill>
              </a:rPr>
              <a:t>В</a:t>
            </a:r>
            <a:r>
              <a:rPr sz="2400" spc="-5" dirty="0">
                <a:solidFill>
                  <a:srgbClr val="002060"/>
                </a:solidFill>
              </a:rPr>
              <a:t> </a:t>
            </a:r>
            <a:r>
              <a:rPr sz="2400" spc="-40" dirty="0">
                <a:solidFill>
                  <a:srgbClr val="002060"/>
                </a:solidFill>
              </a:rPr>
              <a:t>ОБРАЗОВАТЕЛЬН</a:t>
            </a:r>
            <a:r>
              <a:rPr lang="ru-RU" sz="2400" spc="-40" dirty="0">
                <a:solidFill>
                  <a:srgbClr val="002060"/>
                </a:solidFill>
              </a:rPr>
              <a:t>ЫЙ ПРОЦЕСС</a:t>
            </a:r>
            <a:endParaRPr sz="2400" dirty="0">
              <a:solidFill>
                <a:srgbClr val="002060"/>
              </a:solidFill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39586"/>
              </p:ext>
            </p:extLst>
          </p:nvPr>
        </p:nvGraphicFramePr>
        <p:xfrm>
          <a:off x="412140" y="1010666"/>
          <a:ext cx="11438255" cy="44488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01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363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38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1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Административная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1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деятельность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7825" indent="-287020">
                        <a:lnSpc>
                          <a:spcPct val="100000"/>
                        </a:lnSpc>
                        <a:spcBef>
                          <a:spcPts val="315"/>
                        </a:spcBef>
                        <a:buChar char="•"/>
                        <a:tabLst>
                          <a:tab pos="377825" algn="l"/>
                          <a:tab pos="378460" algn="l"/>
                        </a:tabLst>
                      </a:pP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Внесение</a:t>
                      </a:r>
                      <a:r>
                        <a:rPr sz="1400" spc="-3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изменений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основную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образовательную</a:t>
                      </a:r>
                      <a:r>
                        <a:rPr sz="1400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программу: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835025" lvl="1" indent="-287020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Wingdings"/>
                        <a:buChar char=""/>
                        <a:tabLst>
                          <a:tab pos="835025" algn="l"/>
                          <a:tab pos="835660" algn="l"/>
                        </a:tabLst>
                      </a:pP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Целевой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раздел: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планируемые</a:t>
                      </a:r>
                      <a:r>
                        <a:rPr sz="1400" spc="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результаты</a:t>
                      </a:r>
                      <a:r>
                        <a:rPr sz="1400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система</a:t>
                      </a:r>
                      <a:r>
                        <a:rPr sz="1400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оценки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их</a:t>
                      </a:r>
                      <a:r>
                        <a:rPr sz="1400" spc="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достижения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835025" marR="1071880" lvl="1" indent="-287020">
                        <a:lnSpc>
                          <a:spcPct val="100000"/>
                        </a:lnSpc>
                        <a:buFont typeface="Wingdings"/>
                        <a:buChar char=""/>
                        <a:tabLst>
                          <a:tab pos="835025" algn="l"/>
                          <a:tab pos="835660" algn="l"/>
                        </a:tabLst>
                      </a:pP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Содержательный 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раздел: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корректировка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программ учебных курсов,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том числе </a:t>
                      </a:r>
                      <a:r>
                        <a:rPr sz="1400" spc="-37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интегрированных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835025" lvl="1" indent="-287020">
                        <a:lnSpc>
                          <a:spcPct val="100000"/>
                        </a:lnSpc>
                        <a:buFont typeface="Wingdings"/>
                        <a:buChar char=""/>
                        <a:tabLst>
                          <a:tab pos="835025" algn="l"/>
                          <a:tab pos="835660" algn="l"/>
                        </a:tabLst>
                      </a:pP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Организационный: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включение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соответствующих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курсов</a:t>
                      </a:r>
                      <a:r>
                        <a:rPr sz="1400" spc="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часть</a:t>
                      </a:r>
                      <a:r>
                        <a:rPr sz="1400" spc="-3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учебного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плана,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835025">
                        <a:lnSpc>
                          <a:spcPct val="100000"/>
                        </a:lnSpc>
                      </a:pP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формируемую</a:t>
                      </a:r>
                      <a:r>
                        <a:rPr sz="1400" spc="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участниками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образовательных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отношений,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план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внеурочной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деятельности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377825" marR="687070" indent="-287020">
                        <a:lnSpc>
                          <a:spcPct val="100000"/>
                        </a:lnSpc>
                        <a:buChar char="•"/>
                        <a:tabLst>
                          <a:tab pos="377825" algn="l"/>
                          <a:tab pos="378460" algn="l"/>
                        </a:tabLst>
                      </a:pP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Включение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план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методической работы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образовательной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организации серии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семинаров- </a:t>
                      </a:r>
                      <a:r>
                        <a:rPr sz="1400" spc="-37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практикумов, направленных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на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совместную работу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всего педагогического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коллектива по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формированию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функциональной</a:t>
                      </a:r>
                      <a:r>
                        <a:rPr sz="1400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грамотности.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377825" marR="372110" indent="-287020">
                        <a:lnSpc>
                          <a:spcPct val="100000"/>
                        </a:lnSpc>
                        <a:buChar char="•"/>
                        <a:tabLst>
                          <a:tab pos="377825" algn="l"/>
                          <a:tab pos="378460" algn="l"/>
                        </a:tabLst>
                      </a:pP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Проведение</a:t>
                      </a:r>
                      <a:r>
                        <a:rPr sz="1400" spc="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внутришкольного</a:t>
                      </a:r>
                      <a:r>
                        <a:rPr sz="1400" spc="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мониторинга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сформированности функциональной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грамотности </a:t>
                      </a:r>
                      <a:r>
                        <a:rPr sz="1400" spc="-37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учащихся</a:t>
                      </a:r>
                      <a:r>
                        <a:rPr sz="1400" spc="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9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класс.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8810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1395"/>
                        </a:spcBef>
                      </a:pPr>
                      <a:r>
                        <a:rPr sz="1800" b="1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Урочная</a:t>
                      </a:r>
                      <a:r>
                        <a:rPr sz="1800" b="1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деятельность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771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377825" indent="-287020">
                        <a:lnSpc>
                          <a:spcPct val="100000"/>
                        </a:lnSpc>
                        <a:spcBef>
                          <a:spcPts val="5"/>
                        </a:spcBef>
                        <a:buChar char="•"/>
                        <a:tabLst>
                          <a:tab pos="377825" algn="l"/>
                          <a:tab pos="378460" algn="l"/>
                        </a:tabLst>
                      </a:pP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Решение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контекстных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задач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 рамках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уроков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по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всем</a:t>
                      </a:r>
                      <a:r>
                        <a:rPr sz="1400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предметам</a:t>
                      </a:r>
                      <a:r>
                        <a:rPr sz="1400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учебного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плана.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750">
                        <a:latin typeface="Times New Roman"/>
                        <a:cs typeface="Times New Roman"/>
                      </a:endParaRPr>
                    </a:p>
                    <a:p>
                      <a:pPr marL="660400" marR="654050" indent="112395">
                        <a:lnSpc>
                          <a:spcPct val="100000"/>
                        </a:lnSpc>
                      </a:pPr>
                      <a:r>
                        <a:rPr sz="1800" b="1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Внеурочная </a:t>
                      </a:r>
                      <a:r>
                        <a:rPr sz="1800" b="1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800" b="1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800" b="1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я</a:t>
                      </a:r>
                      <a:r>
                        <a:rPr sz="1800" b="1" spc="-3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800" b="1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800" b="1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л</a:t>
                      </a:r>
                      <a:r>
                        <a:rPr sz="1800" b="1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ьн</a:t>
                      </a:r>
                      <a:r>
                        <a:rPr sz="1800" b="1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800" b="1" spc="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800" b="1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800" b="1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ь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7825" marR="1510030" indent="-287020">
                        <a:lnSpc>
                          <a:spcPct val="100000"/>
                        </a:lnSpc>
                        <a:spcBef>
                          <a:spcPts val="325"/>
                        </a:spcBef>
                        <a:buChar char="•"/>
                        <a:tabLst>
                          <a:tab pos="377825" algn="l"/>
                          <a:tab pos="378460" algn="l"/>
                        </a:tabLst>
                      </a:pP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Проектно-исследовательская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работа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обучающихся</a:t>
                      </a:r>
                      <a:r>
                        <a:rPr sz="1400" spc="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активным</a:t>
                      </a:r>
                      <a:r>
                        <a:rPr sz="1400" spc="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 err="1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использованием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dirty="0" err="1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метапредметных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межпредметных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проектов</a:t>
                      </a:r>
                      <a:r>
                        <a:rPr sz="1400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исследований.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377825" marR="349885" indent="-287020">
                        <a:lnSpc>
                          <a:spcPct val="100000"/>
                        </a:lnSpc>
                        <a:buChar char="•"/>
                        <a:tabLst>
                          <a:tab pos="377825" algn="l"/>
                          <a:tab pos="378460" algn="l"/>
                        </a:tabLst>
                      </a:pP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Включение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 план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внеурочной деятельности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образовательной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организации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образовательных </a:t>
                      </a:r>
                      <a:r>
                        <a:rPr sz="1400" spc="-37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событий, направленных</a:t>
                      </a:r>
                      <a:r>
                        <a:rPr sz="1400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на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совместную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работу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всего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педагогического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коллектива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по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377825" marR="1504315">
                        <a:lnSpc>
                          <a:spcPct val="100000"/>
                        </a:lnSpc>
                      </a:pP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формированию функциональной грамотности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(межпредметные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недели,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учебно- </a:t>
                      </a:r>
                      <a:r>
                        <a:rPr sz="1400" spc="-37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исследовательские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конференции,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межпредметные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марафоны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 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т.д.).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511" y="0"/>
            <a:ext cx="2018157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727676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1238251" y="214316"/>
            <a:ext cx="10953749" cy="593725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Международные оценочные исследования</a:t>
            </a:r>
          </a:p>
        </p:txBody>
      </p:sp>
      <p:sp>
        <p:nvSpPr>
          <p:cNvPr id="18435" name="Прямоугольник 3"/>
          <p:cNvSpPr>
            <a:spLocks noChangeArrowheads="1"/>
          </p:cNvSpPr>
          <p:nvPr/>
        </p:nvSpPr>
        <p:spPr bwMode="auto">
          <a:xfrm>
            <a:off x="1447799" y="1676400"/>
            <a:ext cx="12192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PISA</a:t>
            </a:r>
          </a:p>
        </p:txBody>
      </p:sp>
      <p:sp>
        <p:nvSpPr>
          <p:cNvPr id="18436" name="Прямоугольник 4"/>
          <p:cNvSpPr>
            <a:spLocks noChangeArrowheads="1"/>
          </p:cNvSpPr>
          <p:nvPr/>
        </p:nvSpPr>
        <p:spPr bwMode="auto">
          <a:xfrm>
            <a:off x="4953000" y="785817"/>
            <a:ext cx="14622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TIMSS</a:t>
            </a:r>
          </a:p>
        </p:txBody>
      </p:sp>
      <p:sp>
        <p:nvSpPr>
          <p:cNvPr id="18437" name="Прямоугольник 5"/>
          <p:cNvSpPr>
            <a:spLocks noChangeArrowheads="1"/>
          </p:cNvSpPr>
          <p:nvPr/>
        </p:nvSpPr>
        <p:spPr bwMode="auto">
          <a:xfrm>
            <a:off x="8858670" y="2000253"/>
            <a:ext cx="20378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PIRLS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242" y="2291466"/>
            <a:ext cx="4000516" cy="1077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33" b="1" i="0" u="none" strike="noStrike" kern="1200" cap="none" spc="0" normalizeH="0" baseline="0" noProof="0" dirty="0">
                <a:ln>
                  <a:noFill/>
                </a:ln>
                <a:solidFill>
                  <a:srgbClr val="000066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«Международная программа оценки учебных достижений 15-летних учащихся» </a:t>
            </a:r>
          </a:p>
        </p:txBody>
      </p:sp>
      <p:sp>
        <p:nvSpPr>
          <p:cNvPr id="18439" name="Прямоугольник 7"/>
          <p:cNvSpPr>
            <a:spLocks noChangeArrowheads="1"/>
          </p:cNvSpPr>
          <p:nvPr/>
        </p:nvSpPr>
        <p:spPr bwMode="auto">
          <a:xfrm>
            <a:off x="527381" y="3362090"/>
            <a:ext cx="3282619" cy="3252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67" b="1" i="1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оценивает способности подростков использовать знания, умения и навыки, приобретенные в школе для </a:t>
            </a:r>
            <a:r>
              <a:rPr kumimoji="0" lang="ru-RU" sz="1867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решения широкого диапазона жизненных задач </a:t>
            </a:r>
            <a:r>
              <a:rPr kumimoji="0" lang="ru-RU" sz="1867" b="1" i="1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различных сферах человеческой деятельности, а также в межличностном общении и социальных отношениях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24251" y="1214440"/>
            <a:ext cx="4572000" cy="10770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33" b="1" i="0" u="none" strike="noStrike" kern="1200" cap="none" spc="0" normalizeH="0" baseline="0" noProof="0" dirty="0">
                <a:ln>
                  <a:noFill/>
                </a:ln>
                <a:solidFill>
                  <a:srgbClr val="000066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«Оценка математической и естественнонаучной грамотности учащихся  4 и 8-х классов»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715251" y="2500316"/>
            <a:ext cx="4095749" cy="7487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33" b="1" i="0" u="none" strike="noStrike" kern="1200" cap="none" spc="0" normalizeH="0" baseline="0" noProof="0" dirty="0">
                <a:ln>
                  <a:noFill/>
                </a:ln>
                <a:solidFill>
                  <a:srgbClr val="000066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«Изучение качества чтения и понимание текста»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334258" y="3071814"/>
            <a:ext cx="4762500" cy="3540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67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изучает читательскую грамотность учащихся, </a:t>
            </a:r>
            <a:r>
              <a:rPr kumimoji="0" lang="ru-RU" sz="1867" b="1" i="1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проучившихся четыре года. В благоприятной образовательной среде между третьим и пятым годом школьного обучения происходит качественный переход в становлении важнейшего компонента учебной самостоятельности: </a:t>
            </a:r>
            <a:r>
              <a:rPr kumimoji="0" lang="ru-RU" sz="1867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заканчивается </a:t>
            </a:r>
            <a:r>
              <a:rPr kumimoji="0" lang="ru-RU" sz="1867" b="1" i="1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обучение чтению </a:t>
            </a:r>
            <a:r>
              <a:rPr kumimoji="0" lang="ru-RU" sz="1867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(технике чтения), начинается </a:t>
            </a:r>
            <a:r>
              <a:rPr kumimoji="0" lang="ru-RU" sz="1867" b="1" i="1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чтение для обучения </a:t>
            </a:r>
            <a:r>
              <a:rPr kumimoji="0" lang="ru-RU" sz="1867" b="1" i="1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– использование письменных текстов как основного ресурса самообразования</a:t>
            </a:r>
          </a:p>
        </p:txBody>
      </p:sp>
      <p:sp>
        <p:nvSpPr>
          <p:cNvPr id="18443" name="Прямоугольник 11"/>
          <p:cNvSpPr>
            <a:spLocks noChangeArrowheads="1"/>
          </p:cNvSpPr>
          <p:nvPr/>
        </p:nvSpPr>
        <p:spPr bwMode="auto">
          <a:xfrm>
            <a:off x="4095758" y="2000254"/>
            <a:ext cx="3143249" cy="382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67" b="1" i="1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67" b="1" i="1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изучаются особенности содержания школьного </a:t>
            </a:r>
            <a:r>
              <a:rPr kumimoji="0" lang="ru-RU" sz="1867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математического и естественнонаучного образования </a:t>
            </a:r>
            <a:r>
              <a:rPr kumimoji="0" lang="ru-RU" sz="1867" b="1" i="1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странах- участницах, особенности учебного процесса, а также факторы, связанные с характеристиками образовательных учреждений, учителей, учащихся и их семей </a:t>
            </a:r>
          </a:p>
        </p:txBody>
      </p:sp>
    </p:spTree>
    <p:extLst>
      <p:ext uri="{BB962C8B-B14F-4D97-AF65-F5344CB8AC3E}">
        <p14:creationId xmlns:p14="http://schemas.microsoft.com/office/powerpoint/2010/main" val="3306647533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ject 22"/>
          <p:cNvSpPr/>
          <p:nvPr/>
        </p:nvSpPr>
        <p:spPr>
          <a:xfrm>
            <a:off x="1748027" y="0"/>
            <a:ext cx="9525" cy="601345"/>
          </a:xfrm>
          <a:custGeom>
            <a:avLst/>
            <a:gdLst/>
            <a:ahLst/>
            <a:cxnLst/>
            <a:rect l="l" t="t" r="r" b="b"/>
            <a:pathLst>
              <a:path w="9525" h="601345">
                <a:moveTo>
                  <a:pt x="0" y="601217"/>
                </a:moveTo>
                <a:lnTo>
                  <a:pt x="9144" y="601217"/>
                </a:lnTo>
                <a:lnTo>
                  <a:pt x="9144" y="0"/>
                </a:lnTo>
                <a:lnTo>
                  <a:pt x="0" y="0"/>
                </a:lnTo>
                <a:lnTo>
                  <a:pt x="0" y="601217"/>
                </a:lnTo>
                <a:close/>
              </a:path>
            </a:pathLst>
          </a:custGeom>
          <a:solidFill>
            <a:srgbClr val="2C2B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1143000" y="15076"/>
            <a:ext cx="9156699" cy="1020792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280"/>
              </a:spcBef>
            </a:pP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sz="32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3200" b="1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spc="-6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3200" b="1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sz="3200" b="1" spc="-9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sz="3200" b="1" spc="-7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sz="3200" b="1" spc="-8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32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sz="3200" b="1" spc="-114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sz="3200" b="1" spc="-10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каче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3200" b="1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sz="32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sz="3200" b="1" spc="-10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32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</a:t>
            </a: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grpSp>
        <p:nvGrpSpPr>
          <p:cNvPr id="24" name="object 24"/>
          <p:cNvGrpSpPr/>
          <p:nvPr/>
        </p:nvGrpSpPr>
        <p:grpSpPr>
          <a:xfrm>
            <a:off x="7008572" y="2318766"/>
            <a:ext cx="3900170" cy="3900170"/>
            <a:chOff x="7008572" y="2318766"/>
            <a:chExt cx="3900170" cy="3900170"/>
          </a:xfrm>
        </p:grpSpPr>
        <p:sp>
          <p:nvSpPr>
            <p:cNvPr id="25" name="object 25"/>
            <p:cNvSpPr/>
            <p:nvPr/>
          </p:nvSpPr>
          <p:spPr>
            <a:xfrm>
              <a:off x="8958580" y="2328926"/>
              <a:ext cx="1845310" cy="1939925"/>
            </a:xfrm>
            <a:custGeom>
              <a:avLst/>
              <a:gdLst/>
              <a:ahLst/>
              <a:cxnLst/>
              <a:rect l="l" t="t" r="r" b="b"/>
              <a:pathLst>
                <a:path w="1845309" h="1939925">
                  <a:moveTo>
                    <a:pt x="0" y="0"/>
                  </a:moveTo>
                  <a:lnTo>
                    <a:pt x="0" y="1939798"/>
                  </a:lnTo>
                  <a:lnTo>
                    <a:pt x="1844802" y="1340358"/>
                  </a:lnTo>
                  <a:lnTo>
                    <a:pt x="1828968" y="1293645"/>
                  </a:lnTo>
                  <a:lnTo>
                    <a:pt x="1812033" y="1247540"/>
                  </a:lnTo>
                  <a:lnTo>
                    <a:pt x="1794014" y="1202057"/>
                  </a:lnTo>
                  <a:lnTo>
                    <a:pt x="1774929" y="1157207"/>
                  </a:lnTo>
                  <a:lnTo>
                    <a:pt x="1754796" y="1113003"/>
                  </a:lnTo>
                  <a:lnTo>
                    <a:pt x="1733632" y="1069459"/>
                  </a:lnTo>
                  <a:lnTo>
                    <a:pt x="1711456" y="1026588"/>
                  </a:lnTo>
                  <a:lnTo>
                    <a:pt x="1688283" y="984401"/>
                  </a:lnTo>
                  <a:lnTo>
                    <a:pt x="1664133" y="942911"/>
                  </a:lnTo>
                  <a:lnTo>
                    <a:pt x="1639022" y="902133"/>
                  </a:lnTo>
                  <a:lnTo>
                    <a:pt x="1612968" y="862077"/>
                  </a:lnTo>
                  <a:lnTo>
                    <a:pt x="1585990" y="822758"/>
                  </a:lnTo>
                  <a:lnTo>
                    <a:pt x="1558104" y="784188"/>
                  </a:lnTo>
                  <a:lnTo>
                    <a:pt x="1529328" y="746379"/>
                  </a:lnTo>
                  <a:lnTo>
                    <a:pt x="1499680" y="709345"/>
                  </a:lnTo>
                  <a:lnTo>
                    <a:pt x="1469177" y="673099"/>
                  </a:lnTo>
                  <a:lnTo>
                    <a:pt x="1437837" y="637652"/>
                  </a:lnTo>
                  <a:lnTo>
                    <a:pt x="1405678" y="603019"/>
                  </a:lnTo>
                  <a:lnTo>
                    <a:pt x="1372717" y="569211"/>
                  </a:lnTo>
                  <a:lnTo>
                    <a:pt x="1338971" y="536242"/>
                  </a:lnTo>
                  <a:lnTo>
                    <a:pt x="1304460" y="504125"/>
                  </a:lnTo>
                  <a:lnTo>
                    <a:pt x="1269199" y="472871"/>
                  </a:lnTo>
                  <a:lnTo>
                    <a:pt x="1233207" y="442495"/>
                  </a:lnTo>
                  <a:lnTo>
                    <a:pt x="1196501" y="413008"/>
                  </a:lnTo>
                  <a:lnTo>
                    <a:pt x="1159099" y="384424"/>
                  </a:lnTo>
                  <a:lnTo>
                    <a:pt x="1121018" y="356755"/>
                  </a:lnTo>
                  <a:lnTo>
                    <a:pt x="1082276" y="330015"/>
                  </a:lnTo>
                  <a:lnTo>
                    <a:pt x="1042892" y="304215"/>
                  </a:lnTo>
                  <a:lnTo>
                    <a:pt x="1002881" y="279370"/>
                  </a:lnTo>
                  <a:lnTo>
                    <a:pt x="962263" y="255491"/>
                  </a:lnTo>
                  <a:lnTo>
                    <a:pt x="921054" y="232591"/>
                  </a:lnTo>
                  <a:lnTo>
                    <a:pt x="879272" y="210684"/>
                  </a:lnTo>
                  <a:lnTo>
                    <a:pt x="836935" y="189782"/>
                  </a:lnTo>
                  <a:lnTo>
                    <a:pt x="794060" y="169897"/>
                  </a:lnTo>
                  <a:lnTo>
                    <a:pt x="750665" y="151044"/>
                  </a:lnTo>
                  <a:lnTo>
                    <a:pt x="706768" y="133233"/>
                  </a:lnTo>
                  <a:lnTo>
                    <a:pt x="662386" y="116479"/>
                  </a:lnTo>
                  <a:lnTo>
                    <a:pt x="617537" y="100794"/>
                  </a:lnTo>
                  <a:lnTo>
                    <a:pt x="572238" y="86191"/>
                  </a:lnTo>
                  <a:lnTo>
                    <a:pt x="526508" y="72682"/>
                  </a:lnTo>
                  <a:lnTo>
                    <a:pt x="480363" y="60281"/>
                  </a:lnTo>
                  <a:lnTo>
                    <a:pt x="433821" y="49001"/>
                  </a:lnTo>
                  <a:lnTo>
                    <a:pt x="386900" y="38853"/>
                  </a:lnTo>
                  <a:lnTo>
                    <a:pt x="339618" y="29851"/>
                  </a:lnTo>
                  <a:lnTo>
                    <a:pt x="291992" y="22008"/>
                  </a:lnTo>
                  <a:lnTo>
                    <a:pt x="244039" y="15337"/>
                  </a:lnTo>
                  <a:lnTo>
                    <a:pt x="195778" y="9849"/>
                  </a:lnTo>
                  <a:lnTo>
                    <a:pt x="147226" y="5559"/>
                  </a:lnTo>
                  <a:lnTo>
                    <a:pt x="98401" y="2479"/>
                  </a:lnTo>
                  <a:lnTo>
                    <a:pt x="49319" y="6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2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8958580" y="3669283"/>
              <a:ext cx="1939925" cy="2169160"/>
            </a:xfrm>
            <a:custGeom>
              <a:avLst/>
              <a:gdLst/>
              <a:ahLst/>
              <a:cxnLst/>
              <a:rect l="l" t="t" r="r" b="b"/>
              <a:pathLst>
                <a:path w="1939925" h="2169160">
                  <a:moveTo>
                    <a:pt x="1844802" y="0"/>
                  </a:moveTo>
                  <a:lnTo>
                    <a:pt x="0" y="599440"/>
                  </a:lnTo>
                  <a:lnTo>
                    <a:pt x="1140078" y="2168766"/>
                  </a:lnTo>
                  <a:lnTo>
                    <a:pt x="1179612" y="2139277"/>
                  </a:lnTo>
                  <a:lnTo>
                    <a:pt x="1218226" y="2108927"/>
                  </a:lnTo>
                  <a:lnTo>
                    <a:pt x="1255916" y="2077739"/>
                  </a:lnTo>
                  <a:lnTo>
                    <a:pt x="1292673" y="2045732"/>
                  </a:lnTo>
                  <a:lnTo>
                    <a:pt x="1328492" y="2012927"/>
                  </a:lnTo>
                  <a:lnTo>
                    <a:pt x="1363365" y="1979345"/>
                  </a:lnTo>
                  <a:lnTo>
                    <a:pt x="1397287" y="1945007"/>
                  </a:lnTo>
                  <a:lnTo>
                    <a:pt x="1430249" y="1909934"/>
                  </a:lnTo>
                  <a:lnTo>
                    <a:pt x="1462246" y="1874145"/>
                  </a:lnTo>
                  <a:lnTo>
                    <a:pt x="1493270" y="1837662"/>
                  </a:lnTo>
                  <a:lnTo>
                    <a:pt x="1523315" y="1800506"/>
                  </a:lnTo>
                  <a:lnTo>
                    <a:pt x="1552374" y="1762698"/>
                  </a:lnTo>
                  <a:lnTo>
                    <a:pt x="1580441" y="1724257"/>
                  </a:lnTo>
                  <a:lnTo>
                    <a:pt x="1607508" y="1685205"/>
                  </a:lnTo>
                  <a:lnTo>
                    <a:pt x="1633569" y="1645562"/>
                  </a:lnTo>
                  <a:lnTo>
                    <a:pt x="1658617" y="1605350"/>
                  </a:lnTo>
                  <a:lnTo>
                    <a:pt x="1682646" y="1564589"/>
                  </a:lnTo>
                  <a:lnTo>
                    <a:pt x="1705648" y="1523299"/>
                  </a:lnTo>
                  <a:lnTo>
                    <a:pt x="1727617" y="1481502"/>
                  </a:lnTo>
                  <a:lnTo>
                    <a:pt x="1748547" y="1439218"/>
                  </a:lnTo>
                  <a:lnTo>
                    <a:pt x="1768430" y="1396467"/>
                  </a:lnTo>
                  <a:lnTo>
                    <a:pt x="1787259" y="1353272"/>
                  </a:lnTo>
                  <a:lnTo>
                    <a:pt x="1805028" y="1309651"/>
                  </a:lnTo>
                  <a:lnTo>
                    <a:pt x="1821731" y="1265627"/>
                  </a:lnTo>
                  <a:lnTo>
                    <a:pt x="1837360" y="1221219"/>
                  </a:lnTo>
                  <a:lnTo>
                    <a:pt x="1851909" y="1176449"/>
                  </a:lnTo>
                  <a:lnTo>
                    <a:pt x="1865370" y="1131337"/>
                  </a:lnTo>
                  <a:lnTo>
                    <a:pt x="1877738" y="1085904"/>
                  </a:lnTo>
                  <a:lnTo>
                    <a:pt x="1889005" y="1040170"/>
                  </a:lnTo>
                  <a:lnTo>
                    <a:pt x="1899165" y="994157"/>
                  </a:lnTo>
                  <a:lnTo>
                    <a:pt x="1908212" y="947885"/>
                  </a:lnTo>
                  <a:lnTo>
                    <a:pt x="1916137" y="901375"/>
                  </a:lnTo>
                  <a:lnTo>
                    <a:pt x="1922934" y="854648"/>
                  </a:lnTo>
                  <a:lnTo>
                    <a:pt x="1928598" y="807724"/>
                  </a:lnTo>
                  <a:lnTo>
                    <a:pt x="1933120" y="760624"/>
                  </a:lnTo>
                  <a:lnTo>
                    <a:pt x="1936495" y="713368"/>
                  </a:lnTo>
                  <a:lnTo>
                    <a:pt x="1938715" y="665978"/>
                  </a:lnTo>
                  <a:lnTo>
                    <a:pt x="1939775" y="618474"/>
                  </a:lnTo>
                  <a:lnTo>
                    <a:pt x="1939666" y="570877"/>
                  </a:lnTo>
                  <a:lnTo>
                    <a:pt x="1938382" y="523208"/>
                  </a:lnTo>
                  <a:lnTo>
                    <a:pt x="1935917" y="475487"/>
                  </a:lnTo>
                  <a:lnTo>
                    <a:pt x="1932263" y="427736"/>
                  </a:lnTo>
                  <a:lnTo>
                    <a:pt x="1927415" y="379974"/>
                  </a:lnTo>
                  <a:lnTo>
                    <a:pt x="1921365" y="332222"/>
                  </a:lnTo>
                  <a:lnTo>
                    <a:pt x="1914107" y="284502"/>
                  </a:lnTo>
                  <a:lnTo>
                    <a:pt x="1905633" y="236834"/>
                  </a:lnTo>
                  <a:lnTo>
                    <a:pt x="1895938" y="189239"/>
                  </a:lnTo>
                  <a:lnTo>
                    <a:pt x="1885014" y="141737"/>
                  </a:lnTo>
                  <a:lnTo>
                    <a:pt x="1872854" y="94349"/>
                  </a:lnTo>
                  <a:lnTo>
                    <a:pt x="1859452" y="47097"/>
                  </a:lnTo>
                  <a:lnTo>
                    <a:pt x="1844802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958580" y="3669283"/>
              <a:ext cx="1939925" cy="2169160"/>
            </a:xfrm>
            <a:custGeom>
              <a:avLst/>
              <a:gdLst/>
              <a:ahLst/>
              <a:cxnLst/>
              <a:rect l="l" t="t" r="r" b="b"/>
              <a:pathLst>
                <a:path w="1939925" h="2169160">
                  <a:moveTo>
                    <a:pt x="1844802" y="0"/>
                  </a:moveTo>
                  <a:lnTo>
                    <a:pt x="1859452" y="47097"/>
                  </a:lnTo>
                  <a:lnTo>
                    <a:pt x="1872854" y="94349"/>
                  </a:lnTo>
                  <a:lnTo>
                    <a:pt x="1885014" y="141737"/>
                  </a:lnTo>
                  <a:lnTo>
                    <a:pt x="1895938" y="189239"/>
                  </a:lnTo>
                  <a:lnTo>
                    <a:pt x="1905633" y="236834"/>
                  </a:lnTo>
                  <a:lnTo>
                    <a:pt x="1914107" y="284502"/>
                  </a:lnTo>
                  <a:lnTo>
                    <a:pt x="1921365" y="332222"/>
                  </a:lnTo>
                  <a:lnTo>
                    <a:pt x="1927415" y="379974"/>
                  </a:lnTo>
                  <a:lnTo>
                    <a:pt x="1932263" y="427736"/>
                  </a:lnTo>
                  <a:lnTo>
                    <a:pt x="1935917" y="475487"/>
                  </a:lnTo>
                  <a:lnTo>
                    <a:pt x="1938382" y="523208"/>
                  </a:lnTo>
                  <a:lnTo>
                    <a:pt x="1939666" y="570877"/>
                  </a:lnTo>
                  <a:lnTo>
                    <a:pt x="1939775" y="618474"/>
                  </a:lnTo>
                  <a:lnTo>
                    <a:pt x="1938715" y="665978"/>
                  </a:lnTo>
                  <a:lnTo>
                    <a:pt x="1936495" y="713368"/>
                  </a:lnTo>
                  <a:lnTo>
                    <a:pt x="1933120" y="760624"/>
                  </a:lnTo>
                  <a:lnTo>
                    <a:pt x="1928598" y="807724"/>
                  </a:lnTo>
                  <a:lnTo>
                    <a:pt x="1922934" y="854648"/>
                  </a:lnTo>
                  <a:lnTo>
                    <a:pt x="1916137" y="901375"/>
                  </a:lnTo>
                  <a:lnTo>
                    <a:pt x="1908212" y="947885"/>
                  </a:lnTo>
                  <a:lnTo>
                    <a:pt x="1899165" y="994157"/>
                  </a:lnTo>
                  <a:lnTo>
                    <a:pt x="1889005" y="1040170"/>
                  </a:lnTo>
                  <a:lnTo>
                    <a:pt x="1877738" y="1085904"/>
                  </a:lnTo>
                  <a:lnTo>
                    <a:pt x="1865370" y="1131337"/>
                  </a:lnTo>
                  <a:lnTo>
                    <a:pt x="1851909" y="1176449"/>
                  </a:lnTo>
                  <a:lnTo>
                    <a:pt x="1837360" y="1221219"/>
                  </a:lnTo>
                  <a:lnTo>
                    <a:pt x="1821731" y="1265627"/>
                  </a:lnTo>
                  <a:lnTo>
                    <a:pt x="1805028" y="1309651"/>
                  </a:lnTo>
                  <a:lnTo>
                    <a:pt x="1787259" y="1353272"/>
                  </a:lnTo>
                  <a:lnTo>
                    <a:pt x="1768430" y="1396467"/>
                  </a:lnTo>
                  <a:lnTo>
                    <a:pt x="1748547" y="1439218"/>
                  </a:lnTo>
                  <a:lnTo>
                    <a:pt x="1727617" y="1481502"/>
                  </a:lnTo>
                  <a:lnTo>
                    <a:pt x="1705648" y="1523299"/>
                  </a:lnTo>
                  <a:lnTo>
                    <a:pt x="1682646" y="1564589"/>
                  </a:lnTo>
                  <a:lnTo>
                    <a:pt x="1658617" y="1605350"/>
                  </a:lnTo>
                  <a:lnTo>
                    <a:pt x="1633569" y="1645562"/>
                  </a:lnTo>
                  <a:lnTo>
                    <a:pt x="1607508" y="1685205"/>
                  </a:lnTo>
                  <a:lnTo>
                    <a:pt x="1580441" y="1724257"/>
                  </a:lnTo>
                  <a:lnTo>
                    <a:pt x="1552374" y="1762698"/>
                  </a:lnTo>
                  <a:lnTo>
                    <a:pt x="1523315" y="1800506"/>
                  </a:lnTo>
                  <a:lnTo>
                    <a:pt x="1493270" y="1837662"/>
                  </a:lnTo>
                  <a:lnTo>
                    <a:pt x="1462246" y="1874145"/>
                  </a:lnTo>
                  <a:lnTo>
                    <a:pt x="1430249" y="1909934"/>
                  </a:lnTo>
                  <a:lnTo>
                    <a:pt x="1397287" y="1945007"/>
                  </a:lnTo>
                  <a:lnTo>
                    <a:pt x="1363365" y="1979345"/>
                  </a:lnTo>
                  <a:lnTo>
                    <a:pt x="1328492" y="2012927"/>
                  </a:lnTo>
                  <a:lnTo>
                    <a:pt x="1292673" y="2045732"/>
                  </a:lnTo>
                  <a:lnTo>
                    <a:pt x="1255916" y="2077739"/>
                  </a:lnTo>
                  <a:lnTo>
                    <a:pt x="1218226" y="2108927"/>
                  </a:lnTo>
                  <a:lnTo>
                    <a:pt x="1179612" y="2139277"/>
                  </a:lnTo>
                  <a:lnTo>
                    <a:pt x="1140078" y="2168766"/>
                  </a:lnTo>
                  <a:lnTo>
                    <a:pt x="0" y="599440"/>
                  </a:lnTo>
                  <a:lnTo>
                    <a:pt x="1844802" y="0"/>
                  </a:lnTo>
                  <a:close/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818374" y="4268723"/>
              <a:ext cx="2280285" cy="1939925"/>
            </a:xfrm>
            <a:custGeom>
              <a:avLst/>
              <a:gdLst/>
              <a:ahLst/>
              <a:cxnLst/>
              <a:rect l="l" t="t" r="r" b="b"/>
              <a:pathLst>
                <a:path w="2280284" h="1939925">
                  <a:moveTo>
                    <a:pt x="1140205" y="0"/>
                  </a:moveTo>
                  <a:lnTo>
                    <a:pt x="0" y="1569326"/>
                  </a:lnTo>
                  <a:lnTo>
                    <a:pt x="40264" y="1597812"/>
                  </a:lnTo>
                  <a:lnTo>
                    <a:pt x="81061" y="1625159"/>
                  </a:lnTo>
                  <a:lnTo>
                    <a:pt x="122371" y="1651367"/>
                  </a:lnTo>
                  <a:lnTo>
                    <a:pt x="164171" y="1676435"/>
                  </a:lnTo>
                  <a:lnTo>
                    <a:pt x="206439" y="1700363"/>
                  </a:lnTo>
                  <a:lnTo>
                    <a:pt x="249154" y="1723152"/>
                  </a:lnTo>
                  <a:lnTo>
                    <a:pt x="292293" y="1744802"/>
                  </a:lnTo>
                  <a:lnTo>
                    <a:pt x="335836" y="1765312"/>
                  </a:lnTo>
                  <a:lnTo>
                    <a:pt x="379760" y="1784683"/>
                  </a:lnTo>
                  <a:lnTo>
                    <a:pt x="424043" y="1802914"/>
                  </a:lnTo>
                  <a:lnTo>
                    <a:pt x="468663" y="1820006"/>
                  </a:lnTo>
                  <a:lnTo>
                    <a:pt x="513600" y="1835958"/>
                  </a:lnTo>
                  <a:lnTo>
                    <a:pt x="558831" y="1850771"/>
                  </a:lnTo>
                  <a:lnTo>
                    <a:pt x="604333" y="1864445"/>
                  </a:lnTo>
                  <a:lnTo>
                    <a:pt x="650087" y="1876979"/>
                  </a:lnTo>
                  <a:lnTo>
                    <a:pt x="696069" y="1888373"/>
                  </a:lnTo>
                  <a:lnTo>
                    <a:pt x="742258" y="1898628"/>
                  </a:lnTo>
                  <a:lnTo>
                    <a:pt x="788632" y="1907744"/>
                  </a:lnTo>
                  <a:lnTo>
                    <a:pt x="835170" y="1915720"/>
                  </a:lnTo>
                  <a:lnTo>
                    <a:pt x="881849" y="1922557"/>
                  </a:lnTo>
                  <a:lnTo>
                    <a:pt x="928648" y="1928254"/>
                  </a:lnTo>
                  <a:lnTo>
                    <a:pt x="975545" y="1932812"/>
                  </a:lnTo>
                  <a:lnTo>
                    <a:pt x="1022518" y="1936230"/>
                  </a:lnTo>
                  <a:lnTo>
                    <a:pt x="1069546" y="1938509"/>
                  </a:lnTo>
                  <a:lnTo>
                    <a:pt x="1116606" y="1939649"/>
                  </a:lnTo>
                  <a:lnTo>
                    <a:pt x="1163678" y="1939649"/>
                  </a:lnTo>
                  <a:lnTo>
                    <a:pt x="1210738" y="1938509"/>
                  </a:lnTo>
                  <a:lnTo>
                    <a:pt x="1257766" y="1936230"/>
                  </a:lnTo>
                  <a:lnTo>
                    <a:pt x="1304739" y="1932812"/>
                  </a:lnTo>
                  <a:lnTo>
                    <a:pt x="1351636" y="1928254"/>
                  </a:lnTo>
                  <a:lnTo>
                    <a:pt x="1398435" y="1922557"/>
                  </a:lnTo>
                  <a:lnTo>
                    <a:pt x="1445114" y="1915720"/>
                  </a:lnTo>
                  <a:lnTo>
                    <a:pt x="1491652" y="1907744"/>
                  </a:lnTo>
                  <a:lnTo>
                    <a:pt x="1538026" y="1898628"/>
                  </a:lnTo>
                  <a:lnTo>
                    <a:pt x="1584215" y="1888373"/>
                  </a:lnTo>
                  <a:lnTo>
                    <a:pt x="1630197" y="1876979"/>
                  </a:lnTo>
                  <a:lnTo>
                    <a:pt x="1675951" y="1864445"/>
                  </a:lnTo>
                  <a:lnTo>
                    <a:pt x="1721453" y="1850771"/>
                  </a:lnTo>
                  <a:lnTo>
                    <a:pt x="1766684" y="1835958"/>
                  </a:lnTo>
                  <a:lnTo>
                    <a:pt x="1811621" y="1820006"/>
                  </a:lnTo>
                  <a:lnTo>
                    <a:pt x="1856241" y="1802914"/>
                  </a:lnTo>
                  <a:lnTo>
                    <a:pt x="1900524" y="1784683"/>
                  </a:lnTo>
                  <a:lnTo>
                    <a:pt x="1944448" y="1765312"/>
                  </a:lnTo>
                  <a:lnTo>
                    <a:pt x="1987991" y="1744802"/>
                  </a:lnTo>
                  <a:lnTo>
                    <a:pt x="2031130" y="1723152"/>
                  </a:lnTo>
                  <a:lnTo>
                    <a:pt x="2073845" y="1700363"/>
                  </a:lnTo>
                  <a:lnTo>
                    <a:pt x="2116113" y="1676435"/>
                  </a:lnTo>
                  <a:lnTo>
                    <a:pt x="2157913" y="1651367"/>
                  </a:lnTo>
                  <a:lnTo>
                    <a:pt x="2199223" y="1625159"/>
                  </a:lnTo>
                  <a:lnTo>
                    <a:pt x="2240020" y="1597812"/>
                  </a:lnTo>
                  <a:lnTo>
                    <a:pt x="2280284" y="1569326"/>
                  </a:lnTo>
                  <a:lnTo>
                    <a:pt x="1140205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818374" y="4268723"/>
              <a:ext cx="2280285" cy="1939925"/>
            </a:xfrm>
            <a:custGeom>
              <a:avLst/>
              <a:gdLst/>
              <a:ahLst/>
              <a:cxnLst/>
              <a:rect l="l" t="t" r="r" b="b"/>
              <a:pathLst>
                <a:path w="2280284" h="1939925">
                  <a:moveTo>
                    <a:pt x="2280284" y="1569326"/>
                  </a:moveTo>
                  <a:lnTo>
                    <a:pt x="2240020" y="1597812"/>
                  </a:lnTo>
                  <a:lnTo>
                    <a:pt x="2199223" y="1625159"/>
                  </a:lnTo>
                  <a:lnTo>
                    <a:pt x="2157913" y="1651367"/>
                  </a:lnTo>
                  <a:lnTo>
                    <a:pt x="2116113" y="1676435"/>
                  </a:lnTo>
                  <a:lnTo>
                    <a:pt x="2073845" y="1700363"/>
                  </a:lnTo>
                  <a:lnTo>
                    <a:pt x="2031130" y="1723152"/>
                  </a:lnTo>
                  <a:lnTo>
                    <a:pt x="1987991" y="1744802"/>
                  </a:lnTo>
                  <a:lnTo>
                    <a:pt x="1944448" y="1765312"/>
                  </a:lnTo>
                  <a:lnTo>
                    <a:pt x="1900524" y="1784683"/>
                  </a:lnTo>
                  <a:lnTo>
                    <a:pt x="1856241" y="1802914"/>
                  </a:lnTo>
                  <a:lnTo>
                    <a:pt x="1811621" y="1820006"/>
                  </a:lnTo>
                  <a:lnTo>
                    <a:pt x="1766684" y="1835958"/>
                  </a:lnTo>
                  <a:lnTo>
                    <a:pt x="1721453" y="1850771"/>
                  </a:lnTo>
                  <a:lnTo>
                    <a:pt x="1675951" y="1864445"/>
                  </a:lnTo>
                  <a:lnTo>
                    <a:pt x="1630197" y="1876979"/>
                  </a:lnTo>
                  <a:lnTo>
                    <a:pt x="1584215" y="1888373"/>
                  </a:lnTo>
                  <a:lnTo>
                    <a:pt x="1538026" y="1898628"/>
                  </a:lnTo>
                  <a:lnTo>
                    <a:pt x="1491652" y="1907744"/>
                  </a:lnTo>
                  <a:lnTo>
                    <a:pt x="1445114" y="1915720"/>
                  </a:lnTo>
                  <a:lnTo>
                    <a:pt x="1398435" y="1922557"/>
                  </a:lnTo>
                  <a:lnTo>
                    <a:pt x="1351636" y="1928254"/>
                  </a:lnTo>
                  <a:lnTo>
                    <a:pt x="1304739" y="1932812"/>
                  </a:lnTo>
                  <a:lnTo>
                    <a:pt x="1257766" y="1936230"/>
                  </a:lnTo>
                  <a:lnTo>
                    <a:pt x="1210738" y="1938509"/>
                  </a:lnTo>
                  <a:lnTo>
                    <a:pt x="1163678" y="1939649"/>
                  </a:lnTo>
                  <a:lnTo>
                    <a:pt x="1116606" y="1939649"/>
                  </a:lnTo>
                  <a:lnTo>
                    <a:pt x="1069546" y="1938509"/>
                  </a:lnTo>
                  <a:lnTo>
                    <a:pt x="1022518" y="1936230"/>
                  </a:lnTo>
                  <a:lnTo>
                    <a:pt x="975545" y="1932812"/>
                  </a:lnTo>
                  <a:lnTo>
                    <a:pt x="928648" y="1928254"/>
                  </a:lnTo>
                  <a:lnTo>
                    <a:pt x="881849" y="1922557"/>
                  </a:lnTo>
                  <a:lnTo>
                    <a:pt x="835170" y="1915720"/>
                  </a:lnTo>
                  <a:lnTo>
                    <a:pt x="788632" y="1907744"/>
                  </a:lnTo>
                  <a:lnTo>
                    <a:pt x="742258" y="1898628"/>
                  </a:lnTo>
                  <a:lnTo>
                    <a:pt x="696069" y="1888373"/>
                  </a:lnTo>
                  <a:lnTo>
                    <a:pt x="650087" y="1876979"/>
                  </a:lnTo>
                  <a:lnTo>
                    <a:pt x="604333" y="1864445"/>
                  </a:lnTo>
                  <a:lnTo>
                    <a:pt x="558831" y="1850771"/>
                  </a:lnTo>
                  <a:lnTo>
                    <a:pt x="513600" y="1835958"/>
                  </a:lnTo>
                  <a:lnTo>
                    <a:pt x="468663" y="1820006"/>
                  </a:lnTo>
                  <a:lnTo>
                    <a:pt x="424043" y="1802914"/>
                  </a:lnTo>
                  <a:lnTo>
                    <a:pt x="379760" y="1784683"/>
                  </a:lnTo>
                  <a:lnTo>
                    <a:pt x="335836" y="1765312"/>
                  </a:lnTo>
                  <a:lnTo>
                    <a:pt x="292293" y="1744802"/>
                  </a:lnTo>
                  <a:lnTo>
                    <a:pt x="249154" y="1723152"/>
                  </a:lnTo>
                  <a:lnTo>
                    <a:pt x="206439" y="1700363"/>
                  </a:lnTo>
                  <a:lnTo>
                    <a:pt x="164171" y="1676435"/>
                  </a:lnTo>
                  <a:lnTo>
                    <a:pt x="122371" y="1651367"/>
                  </a:lnTo>
                  <a:lnTo>
                    <a:pt x="81061" y="1625159"/>
                  </a:lnTo>
                  <a:lnTo>
                    <a:pt x="40264" y="1597812"/>
                  </a:lnTo>
                  <a:lnTo>
                    <a:pt x="0" y="1569326"/>
                  </a:lnTo>
                  <a:lnTo>
                    <a:pt x="1140205" y="0"/>
                  </a:lnTo>
                  <a:lnTo>
                    <a:pt x="2280284" y="1569326"/>
                  </a:lnTo>
                  <a:close/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018732" y="3669283"/>
              <a:ext cx="1939925" cy="2169160"/>
            </a:xfrm>
            <a:custGeom>
              <a:avLst/>
              <a:gdLst/>
              <a:ahLst/>
              <a:cxnLst/>
              <a:rect l="l" t="t" r="r" b="b"/>
              <a:pathLst>
                <a:path w="1939925" h="2169160">
                  <a:moveTo>
                    <a:pt x="94919" y="0"/>
                  </a:moveTo>
                  <a:lnTo>
                    <a:pt x="80275" y="47097"/>
                  </a:lnTo>
                  <a:lnTo>
                    <a:pt x="66880" y="94349"/>
                  </a:lnTo>
                  <a:lnTo>
                    <a:pt x="54726" y="141737"/>
                  </a:lnTo>
                  <a:lnTo>
                    <a:pt x="43808" y="189239"/>
                  </a:lnTo>
                  <a:lnTo>
                    <a:pt x="34117" y="236834"/>
                  </a:lnTo>
                  <a:lnTo>
                    <a:pt x="25648" y="284502"/>
                  </a:lnTo>
                  <a:lnTo>
                    <a:pt x="18394" y="332222"/>
                  </a:lnTo>
                  <a:lnTo>
                    <a:pt x="12347" y="379974"/>
                  </a:lnTo>
                  <a:lnTo>
                    <a:pt x="7502" y="427736"/>
                  </a:lnTo>
                  <a:lnTo>
                    <a:pt x="3852" y="475487"/>
                  </a:lnTo>
                  <a:lnTo>
                    <a:pt x="1389" y="523208"/>
                  </a:lnTo>
                  <a:lnTo>
                    <a:pt x="107" y="570877"/>
                  </a:lnTo>
                  <a:lnTo>
                    <a:pt x="0" y="618474"/>
                  </a:lnTo>
                  <a:lnTo>
                    <a:pt x="1060" y="665978"/>
                  </a:lnTo>
                  <a:lnTo>
                    <a:pt x="3281" y="713368"/>
                  </a:lnTo>
                  <a:lnTo>
                    <a:pt x="6656" y="760624"/>
                  </a:lnTo>
                  <a:lnTo>
                    <a:pt x="11179" y="807724"/>
                  </a:lnTo>
                  <a:lnTo>
                    <a:pt x="16842" y="854648"/>
                  </a:lnTo>
                  <a:lnTo>
                    <a:pt x="23639" y="901375"/>
                  </a:lnTo>
                  <a:lnTo>
                    <a:pt x="31564" y="947885"/>
                  </a:lnTo>
                  <a:lnTo>
                    <a:pt x="40609" y="994157"/>
                  </a:lnTo>
                  <a:lnTo>
                    <a:pt x="50768" y="1040170"/>
                  </a:lnTo>
                  <a:lnTo>
                    <a:pt x="62034" y="1085904"/>
                  </a:lnTo>
                  <a:lnTo>
                    <a:pt x="74400" y="1131337"/>
                  </a:lnTo>
                  <a:lnTo>
                    <a:pt x="87860" y="1176449"/>
                  </a:lnTo>
                  <a:lnTo>
                    <a:pt x="102407" y="1221219"/>
                  </a:lnTo>
                  <a:lnTo>
                    <a:pt x="118034" y="1265627"/>
                  </a:lnTo>
                  <a:lnTo>
                    <a:pt x="134734" y="1309651"/>
                  </a:lnTo>
                  <a:lnTo>
                    <a:pt x="152501" y="1353272"/>
                  </a:lnTo>
                  <a:lnTo>
                    <a:pt x="171328" y="1396467"/>
                  </a:lnTo>
                  <a:lnTo>
                    <a:pt x="191209" y="1439218"/>
                  </a:lnTo>
                  <a:lnTo>
                    <a:pt x="212136" y="1481502"/>
                  </a:lnTo>
                  <a:lnTo>
                    <a:pt x="234102" y="1523299"/>
                  </a:lnTo>
                  <a:lnTo>
                    <a:pt x="257102" y="1564589"/>
                  </a:lnTo>
                  <a:lnTo>
                    <a:pt x="281128" y="1605350"/>
                  </a:lnTo>
                  <a:lnTo>
                    <a:pt x="306174" y="1645562"/>
                  </a:lnTo>
                  <a:lnTo>
                    <a:pt x="332233" y="1685205"/>
                  </a:lnTo>
                  <a:lnTo>
                    <a:pt x="359298" y="1724257"/>
                  </a:lnTo>
                  <a:lnTo>
                    <a:pt x="387362" y="1762698"/>
                  </a:lnTo>
                  <a:lnTo>
                    <a:pt x="416419" y="1800506"/>
                  </a:lnTo>
                  <a:lnTo>
                    <a:pt x="446462" y="1837662"/>
                  </a:lnTo>
                  <a:lnTo>
                    <a:pt x="477484" y="1874145"/>
                  </a:lnTo>
                  <a:lnTo>
                    <a:pt x="509479" y="1909934"/>
                  </a:lnTo>
                  <a:lnTo>
                    <a:pt x="542440" y="1945007"/>
                  </a:lnTo>
                  <a:lnTo>
                    <a:pt x="576359" y="1979345"/>
                  </a:lnTo>
                  <a:lnTo>
                    <a:pt x="611231" y="2012927"/>
                  </a:lnTo>
                  <a:lnTo>
                    <a:pt x="647049" y="2045732"/>
                  </a:lnTo>
                  <a:lnTo>
                    <a:pt x="683806" y="2077739"/>
                  </a:lnTo>
                  <a:lnTo>
                    <a:pt x="721494" y="2108927"/>
                  </a:lnTo>
                  <a:lnTo>
                    <a:pt x="760109" y="2139277"/>
                  </a:lnTo>
                  <a:lnTo>
                    <a:pt x="799642" y="2168766"/>
                  </a:lnTo>
                  <a:lnTo>
                    <a:pt x="1939848" y="599440"/>
                  </a:lnTo>
                  <a:lnTo>
                    <a:pt x="94919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018732" y="3669283"/>
              <a:ext cx="1939925" cy="2169160"/>
            </a:xfrm>
            <a:custGeom>
              <a:avLst/>
              <a:gdLst/>
              <a:ahLst/>
              <a:cxnLst/>
              <a:rect l="l" t="t" r="r" b="b"/>
              <a:pathLst>
                <a:path w="1939925" h="2169160">
                  <a:moveTo>
                    <a:pt x="799642" y="2168766"/>
                  </a:moveTo>
                  <a:lnTo>
                    <a:pt x="760109" y="2139277"/>
                  </a:lnTo>
                  <a:lnTo>
                    <a:pt x="721494" y="2108927"/>
                  </a:lnTo>
                  <a:lnTo>
                    <a:pt x="683806" y="2077739"/>
                  </a:lnTo>
                  <a:lnTo>
                    <a:pt x="647049" y="2045732"/>
                  </a:lnTo>
                  <a:lnTo>
                    <a:pt x="611231" y="2012927"/>
                  </a:lnTo>
                  <a:lnTo>
                    <a:pt x="576359" y="1979345"/>
                  </a:lnTo>
                  <a:lnTo>
                    <a:pt x="542440" y="1945007"/>
                  </a:lnTo>
                  <a:lnTo>
                    <a:pt x="509479" y="1909934"/>
                  </a:lnTo>
                  <a:lnTo>
                    <a:pt x="477484" y="1874145"/>
                  </a:lnTo>
                  <a:lnTo>
                    <a:pt x="446462" y="1837662"/>
                  </a:lnTo>
                  <a:lnTo>
                    <a:pt x="416419" y="1800506"/>
                  </a:lnTo>
                  <a:lnTo>
                    <a:pt x="387362" y="1762698"/>
                  </a:lnTo>
                  <a:lnTo>
                    <a:pt x="359298" y="1724257"/>
                  </a:lnTo>
                  <a:lnTo>
                    <a:pt x="332233" y="1685205"/>
                  </a:lnTo>
                  <a:lnTo>
                    <a:pt x="306174" y="1645562"/>
                  </a:lnTo>
                  <a:lnTo>
                    <a:pt x="281128" y="1605350"/>
                  </a:lnTo>
                  <a:lnTo>
                    <a:pt x="257102" y="1564589"/>
                  </a:lnTo>
                  <a:lnTo>
                    <a:pt x="234102" y="1523299"/>
                  </a:lnTo>
                  <a:lnTo>
                    <a:pt x="212136" y="1481502"/>
                  </a:lnTo>
                  <a:lnTo>
                    <a:pt x="191209" y="1439218"/>
                  </a:lnTo>
                  <a:lnTo>
                    <a:pt x="171328" y="1396467"/>
                  </a:lnTo>
                  <a:lnTo>
                    <a:pt x="152501" y="1353272"/>
                  </a:lnTo>
                  <a:lnTo>
                    <a:pt x="134734" y="1309651"/>
                  </a:lnTo>
                  <a:lnTo>
                    <a:pt x="118034" y="1265627"/>
                  </a:lnTo>
                  <a:lnTo>
                    <a:pt x="102407" y="1221219"/>
                  </a:lnTo>
                  <a:lnTo>
                    <a:pt x="87860" y="1176449"/>
                  </a:lnTo>
                  <a:lnTo>
                    <a:pt x="74400" y="1131337"/>
                  </a:lnTo>
                  <a:lnTo>
                    <a:pt x="62034" y="1085904"/>
                  </a:lnTo>
                  <a:lnTo>
                    <a:pt x="50768" y="1040170"/>
                  </a:lnTo>
                  <a:lnTo>
                    <a:pt x="40609" y="994157"/>
                  </a:lnTo>
                  <a:lnTo>
                    <a:pt x="31564" y="947885"/>
                  </a:lnTo>
                  <a:lnTo>
                    <a:pt x="23639" y="901375"/>
                  </a:lnTo>
                  <a:lnTo>
                    <a:pt x="16842" y="854648"/>
                  </a:lnTo>
                  <a:lnTo>
                    <a:pt x="11179" y="807724"/>
                  </a:lnTo>
                  <a:lnTo>
                    <a:pt x="6656" y="760624"/>
                  </a:lnTo>
                  <a:lnTo>
                    <a:pt x="3281" y="713368"/>
                  </a:lnTo>
                  <a:lnTo>
                    <a:pt x="1060" y="665978"/>
                  </a:lnTo>
                  <a:lnTo>
                    <a:pt x="0" y="618474"/>
                  </a:lnTo>
                  <a:lnTo>
                    <a:pt x="107" y="570877"/>
                  </a:lnTo>
                  <a:lnTo>
                    <a:pt x="1389" y="523208"/>
                  </a:lnTo>
                  <a:lnTo>
                    <a:pt x="3852" y="475487"/>
                  </a:lnTo>
                  <a:lnTo>
                    <a:pt x="7502" y="427736"/>
                  </a:lnTo>
                  <a:lnTo>
                    <a:pt x="12347" y="379974"/>
                  </a:lnTo>
                  <a:lnTo>
                    <a:pt x="18394" y="332222"/>
                  </a:lnTo>
                  <a:lnTo>
                    <a:pt x="25648" y="284502"/>
                  </a:lnTo>
                  <a:lnTo>
                    <a:pt x="34117" y="236834"/>
                  </a:lnTo>
                  <a:lnTo>
                    <a:pt x="43808" y="189239"/>
                  </a:lnTo>
                  <a:lnTo>
                    <a:pt x="54726" y="141737"/>
                  </a:lnTo>
                  <a:lnTo>
                    <a:pt x="66880" y="94349"/>
                  </a:lnTo>
                  <a:lnTo>
                    <a:pt x="80275" y="47097"/>
                  </a:lnTo>
                  <a:lnTo>
                    <a:pt x="94919" y="0"/>
                  </a:lnTo>
                  <a:lnTo>
                    <a:pt x="1939848" y="599440"/>
                  </a:lnTo>
                  <a:lnTo>
                    <a:pt x="799642" y="2168766"/>
                  </a:lnTo>
                  <a:close/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113651" y="2328926"/>
              <a:ext cx="1845310" cy="1939925"/>
            </a:xfrm>
            <a:custGeom>
              <a:avLst/>
              <a:gdLst/>
              <a:ahLst/>
              <a:cxnLst/>
              <a:rect l="l" t="t" r="r" b="b"/>
              <a:pathLst>
                <a:path w="1845309" h="1939925">
                  <a:moveTo>
                    <a:pt x="1844928" y="0"/>
                  </a:moveTo>
                  <a:lnTo>
                    <a:pt x="1795609" y="622"/>
                  </a:lnTo>
                  <a:lnTo>
                    <a:pt x="1746527" y="2479"/>
                  </a:lnTo>
                  <a:lnTo>
                    <a:pt x="1697701" y="5559"/>
                  </a:lnTo>
                  <a:lnTo>
                    <a:pt x="1649147" y="9849"/>
                  </a:lnTo>
                  <a:lnTo>
                    <a:pt x="1600885" y="15337"/>
                  </a:lnTo>
                  <a:lnTo>
                    <a:pt x="1552931" y="22008"/>
                  </a:lnTo>
                  <a:lnTo>
                    <a:pt x="1505303" y="29851"/>
                  </a:lnTo>
                  <a:lnTo>
                    <a:pt x="1458019" y="38853"/>
                  </a:lnTo>
                  <a:lnTo>
                    <a:pt x="1411096" y="49001"/>
                  </a:lnTo>
                  <a:lnTo>
                    <a:pt x="1364552" y="60281"/>
                  </a:lnTo>
                  <a:lnTo>
                    <a:pt x="1318405" y="72682"/>
                  </a:lnTo>
                  <a:lnTo>
                    <a:pt x="1272672" y="86191"/>
                  </a:lnTo>
                  <a:lnTo>
                    <a:pt x="1227370" y="100794"/>
                  </a:lnTo>
                  <a:lnTo>
                    <a:pt x="1182518" y="116479"/>
                  </a:lnTo>
                  <a:lnTo>
                    <a:pt x="1138133" y="133233"/>
                  </a:lnTo>
                  <a:lnTo>
                    <a:pt x="1094233" y="151044"/>
                  </a:lnTo>
                  <a:lnTo>
                    <a:pt x="1050835" y="169897"/>
                  </a:lnTo>
                  <a:lnTo>
                    <a:pt x="1007957" y="189782"/>
                  </a:lnTo>
                  <a:lnTo>
                    <a:pt x="965616" y="210684"/>
                  </a:lnTo>
                  <a:lnTo>
                    <a:pt x="923831" y="232591"/>
                  </a:lnTo>
                  <a:lnTo>
                    <a:pt x="882618" y="255491"/>
                  </a:lnTo>
                  <a:lnTo>
                    <a:pt x="841996" y="279370"/>
                  </a:lnTo>
                  <a:lnTo>
                    <a:pt x="801982" y="304215"/>
                  </a:lnTo>
                  <a:lnTo>
                    <a:pt x="762594" y="330015"/>
                  </a:lnTo>
                  <a:lnTo>
                    <a:pt x="723848" y="356755"/>
                  </a:lnTo>
                  <a:lnTo>
                    <a:pt x="685764" y="384424"/>
                  </a:lnTo>
                  <a:lnTo>
                    <a:pt x="648358" y="413008"/>
                  </a:lnTo>
                  <a:lnTo>
                    <a:pt x="611649" y="442495"/>
                  </a:lnTo>
                  <a:lnTo>
                    <a:pt x="575653" y="472871"/>
                  </a:lnTo>
                  <a:lnTo>
                    <a:pt x="540388" y="504125"/>
                  </a:lnTo>
                  <a:lnTo>
                    <a:pt x="505873" y="536242"/>
                  </a:lnTo>
                  <a:lnTo>
                    <a:pt x="472124" y="569211"/>
                  </a:lnTo>
                  <a:lnTo>
                    <a:pt x="439160" y="603019"/>
                  </a:lnTo>
                  <a:lnTo>
                    <a:pt x="406997" y="637652"/>
                  </a:lnTo>
                  <a:lnTo>
                    <a:pt x="375654" y="673099"/>
                  </a:lnTo>
                  <a:lnTo>
                    <a:pt x="345148" y="709345"/>
                  </a:lnTo>
                  <a:lnTo>
                    <a:pt x="315497" y="746379"/>
                  </a:lnTo>
                  <a:lnTo>
                    <a:pt x="286718" y="784188"/>
                  </a:lnTo>
                  <a:lnTo>
                    <a:pt x="258829" y="822758"/>
                  </a:lnTo>
                  <a:lnTo>
                    <a:pt x="231848" y="862077"/>
                  </a:lnTo>
                  <a:lnTo>
                    <a:pt x="205792" y="902133"/>
                  </a:lnTo>
                  <a:lnTo>
                    <a:pt x="180679" y="942911"/>
                  </a:lnTo>
                  <a:lnTo>
                    <a:pt x="156526" y="984401"/>
                  </a:lnTo>
                  <a:lnTo>
                    <a:pt x="133352" y="1026588"/>
                  </a:lnTo>
                  <a:lnTo>
                    <a:pt x="111173" y="1069459"/>
                  </a:lnTo>
                  <a:lnTo>
                    <a:pt x="90008" y="1113003"/>
                  </a:lnTo>
                  <a:lnTo>
                    <a:pt x="69874" y="1157207"/>
                  </a:lnTo>
                  <a:lnTo>
                    <a:pt x="50788" y="1202057"/>
                  </a:lnTo>
                  <a:lnTo>
                    <a:pt x="32769" y="1247540"/>
                  </a:lnTo>
                  <a:lnTo>
                    <a:pt x="15833" y="1293645"/>
                  </a:lnTo>
                  <a:lnTo>
                    <a:pt x="0" y="1340358"/>
                  </a:lnTo>
                  <a:lnTo>
                    <a:pt x="1844928" y="1939798"/>
                  </a:lnTo>
                  <a:lnTo>
                    <a:pt x="1844928" y="0"/>
                  </a:lnTo>
                  <a:close/>
                </a:path>
              </a:pathLst>
            </a:custGeom>
            <a:solidFill>
              <a:srgbClr val="40A7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113651" y="2328926"/>
              <a:ext cx="1845310" cy="1939925"/>
            </a:xfrm>
            <a:custGeom>
              <a:avLst/>
              <a:gdLst/>
              <a:ahLst/>
              <a:cxnLst/>
              <a:rect l="l" t="t" r="r" b="b"/>
              <a:pathLst>
                <a:path w="1845309" h="1939925">
                  <a:moveTo>
                    <a:pt x="0" y="1340358"/>
                  </a:moveTo>
                  <a:lnTo>
                    <a:pt x="15833" y="1293645"/>
                  </a:lnTo>
                  <a:lnTo>
                    <a:pt x="32769" y="1247540"/>
                  </a:lnTo>
                  <a:lnTo>
                    <a:pt x="50788" y="1202057"/>
                  </a:lnTo>
                  <a:lnTo>
                    <a:pt x="69874" y="1157207"/>
                  </a:lnTo>
                  <a:lnTo>
                    <a:pt x="90008" y="1113003"/>
                  </a:lnTo>
                  <a:lnTo>
                    <a:pt x="111173" y="1069459"/>
                  </a:lnTo>
                  <a:lnTo>
                    <a:pt x="133352" y="1026588"/>
                  </a:lnTo>
                  <a:lnTo>
                    <a:pt x="156526" y="984401"/>
                  </a:lnTo>
                  <a:lnTo>
                    <a:pt x="180679" y="942911"/>
                  </a:lnTo>
                  <a:lnTo>
                    <a:pt x="205792" y="902133"/>
                  </a:lnTo>
                  <a:lnTo>
                    <a:pt x="231848" y="862077"/>
                  </a:lnTo>
                  <a:lnTo>
                    <a:pt x="258829" y="822758"/>
                  </a:lnTo>
                  <a:lnTo>
                    <a:pt x="286718" y="784188"/>
                  </a:lnTo>
                  <a:lnTo>
                    <a:pt x="315497" y="746379"/>
                  </a:lnTo>
                  <a:lnTo>
                    <a:pt x="345148" y="709345"/>
                  </a:lnTo>
                  <a:lnTo>
                    <a:pt x="375654" y="673099"/>
                  </a:lnTo>
                  <a:lnTo>
                    <a:pt x="406997" y="637652"/>
                  </a:lnTo>
                  <a:lnTo>
                    <a:pt x="439160" y="603019"/>
                  </a:lnTo>
                  <a:lnTo>
                    <a:pt x="472124" y="569211"/>
                  </a:lnTo>
                  <a:lnTo>
                    <a:pt x="505873" y="536242"/>
                  </a:lnTo>
                  <a:lnTo>
                    <a:pt x="540388" y="504125"/>
                  </a:lnTo>
                  <a:lnTo>
                    <a:pt x="575653" y="472871"/>
                  </a:lnTo>
                  <a:lnTo>
                    <a:pt x="611649" y="442495"/>
                  </a:lnTo>
                  <a:lnTo>
                    <a:pt x="648358" y="413008"/>
                  </a:lnTo>
                  <a:lnTo>
                    <a:pt x="685764" y="384424"/>
                  </a:lnTo>
                  <a:lnTo>
                    <a:pt x="723848" y="356755"/>
                  </a:lnTo>
                  <a:lnTo>
                    <a:pt x="762594" y="330015"/>
                  </a:lnTo>
                  <a:lnTo>
                    <a:pt x="801982" y="304215"/>
                  </a:lnTo>
                  <a:lnTo>
                    <a:pt x="841996" y="279370"/>
                  </a:lnTo>
                  <a:lnTo>
                    <a:pt x="882618" y="255491"/>
                  </a:lnTo>
                  <a:lnTo>
                    <a:pt x="923831" y="232591"/>
                  </a:lnTo>
                  <a:lnTo>
                    <a:pt x="965616" y="210684"/>
                  </a:lnTo>
                  <a:lnTo>
                    <a:pt x="1007957" y="189782"/>
                  </a:lnTo>
                  <a:lnTo>
                    <a:pt x="1050835" y="169897"/>
                  </a:lnTo>
                  <a:lnTo>
                    <a:pt x="1094233" y="151044"/>
                  </a:lnTo>
                  <a:lnTo>
                    <a:pt x="1138133" y="133233"/>
                  </a:lnTo>
                  <a:lnTo>
                    <a:pt x="1182518" y="116479"/>
                  </a:lnTo>
                  <a:lnTo>
                    <a:pt x="1227370" y="100794"/>
                  </a:lnTo>
                  <a:lnTo>
                    <a:pt x="1272672" y="86191"/>
                  </a:lnTo>
                  <a:lnTo>
                    <a:pt x="1318405" y="72682"/>
                  </a:lnTo>
                  <a:lnTo>
                    <a:pt x="1364552" y="60281"/>
                  </a:lnTo>
                  <a:lnTo>
                    <a:pt x="1411096" y="49001"/>
                  </a:lnTo>
                  <a:lnTo>
                    <a:pt x="1458019" y="38853"/>
                  </a:lnTo>
                  <a:lnTo>
                    <a:pt x="1505303" y="29851"/>
                  </a:lnTo>
                  <a:lnTo>
                    <a:pt x="1552931" y="22008"/>
                  </a:lnTo>
                  <a:lnTo>
                    <a:pt x="1600885" y="15337"/>
                  </a:lnTo>
                  <a:lnTo>
                    <a:pt x="1649147" y="9849"/>
                  </a:lnTo>
                  <a:lnTo>
                    <a:pt x="1697701" y="5559"/>
                  </a:lnTo>
                  <a:lnTo>
                    <a:pt x="1746527" y="2479"/>
                  </a:lnTo>
                  <a:lnTo>
                    <a:pt x="1795609" y="622"/>
                  </a:lnTo>
                  <a:lnTo>
                    <a:pt x="1844928" y="0"/>
                  </a:lnTo>
                  <a:lnTo>
                    <a:pt x="1844928" y="1939798"/>
                  </a:lnTo>
                  <a:lnTo>
                    <a:pt x="0" y="1340358"/>
                  </a:lnTo>
                  <a:close/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9420225" y="4170375"/>
            <a:ext cx="1279525" cy="674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192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Читательская</a:t>
            </a:r>
            <a:endParaRPr sz="1400">
              <a:latin typeface="Calibri"/>
              <a:cs typeface="Calibri"/>
            </a:endParaRPr>
          </a:p>
          <a:p>
            <a:pPr marL="12700" marR="5080" indent="142875">
              <a:lnSpc>
                <a:spcPct val="101400"/>
              </a:lnSpc>
              <a:spcBef>
                <a:spcPts val="15"/>
              </a:spcBef>
            </a:pP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грамотность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2009,</a:t>
            </a:r>
            <a:r>
              <a:rPr sz="14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2018,</a:t>
            </a:r>
            <a:r>
              <a:rPr sz="14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2027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994775" y="2853689"/>
            <a:ext cx="146621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452880" algn="l"/>
              </a:tabLst>
            </a:pP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М</a:t>
            </a:r>
            <a:r>
              <a:rPr sz="1400" b="1" u="heavy" spc="-5" dirty="0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Calibri"/>
                <a:cs typeface="Calibri"/>
              </a:rPr>
              <a:t>атематическая	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017634" y="3071622"/>
            <a:ext cx="1282065" cy="45593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143510">
              <a:lnSpc>
                <a:spcPct val="101400"/>
              </a:lnSpc>
              <a:spcBef>
                <a:spcPts val="80"/>
              </a:spcBef>
            </a:pP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грамотность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 2003,</a:t>
            </a:r>
            <a:r>
              <a:rPr sz="14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2012,</a:t>
            </a:r>
            <a:r>
              <a:rPr sz="14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2022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8484869" y="5060391"/>
            <a:ext cx="990600" cy="458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159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Финансовая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грамотность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009892" y="4170045"/>
            <a:ext cx="170688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u="heavy" dirty="0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400" u="heavy" spc="-155" dirty="0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400" b="1" u="heavy" spc="-5" dirty="0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Calibri"/>
                <a:cs typeface="Calibri"/>
              </a:rPr>
              <a:t>Естественно-научная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259193" y="4387977"/>
            <a:ext cx="1279525" cy="45593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142875">
              <a:lnSpc>
                <a:spcPct val="101400"/>
              </a:lnSpc>
              <a:spcBef>
                <a:spcPts val="80"/>
              </a:spcBef>
            </a:pP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грамотность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2006,</a:t>
            </a:r>
            <a:r>
              <a:rPr sz="14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2015,</a:t>
            </a:r>
            <a:r>
              <a:rPr sz="14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2025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733792" y="2902712"/>
            <a:ext cx="941069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Креа</a:t>
            </a:r>
            <a:r>
              <a:rPr sz="1400" b="1" spc="5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ивное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7576819" y="3071028"/>
            <a:ext cx="1304290" cy="667385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95"/>
              </a:spcBef>
              <a:tabLst>
                <a:tab pos="184150" algn="l"/>
                <a:tab pos="1278255" algn="l"/>
              </a:tabLst>
            </a:pPr>
            <a:r>
              <a:rPr sz="1400" u="heavy" dirty="0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Times New Roman"/>
                <a:cs typeface="Times New Roman"/>
              </a:rPr>
              <a:t> 	</a:t>
            </a:r>
            <a:r>
              <a:rPr sz="1400" b="1" u="heavy" spc="-5" dirty="0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Calibri"/>
                <a:cs typeface="Calibri"/>
              </a:rPr>
              <a:t>мышление	</a:t>
            </a:r>
            <a:endParaRPr sz="1400">
              <a:latin typeface="Calibri"/>
              <a:cs typeface="Calibri"/>
            </a:endParaRPr>
          </a:p>
          <a:p>
            <a:pPr marR="43815" algn="ctr">
              <a:lnSpc>
                <a:spcPct val="100000"/>
              </a:lnSpc>
              <a:spcBef>
                <a:spcPts val="310"/>
              </a:spcBef>
            </a:pPr>
            <a:r>
              <a:rPr sz="1100" b="1" spc="-5" dirty="0">
                <a:solidFill>
                  <a:srgbClr val="FFFFFF"/>
                </a:solidFill>
                <a:latin typeface="Calibri"/>
                <a:cs typeface="Calibri"/>
              </a:rPr>
              <a:t>Глобальные</a:t>
            </a:r>
            <a:endParaRPr sz="1100">
              <a:latin typeface="Calibri"/>
              <a:cs typeface="Calibri"/>
            </a:endParaRPr>
          </a:p>
          <a:p>
            <a:pPr marR="41910" algn="ctr">
              <a:lnSpc>
                <a:spcPct val="100000"/>
              </a:lnSpc>
              <a:spcBef>
                <a:spcPts val="25"/>
              </a:spcBef>
            </a:pPr>
            <a:r>
              <a:rPr sz="1100" b="1" spc="-5" dirty="0">
                <a:solidFill>
                  <a:srgbClr val="FFFFFF"/>
                </a:solidFill>
                <a:latin typeface="Calibri"/>
                <a:cs typeface="Calibri"/>
              </a:rPr>
              <a:t>компетенции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0520933" y="1956308"/>
            <a:ext cx="13290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Ведущий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b="1" spc="-5" dirty="0">
                <a:latin typeface="Calibri"/>
                <a:cs typeface="Calibri"/>
              </a:rPr>
              <a:t>компонент</a:t>
            </a:r>
            <a:r>
              <a:rPr sz="1200" b="1" spc="-4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в</a:t>
            </a:r>
            <a:r>
              <a:rPr sz="1200" b="1" spc="-3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2022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spc="-30" dirty="0">
                <a:latin typeface="Calibri"/>
                <a:cs typeface="Calibri"/>
              </a:rPr>
              <a:t>г.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0520933" y="2322067"/>
            <a:ext cx="10134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Участвуют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200" spc="-10" dirty="0">
                <a:latin typeface="Calibri"/>
                <a:cs typeface="Calibri"/>
              </a:rPr>
              <a:t>сегодняшние </a:t>
            </a:r>
            <a:r>
              <a:rPr sz="1200" spc="-5" dirty="0">
                <a:latin typeface="Calibri"/>
                <a:cs typeface="Calibri"/>
              </a:rPr>
              <a:t> с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ми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spc="-5" dirty="0">
                <a:latin typeface="Calibri"/>
                <a:cs typeface="Calibri"/>
              </a:rPr>
              <a:t>ла</a:t>
            </a:r>
            <a:r>
              <a:rPr sz="1200" spc="-15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544439" y="2132838"/>
            <a:ext cx="19704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Ведущий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компонент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в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2022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30" dirty="0">
                <a:latin typeface="Calibri"/>
                <a:cs typeface="Calibri"/>
              </a:rPr>
              <a:t>г.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945251" y="2315717"/>
            <a:ext cx="15709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Участвуют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сегодняшние</a:t>
            </a:r>
            <a:endParaRPr sz="120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</a:pPr>
            <a:r>
              <a:rPr sz="1200" spc="-10" dirty="0">
                <a:latin typeface="Calibri"/>
                <a:cs typeface="Calibri"/>
              </a:rPr>
              <a:t>семиклассники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977129" y="5078095"/>
            <a:ext cx="19716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Ведущий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компонент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в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2025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30" dirty="0">
                <a:latin typeface="Calibri"/>
                <a:cs typeface="Calibri"/>
              </a:rPr>
              <a:t>г.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377941" y="5260975"/>
            <a:ext cx="15709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Участвуют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сегодняшние</a:t>
            </a:r>
            <a:endParaRPr sz="120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</a:pPr>
            <a:r>
              <a:rPr sz="1200" spc="-10" dirty="0">
                <a:latin typeface="Calibri"/>
                <a:cs typeface="Calibri"/>
              </a:rPr>
              <a:t>пятиклассники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4850891" y="2339339"/>
            <a:ext cx="7093584" cy="2951480"/>
          </a:xfrm>
          <a:custGeom>
            <a:avLst/>
            <a:gdLst/>
            <a:ahLst/>
            <a:cxnLst/>
            <a:rect l="l" t="t" r="r" b="b"/>
            <a:pathLst>
              <a:path w="7093584" h="2951479">
                <a:moveTo>
                  <a:pt x="2744724" y="0"/>
                </a:moveTo>
                <a:lnTo>
                  <a:pt x="2744724" y="1039240"/>
                </a:lnTo>
              </a:path>
              <a:path w="7093584" h="2951479">
                <a:moveTo>
                  <a:pt x="2744469" y="0"/>
                </a:moveTo>
                <a:lnTo>
                  <a:pt x="601980" y="0"/>
                </a:lnTo>
              </a:path>
              <a:path w="7093584" h="2951479">
                <a:moveTo>
                  <a:pt x="5585460" y="3048"/>
                </a:moveTo>
                <a:lnTo>
                  <a:pt x="5585460" y="975106"/>
                </a:lnTo>
              </a:path>
              <a:path w="7093584" h="2951479">
                <a:moveTo>
                  <a:pt x="7093077" y="3048"/>
                </a:moveTo>
                <a:lnTo>
                  <a:pt x="5590032" y="3048"/>
                </a:lnTo>
              </a:path>
              <a:path w="7093584" h="2951479">
                <a:moveTo>
                  <a:pt x="2177796" y="2951353"/>
                </a:moveTo>
                <a:lnTo>
                  <a:pt x="2177796" y="2089404"/>
                </a:lnTo>
              </a:path>
              <a:path w="7093584" h="2951479">
                <a:moveTo>
                  <a:pt x="2178304" y="2950464"/>
                </a:moveTo>
                <a:lnTo>
                  <a:pt x="0" y="2950464"/>
                </a:lnTo>
              </a:path>
            </a:pathLst>
          </a:custGeom>
          <a:ln w="12192">
            <a:solidFill>
              <a:srgbClr val="2E54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6740397" y="1293367"/>
            <a:ext cx="442785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0" dirty="0">
                <a:latin typeface="Arial"/>
                <a:cs typeface="Arial"/>
              </a:rPr>
              <a:t>Структура</a:t>
            </a:r>
            <a:r>
              <a:rPr sz="1600" b="1" spc="10" dirty="0">
                <a:latin typeface="Arial"/>
                <a:cs typeface="Arial"/>
              </a:rPr>
              <a:t> </a:t>
            </a:r>
            <a:r>
              <a:rPr sz="1600" b="1" spc="-30" dirty="0">
                <a:latin typeface="Arial"/>
                <a:cs typeface="Arial"/>
              </a:rPr>
              <a:t>измерительных</a:t>
            </a:r>
            <a:r>
              <a:rPr sz="1600" b="1" spc="10" dirty="0">
                <a:latin typeface="Arial"/>
                <a:cs typeface="Arial"/>
              </a:rPr>
              <a:t> </a:t>
            </a:r>
            <a:r>
              <a:rPr sz="1600" b="1" spc="-30" dirty="0">
                <a:latin typeface="Arial"/>
                <a:cs typeface="Arial"/>
              </a:rPr>
              <a:t>материалов</a:t>
            </a:r>
            <a:r>
              <a:rPr sz="1600" b="1" spc="30" dirty="0">
                <a:latin typeface="Arial"/>
                <a:cs typeface="Arial"/>
              </a:rPr>
              <a:t> </a:t>
            </a:r>
            <a:r>
              <a:rPr sz="1600" b="1" spc="-25" dirty="0">
                <a:latin typeface="Arial"/>
                <a:cs typeface="Arial"/>
              </a:rPr>
              <a:t>PISA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19531" y="1268094"/>
            <a:ext cx="533019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0" dirty="0">
                <a:latin typeface="Arial"/>
                <a:cs typeface="Arial"/>
              </a:rPr>
              <a:t>Национальная</a:t>
            </a:r>
            <a:r>
              <a:rPr sz="1600" b="1" spc="30" dirty="0">
                <a:latin typeface="Arial"/>
                <a:cs typeface="Arial"/>
              </a:rPr>
              <a:t> </a:t>
            </a:r>
            <a:r>
              <a:rPr sz="1600" b="1" spc="-35" dirty="0">
                <a:latin typeface="Arial"/>
                <a:cs typeface="Arial"/>
              </a:rPr>
              <a:t>система</a:t>
            </a:r>
            <a:r>
              <a:rPr sz="1600" b="1" spc="25" dirty="0">
                <a:latin typeface="Arial"/>
                <a:cs typeface="Arial"/>
              </a:rPr>
              <a:t> </a:t>
            </a:r>
            <a:r>
              <a:rPr sz="1600" b="1" spc="-25" dirty="0">
                <a:latin typeface="Arial"/>
                <a:cs typeface="Arial"/>
              </a:rPr>
              <a:t>оценки</a:t>
            </a:r>
            <a:r>
              <a:rPr sz="1600" b="1" dirty="0">
                <a:latin typeface="Arial"/>
                <a:cs typeface="Arial"/>
              </a:rPr>
              <a:t> </a:t>
            </a:r>
            <a:r>
              <a:rPr sz="1600" b="1" spc="-40" dirty="0">
                <a:latin typeface="Arial"/>
                <a:cs typeface="Arial"/>
              </a:rPr>
              <a:t>качества</a:t>
            </a:r>
            <a:r>
              <a:rPr sz="1600" b="1" spc="25" dirty="0">
                <a:latin typeface="Arial"/>
                <a:cs typeface="Arial"/>
              </a:rPr>
              <a:t> </a:t>
            </a:r>
            <a:r>
              <a:rPr sz="1600" b="1" spc="-35" dirty="0">
                <a:latin typeface="Arial"/>
                <a:cs typeface="Arial"/>
              </a:rPr>
              <a:t>образования</a:t>
            </a:r>
            <a:endParaRPr sz="1600">
              <a:latin typeface="Arial"/>
              <a:cs typeface="Arial"/>
            </a:endParaRPr>
          </a:p>
        </p:txBody>
      </p:sp>
      <p:graphicFrame>
        <p:nvGraphicFramePr>
          <p:cNvPr id="52" name="object 52"/>
          <p:cNvGraphicFramePr>
            <a:graphicFrameLocks noGrp="1"/>
          </p:cNvGraphicFramePr>
          <p:nvPr/>
        </p:nvGraphicFramePr>
        <p:xfrm>
          <a:off x="205231" y="2295651"/>
          <a:ext cx="4486275" cy="21418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76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5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3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4805">
                <a:tc>
                  <a:txBody>
                    <a:bodyPr/>
                    <a:lstStyle/>
                    <a:p>
                      <a:pPr marL="127000">
                        <a:lnSpc>
                          <a:spcPts val="1905"/>
                        </a:lnSpc>
                      </a:pPr>
                      <a:r>
                        <a:rPr sz="2000" b="1" spc="-5" dirty="0">
                          <a:solidFill>
                            <a:srgbClr val="2C2B8D"/>
                          </a:solidFill>
                          <a:latin typeface="Calibri"/>
                          <a:cs typeface="Calibri"/>
                        </a:rPr>
                        <a:t>ГИА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9370" algn="r">
                        <a:lnSpc>
                          <a:spcPts val="1789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–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ts val="1580"/>
                        </a:lnSpc>
                      </a:pPr>
                      <a:r>
                        <a:rPr sz="1400" spc="-20" dirty="0">
                          <a:latin typeface="Calibri"/>
                          <a:cs typeface="Calibri"/>
                        </a:rPr>
                        <a:t>Государственная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итоговая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аттестация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465"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2000" b="1" dirty="0">
                          <a:solidFill>
                            <a:srgbClr val="2C2B8D"/>
                          </a:solidFill>
                          <a:latin typeface="Calibri"/>
                          <a:cs typeface="Calibri"/>
                        </a:rPr>
                        <a:t>ВПР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 marR="39370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–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ct val="100000"/>
                        </a:lnSpc>
                        <a:spcBef>
                          <a:spcPts val="61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Всероссийские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проверочные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работы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7747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5465"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5"/>
                        </a:spcBef>
                      </a:pPr>
                      <a:r>
                        <a:rPr sz="2000" b="1" spc="-15" dirty="0">
                          <a:solidFill>
                            <a:srgbClr val="2C2B8D"/>
                          </a:solidFill>
                          <a:latin typeface="Calibri"/>
                          <a:cs typeface="Calibri"/>
                        </a:rPr>
                        <a:t>НИКО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85725" marB="0"/>
                </a:tc>
                <a:tc>
                  <a:txBody>
                    <a:bodyPr/>
                    <a:lstStyle/>
                    <a:p>
                      <a:pPr marR="39370" algn="r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–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02235" marB="0"/>
                </a:tc>
                <a:tc>
                  <a:txBody>
                    <a:bodyPr/>
                    <a:lstStyle/>
                    <a:p>
                      <a:pPr marL="46990" marR="34417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Национальные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исследования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качества </a:t>
                      </a:r>
                      <a:r>
                        <a:rPr sz="1400" spc="-30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образования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9209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2000" b="1" spc="-5" dirty="0">
                          <a:solidFill>
                            <a:srgbClr val="2C2B8D"/>
                          </a:solidFill>
                          <a:latin typeface="Calibri"/>
                          <a:cs typeface="Calibri"/>
                        </a:rPr>
                        <a:t>МИ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17145" marB="0"/>
                </a:tc>
                <a:tc>
                  <a:txBody>
                    <a:bodyPr/>
                    <a:lstStyle/>
                    <a:p>
                      <a:pPr marR="39370" algn="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–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655" marB="0"/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Международные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исследования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6731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320"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2400" b="1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PISA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0955" marB="0"/>
                </a:tc>
                <a:tc>
                  <a:txBody>
                    <a:bodyPr/>
                    <a:lstStyle/>
                    <a:p>
                      <a:pPr marR="39370" algn="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–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71120" marB="0"/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Общероссийская</a:t>
                      </a:r>
                      <a:r>
                        <a:rPr sz="14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оценка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по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 модели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 PISA*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10477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>
          <a:xfrm>
            <a:off x="527383" y="428625"/>
            <a:ext cx="11112171" cy="6072716"/>
          </a:xfrm>
        </p:spPr>
        <p:txBody>
          <a:bodyPr>
            <a:normAutofit fontScale="70000" lnSpcReduction="20000"/>
          </a:bodyPr>
          <a:lstStyle/>
          <a:p>
            <a:pPr marL="110064" indent="0">
              <a:buNone/>
              <a:defRPr/>
            </a:pPr>
            <a:endParaRPr lang="ru-RU" sz="3733" b="1" dirty="0">
              <a:solidFill>
                <a:srgbClr val="002060"/>
              </a:solidFill>
            </a:endParaRPr>
          </a:p>
          <a:p>
            <a:pPr marL="110064" indent="0">
              <a:buNone/>
              <a:defRPr/>
            </a:pP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	</a:t>
            </a:r>
            <a:br>
              <a:rPr lang="ru-RU" sz="4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44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110064" indent="0" algn="ctr">
              <a:buNone/>
              <a:defRPr/>
            </a:pPr>
            <a:endParaRPr lang="ru-RU" sz="3733" b="1" dirty="0">
              <a:solidFill>
                <a:srgbClr val="002060"/>
              </a:solidFill>
            </a:endParaRPr>
          </a:p>
          <a:p>
            <a:pPr marL="110064" indent="0" algn="ctr">
              <a:buNone/>
              <a:defRPr/>
            </a:pPr>
            <a:endParaRPr lang="ru-RU" dirty="0">
              <a:solidFill>
                <a:srgbClr val="002060"/>
              </a:solidFill>
            </a:endParaRPr>
          </a:p>
          <a:p>
            <a:pPr marL="110064" indent="0" algn="ctr">
              <a:buNone/>
              <a:defRPr/>
            </a:pPr>
            <a:endParaRPr lang="ru-RU" sz="3733" b="1" dirty="0">
              <a:solidFill>
                <a:srgbClr val="002060"/>
              </a:solidFill>
            </a:endParaRPr>
          </a:p>
          <a:p>
            <a:pPr marL="110064" indent="0" algn="ctr">
              <a:buNone/>
              <a:defRPr/>
            </a:pPr>
            <a:r>
              <a:rPr lang="ru-RU" sz="3733" b="1" dirty="0">
                <a:solidFill>
                  <a:srgbClr val="002060"/>
                </a:solidFill>
              </a:rPr>
              <a:t>Современный урок проектируется   по   определенному алгоритму, который предполагает  использовать таксономию (классификацию) учебных задач. </a:t>
            </a:r>
          </a:p>
          <a:p>
            <a:pPr marL="110064" indent="0" algn="ctr">
              <a:buNone/>
              <a:defRPr/>
            </a:pPr>
            <a:r>
              <a:rPr lang="ru-RU" sz="3733" b="1" dirty="0">
                <a:solidFill>
                  <a:srgbClr val="002060"/>
                </a:solidFill>
              </a:rPr>
              <a:t>Таксономия  </a:t>
            </a:r>
            <a:r>
              <a:rPr lang="ru-RU" sz="3733" b="1" dirty="0" err="1">
                <a:solidFill>
                  <a:srgbClr val="002060"/>
                </a:solidFill>
              </a:rPr>
              <a:t>Бенжамина</a:t>
            </a:r>
            <a:r>
              <a:rPr lang="ru-RU" sz="3733" b="1" dirty="0">
                <a:solidFill>
                  <a:srgbClr val="002060"/>
                </a:solidFill>
              </a:rPr>
              <a:t>  </a:t>
            </a:r>
            <a:r>
              <a:rPr lang="ru-RU" sz="3733" b="1" dirty="0" err="1">
                <a:solidFill>
                  <a:srgbClr val="002060"/>
                </a:solidFill>
              </a:rPr>
              <a:t>Блума</a:t>
            </a:r>
            <a:r>
              <a:rPr lang="ru-RU" sz="3733" b="1" dirty="0">
                <a:solidFill>
                  <a:srgbClr val="002060"/>
                </a:solidFill>
              </a:rPr>
              <a:t>  состоит  </a:t>
            </a:r>
            <a:r>
              <a:rPr lang="ru-RU" sz="3733" b="1" dirty="0">
                <a:solidFill>
                  <a:srgbClr val="FF0000"/>
                </a:solidFill>
              </a:rPr>
              <a:t>из 6 уровней,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3733" b="1" dirty="0">
                <a:solidFill>
                  <a:srgbClr val="002060"/>
                </a:solidFill>
              </a:rPr>
              <a:t> </a:t>
            </a:r>
            <a:r>
              <a:rPr lang="ru-RU" sz="3733" b="1" u="sng" dirty="0">
                <a:solidFill>
                  <a:srgbClr val="002060"/>
                </a:solidFill>
              </a:rPr>
              <a:t>соответствующих  последовательным 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3733" b="1" u="sng" dirty="0">
                <a:solidFill>
                  <a:srgbClr val="002060"/>
                </a:solidFill>
              </a:rPr>
              <a:t>мыслительным  процессам: </a:t>
            </a:r>
            <a:r>
              <a:rPr lang="ru-RU" sz="3733" b="1" dirty="0">
                <a:solidFill>
                  <a:srgbClr val="002060"/>
                </a:solidFill>
              </a:rPr>
              <a:t> 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5333" b="1" dirty="0">
                <a:solidFill>
                  <a:srgbClr val="002060"/>
                </a:solidFill>
              </a:rPr>
              <a:t> </a:t>
            </a:r>
            <a:r>
              <a:rPr lang="ru-RU" sz="5333" b="1" dirty="0">
                <a:solidFill>
                  <a:srgbClr val="FF0000"/>
                </a:solidFill>
                <a:latin typeface="Book Antiqua" pitchFamily="18" charset="0"/>
              </a:rPr>
              <a:t>знание,   понимание, применение,   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5333" b="1" dirty="0">
                <a:solidFill>
                  <a:srgbClr val="FF0000"/>
                </a:solidFill>
                <a:latin typeface="Book Antiqua" pitchFamily="18" charset="0"/>
              </a:rPr>
              <a:t> анализ,   синтез,    оценка.</a:t>
            </a:r>
          </a:p>
        </p:txBody>
      </p:sp>
      <p:pic>
        <p:nvPicPr>
          <p:cNvPr id="70659" name="Рисунок 3" descr="http://upload.wikimedia.org/wikipedia/ru/thumb/1/1f/Bloom_Benjamin.jpg/220px-Bloom_Benjami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587" y="-58953"/>
            <a:ext cx="2396613" cy="2878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 bwMode="auto">
          <a:xfrm>
            <a:off x="1337187" y="838200"/>
            <a:ext cx="7391400" cy="6858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1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Таксономия  учебных целей   Б. Блума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472288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3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F026TGp">
  <a:themeElements>
    <a:clrScheme name="F026TGp 1">
      <a:dk1>
        <a:srgbClr val="000066"/>
      </a:dk1>
      <a:lt1>
        <a:srgbClr val="FFFFFF"/>
      </a:lt1>
      <a:dk2>
        <a:srgbClr val="175B5B"/>
      </a:dk2>
      <a:lt2>
        <a:srgbClr val="DDDDDD"/>
      </a:lt2>
      <a:accent1>
        <a:srgbClr val="CBB61D"/>
      </a:accent1>
      <a:accent2>
        <a:srgbClr val="6CA5D8"/>
      </a:accent2>
      <a:accent3>
        <a:srgbClr val="FFFFFF"/>
      </a:accent3>
      <a:accent4>
        <a:srgbClr val="000056"/>
      </a:accent4>
      <a:accent5>
        <a:srgbClr val="E2D7AB"/>
      </a:accent5>
      <a:accent6>
        <a:srgbClr val="6195C4"/>
      </a:accent6>
      <a:hlink>
        <a:srgbClr val="5D4BC7"/>
      </a:hlink>
      <a:folHlink>
        <a:srgbClr val="878FA5"/>
      </a:folHlink>
    </a:clrScheme>
    <a:fontScheme name="F026TGp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F026TGp 1">
        <a:dk1>
          <a:srgbClr val="000066"/>
        </a:dk1>
        <a:lt1>
          <a:srgbClr val="FFFFFF"/>
        </a:lt1>
        <a:dk2>
          <a:srgbClr val="175B5B"/>
        </a:dk2>
        <a:lt2>
          <a:srgbClr val="DDDDDD"/>
        </a:lt2>
        <a:accent1>
          <a:srgbClr val="CBB61D"/>
        </a:accent1>
        <a:accent2>
          <a:srgbClr val="6CA5D8"/>
        </a:accent2>
        <a:accent3>
          <a:srgbClr val="FFFFFF"/>
        </a:accent3>
        <a:accent4>
          <a:srgbClr val="000056"/>
        </a:accent4>
        <a:accent5>
          <a:srgbClr val="E2D7AB"/>
        </a:accent5>
        <a:accent6>
          <a:srgbClr val="6195C4"/>
        </a:accent6>
        <a:hlink>
          <a:srgbClr val="5D4BC7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026TGp 2">
        <a:dk1>
          <a:srgbClr val="333333"/>
        </a:dk1>
        <a:lt1>
          <a:srgbClr val="FFFFFF"/>
        </a:lt1>
        <a:dk2>
          <a:srgbClr val="003366"/>
        </a:dk2>
        <a:lt2>
          <a:srgbClr val="B2B2B2"/>
        </a:lt2>
        <a:accent1>
          <a:srgbClr val="3C96C8"/>
        </a:accent1>
        <a:accent2>
          <a:srgbClr val="E2AF52"/>
        </a:accent2>
        <a:accent3>
          <a:srgbClr val="FFFFFF"/>
        </a:accent3>
        <a:accent4>
          <a:srgbClr val="2A2A2A"/>
        </a:accent4>
        <a:accent5>
          <a:srgbClr val="AFC9E0"/>
        </a:accent5>
        <a:accent6>
          <a:srgbClr val="CD9E49"/>
        </a:accent6>
        <a:hlink>
          <a:srgbClr val="576CD5"/>
        </a:hlink>
        <a:folHlink>
          <a:srgbClr val="6EBCB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026TGp 3">
        <a:dk1>
          <a:srgbClr val="000000"/>
        </a:dk1>
        <a:lt1>
          <a:srgbClr val="FFFFFF"/>
        </a:lt1>
        <a:dk2>
          <a:srgbClr val="000066"/>
        </a:dk2>
        <a:lt2>
          <a:srgbClr val="DDDDDD"/>
        </a:lt2>
        <a:accent1>
          <a:srgbClr val="E47F6E"/>
        </a:accent1>
        <a:accent2>
          <a:srgbClr val="00CC99"/>
        </a:accent2>
        <a:accent3>
          <a:srgbClr val="FFFFFF"/>
        </a:accent3>
        <a:accent4>
          <a:srgbClr val="000000"/>
        </a:accent4>
        <a:accent5>
          <a:srgbClr val="EFC0BA"/>
        </a:accent5>
        <a:accent6>
          <a:srgbClr val="00B98A"/>
        </a:accent6>
        <a:hlink>
          <a:srgbClr val="7648EA"/>
        </a:hlink>
        <a:folHlink>
          <a:srgbClr val="6E96D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</TotalTime>
  <Words>918</Words>
  <Application>Microsoft Office PowerPoint</Application>
  <PresentationFormat>Широкоэкранный</PresentationFormat>
  <Paragraphs>165</Paragraphs>
  <Slides>12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7" baseType="lpstr">
      <vt:lpstr>Arial</vt:lpstr>
      <vt:lpstr>Arial Unicode MS</vt:lpstr>
      <vt:lpstr>Book Antiqua</vt:lpstr>
      <vt:lpstr>Calibri</vt:lpstr>
      <vt:lpstr>Calibri Light</vt:lpstr>
      <vt:lpstr>Times New Roman</vt:lpstr>
      <vt:lpstr>Verdana</vt:lpstr>
      <vt:lpstr>Wingdings</vt:lpstr>
      <vt:lpstr>Wingdings 2</vt:lpstr>
      <vt:lpstr>31_Тема Office</vt:lpstr>
      <vt:lpstr>32_Тема Office</vt:lpstr>
      <vt:lpstr>Office Theme</vt:lpstr>
      <vt:lpstr>1_Office Theme</vt:lpstr>
      <vt:lpstr>F026TGp</vt:lpstr>
      <vt:lpstr>Image</vt:lpstr>
      <vt:lpstr>Презентация PowerPoint</vt:lpstr>
      <vt:lpstr> Сущность понятия «функциональная грамотность»  </vt:lpstr>
      <vt:lpstr>Модель формирования и развития  функциональной грамотности </vt:lpstr>
      <vt:lpstr>Навыки 21 века. Международные подходы к оценке качества образования </vt:lpstr>
      <vt:lpstr>Эффективные педагогические практики:</vt:lpstr>
      <vt:lpstr>ВСТРАИВАНИЕ ФУНКЦИОНАЛЬНОЙ ГРАМОТНОСТИ  В ОБРАЗОВАТЕЛЬНЫЙ ПРОЦЕСС</vt:lpstr>
      <vt:lpstr>Международные оценочные исследования</vt:lpstr>
      <vt:lpstr>Оценка по модели PISA – часть единой системы оценки  качества образования в России</vt:lpstr>
      <vt:lpstr>Презентация PowerPoint</vt:lpstr>
      <vt:lpstr>Презентация PowerPoint</vt:lpstr>
      <vt:lpstr>               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Маркетинг</dc:creator>
  <cp:lastModifiedBy>Пользователь</cp:lastModifiedBy>
  <cp:revision>19</cp:revision>
  <dcterms:created xsi:type="dcterms:W3CDTF">2022-03-11T08:27:55Z</dcterms:created>
  <dcterms:modified xsi:type="dcterms:W3CDTF">2022-03-18T09:59:18Z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2021-01-27T00:00:00Z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2022-03-11T00:00:00Z</vt:filetime>
  </property>
</Properties>
</file>