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92" r:id="rId4"/>
    <p:sldId id="279" r:id="rId5"/>
    <p:sldId id="293" r:id="rId6"/>
    <p:sldId id="258" r:id="rId7"/>
    <p:sldId id="281" r:id="rId8"/>
    <p:sldId id="294" r:id="rId9"/>
    <p:sldId id="259" r:id="rId10"/>
    <p:sldId id="260" r:id="rId11"/>
    <p:sldId id="261" r:id="rId12"/>
    <p:sldId id="262" r:id="rId13"/>
    <p:sldId id="263" r:id="rId14"/>
    <p:sldId id="282" r:id="rId15"/>
    <p:sldId id="264" r:id="rId16"/>
    <p:sldId id="265" r:id="rId17"/>
    <p:sldId id="266" r:id="rId18"/>
    <p:sldId id="267" r:id="rId19"/>
    <p:sldId id="268" r:id="rId20"/>
    <p:sldId id="280" r:id="rId21"/>
    <p:sldId id="269" r:id="rId22"/>
    <p:sldId id="284" r:id="rId23"/>
    <p:sldId id="270" r:id="rId24"/>
    <p:sldId id="271" r:id="rId25"/>
    <p:sldId id="272" r:id="rId26"/>
    <p:sldId id="273" r:id="rId27"/>
    <p:sldId id="283" r:id="rId28"/>
    <p:sldId id="285" r:id="rId29"/>
    <p:sldId id="286" r:id="rId30"/>
    <p:sldId id="287" r:id="rId31"/>
    <p:sldId id="288" r:id="rId32"/>
    <p:sldId id="289" r:id="rId33"/>
    <p:sldId id="290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29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7618" y="407707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4" name="Picture 2" descr="http://krasnova.ucoz.com/uroki/detskaya/russki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07" y="-29744"/>
            <a:ext cx="8752374" cy="60510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r>
              <a:rPr lang="ru-RU" dirty="0" smtClean="0"/>
              <a:t>Щербакова Е.В.</a:t>
            </a:r>
          </a:p>
          <a:p>
            <a:r>
              <a:rPr lang="ru-RU" dirty="0" err="1" smtClean="0"/>
              <a:t>Г.Реж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467544" y="260648"/>
            <a:ext cx="8208912" cy="6120680"/>
          </a:xfrm>
          <a:prstGeom prst="flowChartAlternateProcess">
            <a:avLst/>
          </a:prstGeom>
          <a:noFill/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s://avatars.mds.yandex.net/get-pdb/1981641/ab27c6b8-e6cf-4224-9c4a-855b4e0fd052/s1200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237101"/>
            <a:ext cx="1722004" cy="172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1998"/>
            <a:ext cx="1872208" cy="1464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7412360" cy="4320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  </a:t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Подготовка к ОГЭ.  </a:t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</a:t>
            </a: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Пунктуационный 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   анализ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(задание 3 ОГЭ)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02682" cy="72008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7030A0"/>
                </a:solidFill>
              </a:rPr>
              <a:t>     </a:t>
            </a:r>
          </a:p>
          <a:p>
            <a:pPr algn="l"/>
            <a:r>
              <a:rPr lang="ru-RU" sz="1800" b="1" dirty="0" smtClean="0">
                <a:solidFill>
                  <a:srgbClr val="7030A0"/>
                </a:solidFill>
              </a:rPr>
              <a:t>                                                 </a:t>
            </a:r>
            <a:endParaRPr lang="ru-RU" sz="1800" b="1" dirty="0">
              <a:solidFill>
                <a:srgbClr val="7030A0"/>
              </a:solidFill>
            </a:endParaRPr>
          </a:p>
          <a:p>
            <a:pPr algn="r"/>
            <a:endParaRPr lang="ru-RU" sz="1800" b="1" dirty="0" smtClean="0">
              <a:solidFill>
                <a:srgbClr val="7030A0"/>
              </a:solidFill>
            </a:endParaRPr>
          </a:p>
          <a:p>
            <a:pPr algn="r"/>
            <a:endParaRPr lang="ru-RU" sz="6400" b="1" dirty="0" smtClean="0">
              <a:solidFill>
                <a:srgbClr val="C00000"/>
              </a:solidFill>
            </a:endParaRPr>
          </a:p>
          <a:p>
            <a:pPr algn="r"/>
            <a:endParaRPr lang="ru-RU" sz="6400" b="1" dirty="0">
              <a:solidFill>
                <a:srgbClr val="C00000"/>
              </a:solidFill>
            </a:endParaRPr>
          </a:p>
          <a:p>
            <a:pPr algn="r"/>
            <a:endParaRPr lang="ru-RU" sz="6400" b="1" dirty="0" smtClean="0">
              <a:solidFill>
                <a:srgbClr val="C00000"/>
              </a:solidFill>
            </a:endParaRPr>
          </a:p>
          <a:p>
            <a:pPr algn="r"/>
            <a:endParaRPr lang="ru-RU" sz="6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7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112568"/>
          </a:xfrm>
        </p:spPr>
        <p:txBody>
          <a:bodyPr>
            <a:normAutofit fontScale="92500"/>
          </a:bodyPr>
          <a:lstStyle/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ставится при повторяющемся союзе, даже если первый союз опущен: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 и ветер, и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соединены двойным союзом, запятая ставится перед второй частью: не только…,но и, не столько…, сколько 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дождик, но и 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объединяются в пары, соединенные союзами И, ИЛИ: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 и груши, сливы и бананы.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615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 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связаны союзом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 и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устойчивых сочетаниях: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смех и грех, ни дать ни взять, и день и ночь и др.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несколько определений не являются однородными: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красный стол.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56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147248" cy="5505475"/>
          </a:xfrm>
        </p:spPr>
        <p:txBody>
          <a:bodyPr>
            <a:normAutofit fontScale="92500" lnSpcReduction="10000"/>
          </a:bodyPr>
          <a:lstStyle/>
          <a:p>
            <a:pPr marL="271463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Двоеточие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обобщающее слово стоит перед однородными членами, то двоеточие ставится после обобщающего слова: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фрукты: яблоки, груши, сливы и апельсины.</a:t>
            </a:r>
            <a:r>
              <a:rPr lang="ru-RU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обобщающее слово стоит после ряда однородных членов, тире ставится перед обобщающим словом.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Яблоки, груши, сливы, апельсины – все эти фрукты я люблю.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8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 ставится: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однородных членов находится в середине предложения и стоит после обобщающего слова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писателей – Пушкина, Гоголя, Толстого – были прочитаны мною еще летом.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156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Потекла со страшной быстротой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густая  пёстрая  странная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(М. Горький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плакал и топал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ногами (М. Горький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не стало видно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Василий Львович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расслышал её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придал им настоящего значения (Куприн).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взгляд-то он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зелен (Крылов)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Зарево распространилось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 центром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далеко вокруг (Фадеев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здание  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я.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 прекрасен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зимние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весной.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41763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142628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2492896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250598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278092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344786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386104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4437112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4453211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437112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98171" y="4792602"/>
            <a:ext cx="121701" cy="2048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81571" y="4889436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0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931224" cy="5040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обособленных определениях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Согласованные определения,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выраженные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причастным оборотом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находящиеся в предложении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определяемого слова,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на письме запятыми, то есть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</a:t>
            </a:r>
            <a:r>
              <a:rPr lang="ru-RU" sz="29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написанная известным писателем,</a:t>
            </a:r>
            <a:r>
              <a:rPr lang="ru-RU" sz="29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вышла из печати.</a:t>
            </a:r>
          </a:p>
          <a:p>
            <a:pPr marL="0" indent="0" algn="just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Если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определяемым словом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добавочного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причины,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он не выделяется на письме запятой, то есть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обособляется.</a:t>
            </a:r>
            <a:endParaRPr lang="ru-RU" sz="29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Написанная известным писателем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уже вышла из печати</a:t>
            </a:r>
            <a:r>
              <a:rPr lang="ru-RU" sz="29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9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Причастный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с обстоятельственным значением обособляется. </a:t>
            </a: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Привлечённые светом</a:t>
            </a:r>
            <a:r>
              <a:rPr lang="ru-RU" sz="29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бабочки кружились около фонаря.</a:t>
            </a:r>
          </a:p>
          <a:p>
            <a:pPr marL="896938" indent="-180975" algn="just">
              <a:buNone/>
            </a:pP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(= Бабочки кружились у фонаря,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привлекал свет). </a:t>
            </a:r>
          </a:p>
          <a:p>
            <a:pPr marL="0" indent="0" algn="just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228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920880" cy="536145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Причастие или причастный оборот, стоящие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определяемого слова, выраженного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личным местоимением,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33400" indent="92075" algn="just">
              <a:buNone/>
            </a:pP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Взволнованный переживаниями дня,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долго не мог заснуть.</a:t>
            </a: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взволнованный переживаниями дня,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 не мог заснуть. </a:t>
            </a: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Уставший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пришёл домой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уставший,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домой.</a:t>
            </a:r>
          </a:p>
          <a:p>
            <a:pPr marL="0" indent="0" algn="just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Если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однородных определения, выраженных причастными оборотами, соединяются союзом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запятая перед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ставится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Река,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вышедшая из берегов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затопившая село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успокоилась. 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Схема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625475" algn="just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сущ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/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и /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/,…..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46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при приложении: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073427"/>
          </a:xfrm>
        </p:spPr>
        <p:txBody>
          <a:bodyPr>
            <a:normAutofit lnSpcReduction="1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 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выделяется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относящееся к личному местоимению:</a:t>
            </a:r>
          </a:p>
          <a:p>
            <a:pPr marL="0" indent="0" algn="ctr" fontAlgn="base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одаренному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в этом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мире.</a:t>
            </a:r>
            <a:endParaRPr lang="ru-RU" i="1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позиции распространенное приложение, относящееся к имени нарицательному: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Звезды,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живые цветы неба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горели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нами.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170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base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 ставится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приложением, стоящим в конце предложения: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не очень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нравятся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цветы – </a:t>
            </a:r>
            <a:r>
              <a:rPr lang="ru-RU" b="1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одуванчики.</a:t>
            </a:r>
            <a:endParaRPr lang="ru-RU" b="1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94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обособленных обстоятельствах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3"/>
            <a:ext cx="7920880" cy="42484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Деепричастные обороты, а также одиночные деепричастия всегда выделяются запятыми, независимо от места, занимаемого ими по отношению к глаголу-сказуемому, добавочное действие которого они обозначают.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Пример: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смеясь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бежал мне навстречу.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Костёр,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потрескивая в ночи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весело горел.</a:t>
            </a:r>
          </a:p>
          <a:p>
            <a:pPr marL="0" indent="0" algn="just">
              <a:buNone/>
            </a:pPr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обособленные обстоятельства могут быть выражены деепричастными оборотами, и в этом случае, 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деепричастных оборота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соединяются при помощи союза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запятая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ставится,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надо убедиться в том, что деепричастные обороты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к одному сказуемому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называют добавочное действие при нём.</a:t>
            </a:r>
          </a:p>
          <a:p>
            <a:pPr marL="0" indent="0" algn="just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Перелистывая книги из библиотеки Пушкина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изучая пометки на полях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невольно приходишь к выводу, что поэт был ещё и гениальным читателем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(Ты приходишь к выводу (что делая?) перелистывая и изучая.)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215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001419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3 представляет собой пунктуационный анализ текста. Формулировка задания: 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цифры, на месте которых должны стоять запятые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422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 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деепричастные обороты относятся к разным сказуемым,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запятые ставятся на их границах: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Седой человек вышел вперёд,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поколебавшись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подняв руку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призвал к молчанию.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(Первый деепричастный оборот относится к сказуемому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- к сказуемому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призвал.)</a:t>
            </a:r>
          </a:p>
          <a:p>
            <a:pPr marL="0" indent="0" algn="just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 обстоятельства уступки с предлогами  несмотря на, невзирая 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же, </a:t>
            </a:r>
            <a:r>
              <a:rPr lang="ru-RU" b="1" i="1" u="dotDash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принятое решение,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решил  увидеться с ней еще раз.</a:t>
            </a:r>
            <a:endParaRPr lang="ru-RU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/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077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 не обособляется: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деепричастие утратило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(то есть стало ближе к наречию, чем к деепричастию)</a:t>
            </a:r>
          </a:p>
          <a:p>
            <a:pPr marL="0" indent="0" algn="ctr" fontAlgn="base">
              <a:buNone/>
            </a:pP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читал лежа.</a:t>
            </a:r>
          </a:p>
          <a:p>
            <a:pPr algn="ctr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деепричастие  входит в состав фразеологизма</a:t>
            </a:r>
          </a:p>
          <a:p>
            <a:pPr marL="2286000" lvl="5" indent="0" algn="just">
              <a:buNone/>
            </a:pPr>
            <a:r>
              <a:rPr lang="ru-RU" sz="32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 спустя рукава</a:t>
            </a:r>
            <a:endParaRPr lang="ru-RU" sz="32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5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361950" indent="27305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покрашенные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  привлекли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туристов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Идущие в школу мальчики громко разговаривали.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27305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поймав большую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 возвращаться домой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Никанорыч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буфетчик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налил пять стаканов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чаю.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Погруженный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чуть не проехал нужную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остановку.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слушали его развесив уши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не слишком люблю это дерево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осину. 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Подгоняемые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ветром облака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неслись по небу с огромной скоростью.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153870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636912"/>
            <a:ext cx="121361" cy="164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5749" y="263842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33569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36438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69746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725144"/>
            <a:ext cx="149653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51571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4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сравнительных оборотах: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Сравнительные обороты с союзами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как, словно, точно, будто (как будто), что, как и, чем, нежели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обособляются: </a:t>
            </a:r>
          </a:p>
          <a:p>
            <a:pPr marL="0" indent="0" algn="ctr" fontAlgn="base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охоты,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на прощанье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утки стали подниматься большими стаями. Косте было легче,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нежели остальным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перед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оборотах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КТО ИНОЙ, КАК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ЧТО ИНОЕ, КАК: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Честолюбие есть не что иное, как жажда власти.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4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/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запятая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fontAlgn="base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имеет значение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качестве»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запятая перед ним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ставится.</a:t>
            </a:r>
          </a:p>
          <a:p>
            <a:pPr marL="0" indent="0" algn="ctr" fontAlgn="base">
              <a:buNone/>
            </a:pP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пошел с нами в лес как проводник.</a:t>
            </a:r>
            <a:b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союз входит в состав сказуемого: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ожила. </a:t>
            </a:r>
            <a:endParaRPr lang="ru-RU" sz="28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3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0661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Другие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случаи постановки тире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простом предложении: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ставится для обозначения пространственных, временных или количественных пределов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 </a:t>
            </a:r>
            <a:r>
              <a:rPr lang="ru-RU" sz="2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Петербург. </a:t>
            </a: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также ставится в неполных предложениях на месте пропуска каких-либо членов предложения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живу в Петербурге. Мой друг – в Казани.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2027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уточняющих и пояснительных членах предложения 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tabLst>
                <a:tab pos="7894638" algn="l"/>
              </a:tabLst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называется член предложения, отвечающий на тот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 вопрос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 другой член предложения, после которого он стоит, и служащий для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уточнения. Уточняющие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могут быть распространенными и нераспространенными. Уточняющими могут быть любые члены предложения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tabLst>
                <a:tab pos="7894638" algn="l"/>
              </a:tabLst>
            </a:pP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сообразительность, </a:t>
            </a:r>
            <a:r>
              <a:rPr lang="ru-RU" sz="16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вернее быстрота реакции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поразила меня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(подлежащее).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Внизу, </a:t>
            </a:r>
            <a:r>
              <a:rPr lang="ru-RU" sz="16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тени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шумела река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(обстоятельство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 выделяются слова и группы слов, ограничивающие или уточняющие смысл предыдущих или следующих за ними слов и присоединяемые к ним непосредственно или посредством слов: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числе, включая, исключая, за исключением, кроме, именно,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есть, или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(в значении «то есть»),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иначе, иначе говоря, например, как например, скажем, как-то, особенно, даже, и притом, и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значении «и притом») и т. 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мастерства зависит многое, в том числе и решение главного вопроса</a:t>
            </a: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него, пришло еще пять человек.</a:t>
            </a:r>
            <a:b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3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дул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силясь остановить молодую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преступницу.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Весёлая песня что крылатая птица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Спереди Рейнский водопад не что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иное  как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невысокий водяной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уступ.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  на горизонте   светилась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бледно-розовая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 света.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воспитана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пo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-старинному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окружена мамушками, нянюшками, подружками и сенными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девушками.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Голоса становились громче, слова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резче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84482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292494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64715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364715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400506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472514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</p:spTree>
    <p:extLst>
      <p:ext uri="{BB962C8B-B14F-4D97-AF65-F5344CB8AC3E}">
        <p14:creationId xmlns="" xmlns:p14="http://schemas.microsoft.com/office/powerpoint/2010/main" val="236939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лет(1) прошедших после гибели парохода «Челюскин»(2) и спасения всех (3)оказавшихся на льду людей(4) в печати появились десятки статей(5) легенд(6) фантастических и псевдонаучных публикаций(7) посвященных подготовке и ходу выполнения этого необычного (8)по тем временам рейса.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6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8796"/>
            <a:ext cx="8229600" cy="718841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За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лет,(1) прошедших после гибели парохода «Челюскин» и спасения всех оказавшихся на льду людей,(4) в печати появились десятки статей,(5) легенд,(6) фантастических и псевдонаучных публикаций,(7) посвященных подготовке и ходу выполнения этого необычного по тем временам рейса. 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и 4) запятые выделяют причастный оборот.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 6) запятые при однородных подлежащих.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запятая выделяет причастный оборот.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Ответ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14567.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719572" y="2508427"/>
            <a:ext cx="2808312" cy="720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5785458" y="2941129"/>
            <a:ext cx="2808312" cy="72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2123728" y="2049084"/>
            <a:ext cx="3024336" cy="775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4989570" y="2039721"/>
            <a:ext cx="3744416" cy="72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556160" y="3434571"/>
            <a:ext cx="2808312" cy="720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3311860" y="3433154"/>
            <a:ext cx="2808312" cy="72008"/>
          </a:xfrm>
          <a:prstGeom prst="rect">
            <a:avLst/>
          </a:prstGeom>
        </p:spPr>
      </p:pic>
      <p:sp>
        <p:nvSpPr>
          <p:cNvPr id="15" name="Минус 14"/>
          <p:cNvSpPr/>
          <p:nvPr/>
        </p:nvSpPr>
        <p:spPr>
          <a:xfrm>
            <a:off x="5508104" y="2521572"/>
            <a:ext cx="1872208" cy="6838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6" name="Минус 15"/>
          <p:cNvSpPr/>
          <p:nvPr/>
        </p:nvSpPr>
        <p:spPr>
          <a:xfrm flipV="1">
            <a:off x="7380312" y="2521572"/>
            <a:ext cx="1071736" cy="4571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7" name="Минус 16"/>
          <p:cNvSpPr/>
          <p:nvPr/>
        </p:nvSpPr>
        <p:spPr>
          <a:xfrm>
            <a:off x="3846748" y="2990927"/>
            <a:ext cx="1738536" cy="4571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510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0872" y="365126"/>
            <a:ext cx="4884135" cy="602029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Кодификатор </a:t>
            </a:r>
            <a:r>
              <a:rPr lang="ru-RU" sz="4000" dirty="0" smtClean="0"/>
              <a:t>2021 </a:t>
            </a:r>
            <a:r>
              <a:rPr lang="ru-RU" sz="4000" dirty="0"/>
              <a:t>г.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593481" y="1195755"/>
            <a:ext cx="4062046" cy="5565531"/>
          </a:xfrm>
        </p:spPr>
        <p:txBody>
          <a:bodyPr>
            <a:normAutofit fontScale="55000" lnSpcReduction="20000"/>
          </a:bodyPr>
          <a:lstStyle/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подлежащим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сказуемым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 Знаки препинания в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простом осложнённом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определениях</a:t>
            </a: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обстоятельствах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7.5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сравнительных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оборотах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7.6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уточняющих членах предложения</a:t>
            </a:r>
            <a:endParaRPr lang="ru-RU" sz="2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7.7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членах предложения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(обобщение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7.8 Знаки препинания в предложениях со словами и конструкциями, грамматически не связанными с членами предложения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7.9 Знаки препинания в осложнённом предложении (обобщение)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602773" y="967155"/>
            <a:ext cx="4121394" cy="513470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прямой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речи, цитировании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7.11 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сложносочинённом предложении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7.12 Знаки препинания в сложноподчинённом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7.13 Знаки препинания в сложном предложении с разными видами связи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7.14 Знаки препинания в бессоюзном сложном 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7.15 Знаки препинания в сложном предложении с союзной и бессоюзной связью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7.16 Тире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7.17 Двоеточие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7.18 Пунктуация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7.19 Пунктуационный анализ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0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Продолжая 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держаться лапой за ушибленное место(1) медвежонок стремительно кинулся через речку(2) схватил маленького братишку за шиворот(3) и(4) всё ещё вскрикивая(5) переволок его(6) через глубокое место.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1973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Продолжая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держаться лапой за ушибленное место,(1) медвежонок стремительно кинулся через речку,(2) схватил маленького братишку за шиворот и,(4) всё ещё вскрикивая,(5) переволок его через глубокое место.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запятая выделяет деепричастный оборот.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 5) запятая при однородных сказуемых.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и 5) запятые выделяют деепричастный оборот.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Ответ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1245.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755576" y="2060848"/>
            <a:ext cx="2232248" cy="543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2699792" y="2060847"/>
            <a:ext cx="2232248" cy="543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4499992" y="2060847"/>
            <a:ext cx="2232248" cy="54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2051720" y="2924944"/>
            <a:ext cx="2232248" cy="54393"/>
          </a:xfrm>
          <a:prstGeom prst="rect">
            <a:avLst/>
          </a:prstGeom>
        </p:spPr>
      </p:pic>
      <p:sp>
        <p:nvSpPr>
          <p:cNvPr id="8" name="Минус 7"/>
          <p:cNvSpPr/>
          <p:nvPr/>
        </p:nvSpPr>
        <p:spPr>
          <a:xfrm>
            <a:off x="2015716" y="2431871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2015716" y="2496418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4707384" y="2459066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4707384" y="2517216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4499992" y="2924944"/>
            <a:ext cx="1512168" cy="5439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4506107" y="2999647"/>
            <a:ext cx="1512168" cy="5439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23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Звенящей(1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острой(2) как отчаянье(3) нотой(4) ворвался вой в монотонный шум дождя(5) прорезая тьму(6) и (7) замирая(8) понесся(9) над обнаженными полями.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355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Звенящей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,(1) острой,(2) как отчаянье,(3) нотой ворвался вой в монотонный шум дождя,(5) прорезая тьму,(6) и,(7) замирая,(8) понесся над обнаженными полями.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запятая между однородными определениями.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 3) запятые выделяют сравнительный оборот.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 6) запятые выделяют деепричастный оборот.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и 8) запятые выделяют одиночное деепричастие.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Ответ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1235678.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53093" b="11151"/>
          <a:stretch/>
        </p:blipFill>
        <p:spPr>
          <a:xfrm>
            <a:off x="6012160" y="2384367"/>
            <a:ext cx="927720" cy="45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53093" b="11151"/>
          <a:stretch/>
        </p:blipFill>
        <p:spPr>
          <a:xfrm>
            <a:off x="3551178" y="2371740"/>
            <a:ext cx="1440160" cy="709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58418" b="48460"/>
          <a:stretch/>
        </p:blipFill>
        <p:spPr>
          <a:xfrm>
            <a:off x="827584" y="1988840"/>
            <a:ext cx="1224136" cy="457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58418" b="48460"/>
          <a:stretch/>
        </p:blipFill>
        <p:spPr>
          <a:xfrm>
            <a:off x="2319907" y="1988840"/>
            <a:ext cx="1224136" cy="45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09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57353"/>
            <a:ext cx="7886700" cy="5819611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ЗНАКИ </a:t>
            </a:r>
            <a:r>
              <a:rPr lang="ru-RU" b="1" dirty="0">
                <a:solidFill>
                  <a:srgbClr val="C00000"/>
                </a:solidFill>
              </a:rPr>
              <a:t>ПРЕПИНАНИЯ ПРИ ОБРАЩЕНИЯХ, ВВОДНЫХ СЛОВАХ И СЛОВОСОЧЕТАНИЯХ</a:t>
            </a:r>
          </a:p>
          <a:p>
            <a:pPr marL="0" indent="0" fontAlgn="base">
              <a:buNone/>
            </a:pPr>
            <a:r>
              <a:rPr lang="ru-RU" b="1" dirty="0"/>
              <a:t> Знаки препинания при обращениях</a:t>
            </a:r>
          </a:p>
          <a:p>
            <a:pPr fontAlgn="base"/>
            <a:r>
              <a:rPr lang="ru-RU" b="1" dirty="0"/>
              <a:t>Обращение</a:t>
            </a:r>
            <a:r>
              <a:rPr lang="ru-RU" dirty="0"/>
              <a:t> — это слово или словосочетание, называющее того, к кому или к чему обращаются с речью. Обращение не является членом предложения, к обращению не задается вопрос.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Запятыми выделяются обращения вместе со всеми относящимися к ним словами.</a:t>
            </a:r>
          </a:p>
          <a:p>
            <a:pPr fontAlgn="base"/>
            <a:r>
              <a:rPr lang="ru-RU" i="1" dirty="0"/>
              <a:t>Дорогие друзья, милости просим за стол. Неужели ты всерьез так думаешь, Петр Иванович?</a:t>
            </a:r>
            <a:br>
              <a:rPr lang="ru-RU" i="1" dirty="0"/>
            </a:br>
            <a:r>
              <a:rPr lang="ru-RU" dirty="0"/>
              <a:t>Если обращения соединены союзом И, то они не отделяются друг от друга запятой.</a:t>
            </a:r>
          </a:p>
          <a:p>
            <a:pPr fontAlgn="base"/>
            <a:r>
              <a:rPr lang="ru-RU" i="1" dirty="0"/>
              <a:t>Ребята и взрослые, мы рады видеть вас на нашем празднике.</a:t>
            </a:r>
            <a:br>
              <a:rPr lang="ru-RU" i="1" dirty="0"/>
            </a:br>
            <a:r>
              <a:rPr lang="ru-RU" dirty="0"/>
              <a:t>Стоящее в начале предложения обращение может быть обособлено при помощи восклицательного знака:</a:t>
            </a:r>
          </a:p>
          <a:p>
            <a:pPr fontAlgn="base"/>
            <a:r>
              <a:rPr lang="ru-RU" i="1" dirty="0"/>
              <a:t>Старик! О прежнем позабудь... (Лермонтов).</a:t>
            </a:r>
            <a:r>
              <a:rPr lang="ru-RU" dirty="0"/>
              <a:t>Обычно местоимения ТЫ и ВЫ </a:t>
            </a:r>
            <a:r>
              <a:rPr lang="ru-RU" b="1" dirty="0"/>
              <a:t>не являются</a:t>
            </a:r>
            <a:r>
              <a:rPr lang="ru-RU" dirty="0"/>
              <a:t> обращениями, однако есть </a:t>
            </a:r>
            <a:r>
              <a:rPr lang="ru-RU" dirty="0" err="1"/>
              <a:t>исключение:ТЫ</a:t>
            </a:r>
            <a:r>
              <a:rPr lang="ru-RU" dirty="0"/>
              <a:t> и ВЫ могут выступать в роли обращения, если заменяют собой название лица, к которому обращена речь:</a:t>
            </a:r>
          </a:p>
          <a:p>
            <a:r>
              <a:rPr lang="ru-RU" i="1" dirty="0"/>
              <a:t>Эй, вы, дармоеды! Вон отсюда! Эй, ты! Заканчивай уже работу!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06368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вводных словах, словосочетаниях</a:t>
            </a:r>
          </a:p>
          <a:p>
            <a:pPr marL="0" indent="0" fontAlgn="base">
              <a:buNone/>
            </a:pPr>
            <a:r>
              <a:rPr lang="ru-RU" b="1" dirty="0"/>
              <a:t>Вводные слова и словосочетания</a:t>
            </a:r>
            <a:r>
              <a:rPr lang="ru-RU" dirty="0"/>
              <a:t> – это слова и словосочетания, обозначающие отношение автора высказывания к высказываемой мысли или к способу ее выражения. Они не являются членами предложения, к ним нельзя задать вопрос, в произношении выделяются интонационно и пунктуационно.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Вводные слова </a:t>
            </a:r>
            <a:r>
              <a:rPr lang="ru-RU" b="1" dirty="0" err="1"/>
              <a:t>выражают:</a:t>
            </a:r>
            <a:r>
              <a:rPr lang="ru-RU" dirty="0" err="1"/>
              <a:t>Чувства</a:t>
            </a:r>
            <a:r>
              <a:rPr lang="ru-RU" dirty="0"/>
              <a:t> говорящего (к счастью, к стыду, к сожалению и др.)</a:t>
            </a:r>
          </a:p>
          <a:p>
            <a:pPr fontAlgn="base"/>
            <a:r>
              <a:rPr lang="ru-RU" dirty="0"/>
              <a:t>Степень уверенности ( может быть, кажется, вероятно и др.)</a:t>
            </a:r>
          </a:p>
          <a:p>
            <a:pPr fontAlgn="base"/>
            <a:r>
              <a:rPr lang="ru-RU" dirty="0"/>
              <a:t>Источник сообщения (по моему, по слухам, помнится и др.)</a:t>
            </a:r>
          </a:p>
          <a:p>
            <a:pPr fontAlgn="base"/>
            <a:r>
              <a:rPr lang="ru-RU" dirty="0"/>
              <a:t>Связь мыслей и последовательность (в конце концов, с одной стороны, во-первых, таким образом и др.)</a:t>
            </a:r>
          </a:p>
          <a:p>
            <a:pPr fontAlgn="base"/>
            <a:r>
              <a:rPr lang="ru-RU" dirty="0"/>
              <a:t>Способ оформления мыслей (другими словами, одним словом, наоборот и др.)</a:t>
            </a:r>
          </a:p>
          <a:p>
            <a:pPr fontAlgn="base"/>
            <a:r>
              <a:rPr lang="ru-RU" dirty="0"/>
              <a:t>Обращение к собеседнику с целью привлечения внимания (послушайте, видите ли, представьте и др.)</a:t>
            </a:r>
          </a:p>
          <a:p>
            <a:pPr fontAlgn="base"/>
            <a:r>
              <a:rPr lang="ru-RU" dirty="0"/>
              <a:t>Степень обычности происходящего (бывает, по обычаю, случается)</a:t>
            </a:r>
          </a:p>
          <a:p>
            <a:pPr fontAlgn="base"/>
            <a:r>
              <a:rPr lang="ru-RU" dirty="0"/>
              <a:t>Оценка меры (по крайней мере, </a:t>
            </a:r>
            <a:r>
              <a:rPr lang="ru-RU" i="1" dirty="0"/>
              <a:t>самое большее </a:t>
            </a:r>
            <a:r>
              <a:rPr lang="ru-RU" dirty="0"/>
              <a:t>и др.)</a:t>
            </a:r>
          </a:p>
          <a:p>
            <a:pPr fontAlgn="base"/>
            <a:r>
              <a:rPr lang="ru-RU" dirty="0"/>
              <a:t>Экспрессивность (честно говоря, кроме шуток, по правде сказать)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67284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88883"/>
            <a:ext cx="7886700" cy="578808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Никогда не бывают вводными и не выделяются запятыми: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i="1" dirty="0"/>
              <a:t>авось, будто, буквально; вдобавок, вдруг, ведь, в конечном счете, вряд ли, вроде бы, всё-таки, даже, едва ли, исключительно, именно, как будто (будто), как бы, как раз, к тому же, между тем, небось, по постановлению (чьему), по решению (чьему), почти, приблизительно, примерно, просто, решительно, якобы.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Обратите внимание:</a:t>
            </a:r>
            <a:r>
              <a:rPr lang="ru-RU" dirty="0"/>
              <a:t> некоторые вводные слова и словосочетания </a:t>
            </a:r>
            <a:r>
              <a:rPr lang="ru-RU" i="1" dirty="0"/>
              <a:t>(однако, наконец, таким образом, в самом деле, значит и др.)</a:t>
            </a:r>
            <a:r>
              <a:rPr lang="ru-RU" dirty="0"/>
              <a:t> могут быть омонимичны членам предложения или союзам. Чтобы не перепутать задавайте вопрос, если к слову можно задать вопрос от другого слова, то значит это член предложения. Омонимичные вводным словам союзы можно заменить другими схожими по смыслу союзами.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10367248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36331"/>
            <a:ext cx="7886700" cy="5840632"/>
          </a:xfrm>
        </p:spPr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ru-RU" dirty="0">
                <a:solidFill>
                  <a:srgbClr val="C00000"/>
                </a:solidFill>
              </a:rPr>
              <a:t>Вводными могут быть </a:t>
            </a:r>
            <a:r>
              <a:rPr lang="ru-RU" b="1" dirty="0">
                <a:solidFill>
                  <a:srgbClr val="C00000"/>
                </a:solidFill>
              </a:rPr>
              <a:t>предложения.</a:t>
            </a:r>
            <a:r>
              <a:rPr lang="ru-RU" dirty="0">
                <a:solidFill>
                  <a:srgbClr val="C00000"/>
                </a:solidFill>
              </a:rPr>
              <a:t> Они </a:t>
            </a:r>
            <a:r>
              <a:rPr lang="ru-RU" dirty="0" smtClean="0">
                <a:solidFill>
                  <a:srgbClr val="C00000"/>
                </a:solidFill>
              </a:rPr>
              <a:t>выделяются</a:t>
            </a: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b="1" dirty="0">
                <a:solidFill>
                  <a:srgbClr val="C00000"/>
                </a:solidFill>
              </a:rPr>
              <a:t>запятыми </a:t>
            </a:r>
            <a:r>
              <a:rPr lang="ru-RU" dirty="0">
                <a:solidFill>
                  <a:srgbClr val="C00000"/>
                </a:solidFill>
              </a:rPr>
              <a:t>или </a:t>
            </a:r>
            <a:r>
              <a:rPr lang="ru-RU" b="1" dirty="0">
                <a:solidFill>
                  <a:srgbClr val="C00000"/>
                </a:solidFill>
              </a:rPr>
              <a:t>тире.</a:t>
            </a:r>
            <a:endParaRPr lang="ru-RU" dirty="0">
              <a:solidFill>
                <a:srgbClr val="C00000"/>
              </a:solidFill>
            </a:endParaRPr>
          </a:p>
          <a:p>
            <a:pPr fontAlgn="base"/>
            <a:r>
              <a:rPr lang="ru-RU" i="1" dirty="0"/>
              <a:t>Он, я думаю, неплохой человек.</a:t>
            </a:r>
            <a:br>
              <a:rPr lang="ru-RU" i="1" dirty="0"/>
            </a:br>
            <a:r>
              <a:rPr lang="ru-RU" i="1" dirty="0"/>
              <a:t>Захожу я в комнату и – можете себе представить – вижу полный беспорядок.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 предложение могут быть введены </a:t>
            </a:r>
            <a:r>
              <a:rPr lang="ru-RU" b="1" dirty="0"/>
              <a:t>вставные конструкции</a:t>
            </a:r>
            <a:r>
              <a:rPr lang="ru-RU" dirty="0"/>
              <a:t>, выражающие дополнительное замечание. Вставные конструкции обычно имеют структуру предложения, обособляются </a:t>
            </a:r>
            <a:r>
              <a:rPr lang="ru-RU" b="1" dirty="0"/>
              <a:t>скобками или тире</a:t>
            </a:r>
            <a:r>
              <a:rPr lang="ru-RU" dirty="0"/>
              <a:t> и могут иметь иную цель высказывания или интонацию, чем основное предложение.</a:t>
            </a:r>
          </a:p>
          <a:p>
            <a:r>
              <a:rPr lang="ru-RU" i="1" dirty="0"/>
              <a:t>Мелодия белорусской песни (если вы ее слышали) несколько однообразна, но в ней есть своя прелесть.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9664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30925"/>
            <a:ext cx="7886700" cy="5746039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ПРЯМОЙ РЕЧИ, ЦИТИРОВАНИИ </a:t>
            </a:r>
          </a:p>
          <a:p>
            <a:pPr marL="0" indent="0">
              <a:buNone/>
            </a:pPr>
            <a:r>
              <a:rPr lang="ru-RU" b="1" dirty="0"/>
              <a:t>Слова автора предшествуют прямой речи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«П!» А: «П?» А: «П...» А: «П».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Прямая речь предшествует словам автора: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«П», - а. «П?» - а. «П!» - а. “П...” – а.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Авторские слова (а) внутри прямой речи (П/п)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“П, – а, – п”. “Я подумаю об этом, – сказал отец, – но не сегодня”.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“П, – а. – П”. “Я подумаю об этом, – сказал отец. – Позвоните мне завтра”.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“П? – а. – П”. “Почему так поздно? – спросил отец. – Ты обещал быть раньше”.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“П! – а. – П”. “Лентяй! – воскликнул отец. - Надо лучше заниматься”.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“П... – а. – П”. “Ну что ж... – проговорил отец. - Надо подумать”.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“П, – а: – П”. “Это плохо, – сказал отец и добавил: – Не ходи туда”.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Прямая речь (П) внутри авторских слов (А/а)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А: “П”, – а. Отец сказал: “Я подумаю об этом”, – и вышел из комнаты.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“П!” – а. Воскликнув: “Ты лентяй!” – отец схватился за ремень.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“П?” – а. Отец спросил: “Почему так поздно?” – и ушел, не дожидаясь ответа. </a:t>
            </a:r>
          </a:p>
        </p:txBody>
      </p:sp>
    </p:spTree>
    <p:extLst>
      <p:ext uri="{BB962C8B-B14F-4D97-AF65-F5344CB8AC3E}">
        <p14:creationId xmlns:p14="http://schemas.microsoft.com/office/powerpoint/2010/main" xmlns="" val="5875396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04801"/>
            <a:ext cx="7886700" cy="5872163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цитировании </a:t>
            </a:r>
            <a:r>
              <a:rPr lang="ru-RU" dirty="0"/>
              <a:t>Цитаты заключаются в кавычки, если оформляется как прямая речь, то есть сопровождается словами автора. </a:t>
            </a:r>
          </a:p>
          <a:p>
            <a:pPr fontAlgn="base"/>
            <a:r>
              <a:rPr lang="ru-RU" i="1" dirty="0"/>
              <a:t>Белинский писал: «….». </a:t>
            </a:r>
            <a:r>
              <a:rPr lang="ru-RU" dirty="0"/>
              <a:t>Если цитата приводится не полностью, то пропуск обозначается многоточием, которое может быть как перед цитатой, так и в середине или после нее. </a:t>
            </a:r>
          </a:p>
          <a:p>
            <a:pPr marL="0" indent="0" fontAlgn="base">
              <a:buNone/>
            </a:pPr>
            <a:r>
              <a:rPr lang="ru-RU" dirty="0" smtClean="0"/>
              <a:t>Если </a:t>
            </a:r>
            <a:r>
              <a:rPr lang="ru-RU" dirty="0"/>
              <a:t>после цитаты указывается фамилия автора или источник цитаты в </a:t>
            </a:r>
            <a:r>
              <a:rPr lang="ru-RU" dirty="0" err="1"/>
              <a:t>И.п</a:t>
            </a:r>
            <a:r>
              <a:rPr lang="ru-RU" dirty="0"/>
              <a:t>., то возможно следующее оформление: </a:t>
            </a:r>
          </a:p>
          <a:p>
            <a:pPr marL="0" indent="0" fontAlgn="base">
              <a:buNone/>
            </a:pPr>
            <a:r>
              <a:rPr lang="ru-RU" i="1" dirty="0"/>
              <a:t>«Значение Белинского в истории русской общественной мысли огромно» (Луначарский). </a:t>
            </a:r>
            <a:br>
              <a:rPr lang="ru-RU" i="1" dirty="0"/>
            </a:br>
            <a:r>
              <a:rPr lang="ru-RU" i="1" dirty="0"/>
              <a:t> «Дети должны быть очень снисходительны к взрослым» (из аллегорической сказки А. де Сент-Экзюпери «Маленький принц»). </a:t>
            </a:r>
            <a:br>
              <a:rPr lang="ru-RU" i="1" dirty="0"/>
            </a:br>
            <a:r>
              <a:rPr lang="ru-RU" dirty="0"/>
              <a:t>Эпиграфы, как правило, не выделяются ни кавычками, ни скобками </a:t>
            </a:r>
          </a:p>
          <a:p>
            <a:r>
              <a:rPr lang="ru-RU" i="1" dirty="0"/>
              <a:t> Береги честь смолоду.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85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704856" cy="4857403"/>
          </a:xfrm>
        </p:spPr>
        <p:txBody>
          <a:bodyPr>
            <a:normAutofit fontScale="47500" lnSpcReduction="20000"/>
          </a:bodyPr>
          <a:lstStyle/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ЗНАКИ ПРЕПИНАНИЯ В ПРОСТОМ ПРЕДЛОЖЕНИИ: тире, запятая, двоеточие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 Тире и другие знаки препинания между подлежащим и сказуемым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Знаки препинания при однородных членах (запятая, двоеточие, тире)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 Знаки препинания при обособленных определениях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 Знаки препинания при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приложении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Знаки препинания при обособленных обстоятельствах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 Знаки препинания при сравнительных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оборотах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1.7 Другие случаи постановки тире в простом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 Знаки препинания при уточняющих и пояснительных членах предложения 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ЗНАКИ ПРЕПИНАНИЯ В СЛОЖНОМ ПРЕДЛОЖЕНИИ: тире, запятая, двоеточие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 Запятая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сложносочинённом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Знаки препинания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сложноподчинённом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 Знаки препинания в бессоюзном сложном предложении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 Знаки препинания в сложном предложении с разными видами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ЗНАКИ ПРЕПИНАНИЯ ПРИ ОБРАЩЕНИЯХ, ВВОДНЫХ СЛОВАХ И СЛОВОСОЧЕТАНИЯХ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 Знаки препинания при обращениях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Знаки препинания при вводных словах, словосочетаниях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ЗНАКИ ПРЕПИНАНИЯ ПРИ ПРЯМОЙ РЕЧИ, ЦИТИРОВАНИИ </a:t>
            </a:r>
          </a:p>
          <a:p>
            <a:endParaRPr lang="ru-RU" b="1" u="sng" dirty="0"/>
          </a:p>
        </p:txBody>
      </p:sp>
    </p:spTree>
    <p:extLst>
      <p:ext uri="{BB962C8B-B14F-4D97-AF65-F5344CB8AC3E}">
        <p14:creationId xmlns="" xmlns:p14="http://schemas.microsoft.com/office/powerpoint/2010/main" val="25286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635"/>
            <a:ext cx="7886700" cy="6040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/>
              <a:t>ПУНКТУАЦИОННЫЙ </a:t>
            </a:r>
            <a:r>
              <a:rPr lang="ru-RU" sz="2400" b="1" dirty="0"/>
              <a:t>АНАЛИЗ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i="1" dirty="0"/>
              <a:t>Расставьте знаки препинания. Укажите цифры, на месте которых должны стоять запятые.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/>
              <a:t>Как известно (1) люди называют жестокость человека "зверской" (2) но это страшно несправедливо (3) и обидно для зверей: зверь никогда не (4) может быть (5) так жесток (6) как человек (7) так артистически (8) так художественно жесток.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18641" y="458779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0" i="0" smtClean="0">
                <a:solidFill>
                  <a:srgbClr val="1A1A1A"/>
                </a:solidFill>
                <a:effectLst/>
                <a:latin typeface="GothaPro"/>
              </a:rPr>
              <a:t> </a:t>
            </a:r>
            <a:r>
              <a:rPr lang="ru-RU" b="0" i="0" u="none" strike="noStrike" smtClean="0">
                <a:solidFill>
                  <a:srgbClr val="DE7509"/>
                </a:solidFill>
                <a:effectLst/>
                <a:latin typeface="GothaPro"/>
              </a:rPr>
              <a:t>ОТВЕТ</a:t>
            </a:r>
            <a:endParaRPr lang="ru-RU" b="0" i="0" smtClean="0">
              <a:solidFill>
                <a:srgbClr val="1A1A1A"/>
              </a:solidFill>
              <a:effectLst/>
              <a:latin typeface="GothaPro"/>
            </a:endParaRPr>
          </a:p>
          <a:p>
            <a:pPr algn="just" fontAlgn="base"/>
            <a:r>
              <a:rPr lang="ru-RU" b="0" i="0" dirty="0" smtClean="0">
                <a:solidFill>
                  <a:srgbClr val="1A1A1A"/>
                </a:solidFill>
                <a:effectLst/>
                <a:latin typeface="GothaPro"/>
              </a:rPr>
              <a:t>12678</a:t>
            </a:r>
            <a:endParaRPr lang="ru-RU" b="0" i="0" dirty="0">
              <a:solidFill>
                <a:srgbClr val="1A1A1A"/>
              </a:solidFill>
              <a:effectLst/>
              <a:latin typeface="GothaPro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90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в сложном предложении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 fontScale="92500"/>
          </a:bodyPr>
          <a:lstStyle/>
          <a:p>
            <a:pPr marL="0" indent="0" fontAlgn="base">
              <a:buNone/>
            </a:pPr>
            <a:r>
              <a:rPr lang="ru-RU" b="1" dirty="0"/>
              <a:t> </a:t>
            </a:r>
            <a:r>
              <a:rPr lang="ru-RU" b="1" dirty="0" smtClean="0"/>
              <a:t> Запятая </a:t>
            </a:r>
            <a:r>
              <a:rPr lang="ru-RU" b="1" dirty="0"/>
              <a:t>в </a:t>
            </a:r>
            <a:r>
              <a:rPr lang="ru-RU" b="1" dirty="0" err="1"/>
              <a:t>сложносочинённом</a:t>
            </a:r>
            <a:r>
              <a:rPr lang="ru-RU" b="1" dirty="0"/>
              <a:t> предложении </a:t>
            </a:r>
          </a:p>
          <a:p>
            <a:pPr fontAlgn="base"/>
            <a:r>
              <a:rPr lang="ru-RU" dirty="0"/>
              <a:t>ССП – это сложное предложение, состоящее из двух и более грамматических основ, связанных сочинительными союзами.</a:t>
            </a:r>
            <a:br>
              <a:rPr lang="ru-RU" dirty="0"/>
            </a:br>
            <a:r>
              <a:rPr lang="ru-RU" b="1" dirty="0" smtClean="0"/>
              <a:t>Запятая </a:t>
            </a:r>
            <a:r>
              <a:rPr lang="ru-RU" b="1" dirty="0"/>
              <a:t>в ССП ставится:</a:t>
            </a:r>
            <a:br>
              <a:rPr lang="ru-RU" b="1" dirty="0"/>
            </a:br>
            <a:r>
              <a:rPr lang="ru-RU" dirty="0"/>
              <a:t>перед сочинительными союзами ( и, или, но, а, тоже, зато, однако и др.) в большинстве случаев.</a:t>
            </a:r>
          </a:p>
          <a:p>
            <a:pPr marL="0" indent="0" algn="ctr">
              <a:buNone/>
            </a:pPr>
            <a:r>
              <a:rPr lang="ru-RU" i="1" dirty="0"/>
              <a:t>Уже садилось солнце,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и </a:t>
            </a:r>
            <a:r>
              <a:rPr lang="ru-RU" i="1" dirty="0"/>
              <a:t>горизонт пылал тихим огнем.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958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147248" cy="5361459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dirty="0" smtClean="0"/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Запятая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ССП 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ставится: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>если </a:t>
            </a:r>
            <a:r>
              <a:rPr lang="ru-RU" dirty="0"/>
              <a:t>у двух предложений в составе ССП есть общий второстепенный член</a:t>
            </a:r>
          </a:p>
          <a:p>
            <a:pPr fontAlgn="base"/>
            <a:r>
              <a:rPr lang="ru-RU" i="1" dirty="0" smtClean="0"/>
              <a:t>	На </a:t>
            </a:r>
            <a:r>
              <a:rPr lang="ru-RU" i="1" dirty="0"/>
              <a:t>улице ярко светит солнце и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			поют </a:t>
            </a:r>
            <a:r>
              <a:rPr lang="ru-RU" i="1" dirty="0"/>
              <a:t>птицы.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если </a:t>
            </a:r>
            <a:r>
              <a:rPr lang="ru-RU" dirty="0"/>
              <a:t>сочинительный союз соединяет два вопросительных, восклицательных, побудительных, назывных или безличных предложения.</a:t>
            </a:r>
          </a:p>
          <a:p>
            <a:pPr marL="0" indent="0" algn="ctr">
              <a:buNone/>
            </a:pPr>
            <a:r>
              <a:rPr lang="ru-RU" i="1" dirty="0"/>
              <a:t>Кто вы такие и что вам здесь нужно?</a:t>
            </a:r>
            <a:br>
              <a:rPr lang="ru-RU" i="1" dirty="0"/>
            </a:br>
            <a:r>
              <a:rPr lang="ru-RU" i="1" dirty="0" smtClean="0"/>
              <a:t>Жарко </a:t>
            </a:r>
            <a:r>
              <a:rPr lang="ru-RU" i="1" dirty="0"/>
              <a:t>и холодно.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</a:t>
            </a:r>
            <a:r>
              <a:rPr lang="ru-RU" i="1" dirty="0" smtClean="0"/>
              <a:t>а </a:t>
            </a:r>
            <a:r>
              <a:rPr lang="ru-RU" i="1" dirty="0"/>
              <a:t>будет свет и  пусть скроется тьма!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60044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57353"/>
            <a:ext cx="7886700" cy="5819611"/>
          </a:xfrm>
        </p:spPr>
        <p:txBody>
          <a:bodyPr>
            <a:normAutofit fontScale="92500" lnSpcReduction="1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в </a:t>
            </a:r>
            <a:r>
              <a:rPr lang="ru-RU" b="1" dirty="0" err="1">
                <a:solidFill>
                  <a:srgbClr val="C00000"/>
                </a:solidFill>
              </a:rPr>
              <a:t>сложноподчинённом</a:t>
            </a:r>
            <a:r>
              <a:rPr lang="ru-RU" b="1" dirty="0">
                <a:solidFill>
                  <a:srgbClr val="C00000"/>
                </a:solidFill>
              </a:rPr>
              <a:t> предложении </a:t>
            </a:r>
          </a:p>
          <a:p>
            <a:pPr marL="0" indent="0" fontAlgn="base">
              <a:buNone/>
            </a:pPr>
            <a:r>
              <a:rPr lang="ru-RU" sz="2200" b="1" dirty="0"/>
              <a:t>СПП</a:t>
            </a:r>
            <a:r>
              <a:rPr lang="ru-RU" sz="2200" dirty="0"/>
              <a:t> - это сложное предложение, состоящее из главного и зависимого (придаточного) предложения, связанных подчинительными союзами (что, когда, если, хотя, потому что, чтобы и т.д.).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СПП от главного предложения задается вопрос в придаточному.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СПП может быть 1 или несколько придаточных частей.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/>
              <a:t>1 Придаточная часть может находиться </a:t>
            </a:r>
            <a:r>
              <a:rPr lang="ru-RU" sz="2200" dirty="0"/>
              <a:t>Перед главной частью: </a:t>
            </a:r>
            <a:r>
              <a:rPr lang="ru-RU" sz="2200" b="1" dirty="0"/>
              <a:t>(...),[...].</a:t>
            </a:r>
            <a:endParaRPr lang="ru-RU" sz="2200" dirty="0"/>
          </a:p>
          <a:p>
            <a:pPr marL="0" indent="0" fontAlgn="base">
              <a:buNone/>
            </a:pPr>
            <a:r>
              <a:rPr lang="ru-RU" sz="2200" i="1" dirty="0"/>
              <a:t>(Когда взошло солнце), мне стало радостно. (ставится 1 запятая между двумя частями)</a:t>
            </a:r>
            <a:r>
              <a:rPr lang="ru-RU" sz="2200" dirty="0"/>
              <a:t>После главной части: </a:t>
            </a:r>
            <a:r>
              <a:rPr lang="ru-RU" sz="2200" b="1" dirty="0"/>
              <a:t>[...],(...).</a:t>
            </a:r>
            <a:endParaRPr lang="ru-RU" sz="2200" dirty="0"/>
          </a:p>
          <a:p>
            <a:pPr marL="0" indent="0" fontAlgn="base">
              <a:buNone/>
            </a:pPr>
            <a:r>
              <a:rPr lang="ru-RU" sz="2200" i="1" dirty="0"/>
              <a:t>Я пошел домой, (когда начался дождь). (ставится 1 запятая между двумя частями)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главной части (разрывать ее): </a:t>
            </a:r>
            <a:r>
              <a:rPr lang="ru-RU" sz="2200" b="1" dirty="0"/>
              <a:t>[...,(...),...].</a:t>
            </a:r>
            <a:endParaRPr lang="ru-RU" sz="2200" dirty="0"/>
          </a:p>
          <a:p>
            <a:pPr marL="0" indent="0">
              <a:buNone/>
            </a:pPr>
            <a:r>
              <a:rPr lang="ru-RU" sz="2200" i="1" dirty="0"/>
              <a:t>Книга, (которую подарил мне друг), оказалась очень интересной. (придаточная выделяется с обеих сторон 2 запятыми)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120584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20415"/>
            <a:ext cx="7886700" cy="5756549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r>
              <a:rPr lang="ru-RU" dirty="0">
                <a:solidFill>
                  <a:srgbClr val="C00000"/>
                </a:solidFill>
              </a:rPr>
              <a:t>Если в СПП </a:t>
            </a:r>
            <a:r>
              <a:rPr lang="ru-RU" b="1" dirty="0">
                <a:solidFill>
                  <a:srgbClr val="C00000"/>
                </a:solidFill>
              </a:rPr>
              <a:t>несколько придаточных</a:t>
            </a:r>
            <a:r>
              <a:rPr lang="ru-RU" dirty="0">
                <a:solidFill>
                  <a:srgbClr val="C00000"/>
                </a:solidFill>
              </a:rPr>
              <a:t>, то между ними могут быть следующие связи: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600" b="1" dirty="0"/>
              <a:t>Последовательное подчинение:</a:t>
            </a:r>
            <a:r>
              <a:rPr lang="ru-RU" sz="2600" dirty="0"/>
              <a:t> </a:t>
            </a:r>
          </a:p>
          <a:p>
            <a:pPr fontAlgn="base"/>
            <a:r>
              <a:rPr lang="ru-RU" sz="2600" i="1" dirty="0"/>
              <a:t>Я знаю, что ты очень любишь дом, который принадлежал твоей бабушке. (запятой отделяется каждая часть СПП)</a:t>
            </a:r>
            <a:br>
              <a:rPr lang="ru-RU" sz="2600" i="1" dirty="0"/>
            </a:br>
            <a:r>
              <a:rPr lang="ru-RU" sz="2600" b="1" dirty="0"/>
              <a:t>Параллельное подчинение: </a:t>
            </a:r>
            <a:endParaRPr lang="ru-RU" sz="2600" dirty="0"/>
          </a:p>
          <a:p>
            <a:pPr fontAlgn="base"/>
            <a:r>
              <a:rPr lang="ru-RU" sz="2600" i="1" dirty="0"/>
              <a:t>Когда наступил вечер, стало так холодно, что я не смог больше оставаться на улице.(запятой отделяется каждая часть СПП)</a:t>
            </a:r>
            <a:br>
              <a:rPr lang="ru-RU" sz="2600" i="1" dirty="0"/>
            </a:br>
            <a:endParaRPr lang="ru-RU" sz="2600" i="1" dirty="0" smtClean="0"/>
          </a:p>
          <a:p>
            <a:pPr marL="0" indent="0" fontAlgn="base">
              <a:buNone/>
            </a:pPr>
            <a:r>
              <a:rPr lang="ru-RU" sz="2600" b="1" dirty="0" smtClean="0"/>
              <a:t>Однородное </a:t>
            </a:r>
            <a:r>
              <a:rPr lang="ru-RU" sz="2600" b="1" dirty="0"/>
              <a:t>подчинение:</a:t>
            </a:r>
            <a:endParaRPr lang="ru-RU" sz="2600" dirty="0"/>
          </a:p>
          <a:p>
            <a:r>
              <a:rPr lang="ru-RU" sz="2600" i="1" dirty="0"/>
              <a:t>Я знаю, что на улице светит солнце, поют птицы. (запятая ставится между однородными придаточными, не соединенными союзами)</a:t>
            </a:r>
            <a:br>
              <a:rPr lang="ru-RU" sz="2600" i="1" dirty="0"/>
            </a:br>
            <a:r>
              <a:rPr lang="ru-RU" sz="2600" i="1" dirty="0"/>
              <a:t>Я знаю, что на улице светит солнце </a:t>
            </a:r>
            <a:r>
              <a:rPr lang="ru-RU" sz="2600" b="1" i="1" dirty="0"/>
              <a:t>и</a:t>
            </a:r>
            <a:r>
              <a:rPr lang="ru-RU" sz="2600" i="1" dirty="0"/>
              <a:t> поют птицы. (между однородными придаточными, соединенными союзами И, ИЛИ, либо, да=И не ставится запятая)</a:t>
            </a: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2693136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fontScale="85000" lnSpcReduction="20000"/>
          </a:bodyPr>
          <a:lstStyle/>
          <a:p>
            <a:pPr marL="0" indent="0" algn="ctr" fontAlgn="base">
              <a:buNone/>
            </a:pPr>
            <a:r>
              <a:rPr lang="ru-RU" sz="2800" b="1" dirty="0">
                <a:solidFill>
                  <a:srgbClr val="C00000"/>
                </a:solidFill>
              </a:rPr>
              <a:t>Знаки препинания в бессоюзном сложном предложении</a:t>
            </a:r>
          </a:p>
          <a:p>
            <a:pPr marL="0" indent="0">
              <a:buNone/>
            </a:pPr>
            <a:r>
              <a:rPr lang="ru-RU" b="1" dirty="0"/>
              <a:t>БСП</a:t>
            </a:r>
            <a:r>
              <a:rPr lang="ru-RU" dirty="0"/>
              <a:t> – сложное предложение, части которого не соединены союзами.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ЗАПЯТАЯ </a:t>
            </a:r>
            <a:r>
              <a:rPr lang="ru-RU" dirty="0"/>
              <a:t>ставится</a:t>
            </a:r>
            <a:r>
              <a:rPr lang="ru-RU" b="1" dirty="0"/>
              <a:t> </a:t>
            </a:r>
            <a:r>
              <a:rPr lang="ru-RU" dirty="0"/>
              <a:t>при одновременности и последовательности событий, происходящих в частях БСП.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Метель не утихала, небо не прояснялось.</a:t>
            </a:r>
            <a:br>
              <a:rPr lang="ru-RU" i="1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ТОЧКА С ЗАПЯТОЙ </a:t>
            </a:r>
            <a:r>
              <a:rPr lang="ru-RU" dirty="0"/>
              <a:t>ставится при одновременности и последовательности, если простые предложения БСП осложнены чем-либо.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Уже вечерело; солнце скрылось за небольшую сосновую рощу, лежавшую в полуверсте от сада; тень от нее без конца тянулась через неподвижные поля.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63807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20415"/>
            <a:ext cx="7886700" cy="5756549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ДВОЕТОЧИЕ </a:t>
            </a:r>
            <a:r>
              <a:rPr lang="ru-RU" b="1" dirty="0" err="1">
                <a:solidFill>
                  <a:srgbClr val="C00000"/>
                </a:solidFill>
              </a:rPr>
              <a:t>ставится</a:t>
            </a:r>
            <a:r>
              <a:rPr lang="ru-RU" dirty="0" err="1">
                <a:solidFill>
                  <a:srgbClr val="C00000"/>
                </a:solidFill>
              </a:rPr>
              <a:t>:если</a:t>
            </a:r>
            <a:r>
              <a:rPr lang="ru-RU" dirty="0">
                <a:solidFill>
                  <a:srgbClr val="C00000"/>
                </a:solidFill>
              </a:rPr>
              <a:t> вторая часть поясняет то, о чем говорится в первой части (можно подставить А ИМЕННО).</a:t>
            </a:r>
          </a:p>
          <a:p>
            <a:pPr fontAlgn="base"/>
            <a:r>
              <a:rPr lang="ru-RU" sz="2800" i="1" dirty="0"/>
              <a:t>Около мельничных колес раздавались слабые звуки: капли падали с лопат, сочилась вода сквозь засовы плотины.</a:t>
            </a:r>
            <a:br>
              <a:rPr lang="ru-RU" sz="2800" i="1" dirty="0"/>
            </a:br>
            <a:r>
              <a:rPr lang="ru-RU" sz="2800" dirty="0"/>
              <a:t>если вторая часть указывает на причину того, о чем говорится в первой части.</a:t>
            </a:r>
          </a:p>
          <a:p>
            <a:pPr fontAlgn="base"/>
            <a:r>
              <a:rPr lang="ru-RU" sz="2800" i="1" dirty="0"/>
              <a:t>Печален я: со мною друга </a:t>
            </a:r>
            <a:r>
              <a:rPr lang="ru-RU" sz="2800" i="1" dirty="0" err="1"/>
              <a:t>нет.</a:t>
            </a:r>
            <a:r>
              <a:rPr lang="ru-RU" sz="2800" dirty="0" err="1"/>
              <a:t>Если</a:t>
            </a:r>
            <a:r>
              <a:rPr lang="ru-RU" sz="2800" dirty="0"/>
              <a:t> второе предложение дополняет содержание первого: (можно подставить что, и вижу, что, и увидел что)</a:t>
            </a:r>
          </a:p>
          <a:p>
            <a:r>
              <a:rPr lang="ru-RU" sz="2800" i="1" dirty="0"/>
              <a:t>Испуганная лосем, Настенька изумленно смотрела на землю: гадюка по-прежнему лежала, свернувшись колечком</a:t>
            </a:r>
            <a:r>
              <a:rPr lang="ru-RU" i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67174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ТИРЕ </a:t>
            </a:r>
            <a:r>
              <a:rPr lang="ru-RU" b="1" dirty="0" err="1">
                <a:solidFill>
                  <a:srgbClr val="C00000"/>
                </a:solidFill>
              </a:rPr>
              <a:t>ставится:</a:t>
            </a:r>
            <a:r>
              <a:rPr lang="ru-RU" dirty="0" err="1">
                <a:solidFill>
                  <a:srgbClr val="C00000"/>
                </a:solidFill>
              </a:rPr>
              <a:t>вторая</a:t>
            </a:r>
            <a:r>
              <a:rPr lang="ru-RU" dirty="0">
                <a:solidFill>
                  <a:srgbClr val="C00000"/>
                </a:solidFill>
              </a:rPr>
              <a:t> часть противопоставлена первой части (можно подставить союзы А, НО)</a:t>
            </a:r>
          </a:p>
          <a:p>
            <a:pPr fontAlgn="base"/>
            <a:r>
              <a:rPr lang="ru-RU" i="1" dirty="0"/>
              <a:t>Я смотрел все </a:t>
            </a:r>
            <a:r>
              <a:rPr lang="ru-RU" i="1" dirty="0" err="1"/>
              <a:t>напряженнее</a:t>
            </a:r>
            <a:r>
              <a:rPr lang="ru-RU" i="1" dirty="0"/>
              <a:t> - их все не было.</a:t>
            </a:r>
            <a:br>
              <a:rPr lang="ru-RU" i="1" dirty="0"/>
            </a:br>
            <a:r>
              <a:rPr lang="ru-RU" dirty="0"/>
              <a:t>В первой части говорится о времени или условии  (можно подставить КОГДА, ЕСЛИ)</a:t>
            </a:r>
          </a:p>
          <a:p>
            <a:pPr fontAlgn="base"/>
            <a:r>
              <a:rPr lang="ru-RU" i="1" dirty="0"/>
              <a:t>Вышли на обрыв - подуло свежим ветром.</a:t>
            </a:r>
            <a:br>
              <a:rPr lang="ru-RU" i="1" dirty="0"/>
            </a:br>
            <a:r>
              <a:rPr lang="ru-RU" dirty="0"/>
              <a:t>Вторая часть является следствием</a:t>
            </a:r>
          </a:p>
          <a:p>
            <a:r>
              <a:rPr lang="ru-RU" i="1" dirty="0"/>
              <a:t>Он подал знак рукою - все притихли.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3324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30925"/>
            <a:ext cx="7886700" cy="5746039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в сложном предложении с разными видами связи </a:t>
            </a:r>
          </a:p>
          <a:p>
            <a:pPr fontAlgn="base"/>
            <a:r>
              <a:rPr lang="ru-RU" dirty="0"/>
              <a:t>В таких предложениях важно правильно определять границы предложений и связи между частями сложного предложения.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Отдельного внимания заслуживает постановка запятой</a:t>
            </a:r>
            <a:r>
              <a:rPr lang="ru-RU" b="1" dirty="0"/>
              <a:t> на стыке союзов: </a:t>
            </a:r>
            <a:r>
              <a:rPr lang="ru-RU" dirty="0"/>
              <a:t>на стыке могут оказаться два подчинительных союза или сочинительный и подчинительный союзы.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Запятая </a:t>
            </a:r>
            <a:r>
              <a:rPr lang="ru-RU" b="1" dirty="0"/>
              <a:t>СТАВИТСЯ (между союзами):</a:t>
            </a:r>
            <a:r>
              <a:rPr lang="ru-RU" dirty="0"/>
              <a:t> если придаточное предложение можно изъять или переставить</a:t>
            </a:r>
          </a:p>
          <a:p>
            <a:pPr fontAlgn="base"/>
            <a:r>
              <a:rPr lang="ru-RU" i="1" dirty="0"/>
              <a:t>Павел прекрасно понимал, что, если бы не она, не приехала бы Таня домой.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Запятая НЕ ставится (между союзами)</a:t>
            </a:r>
            <a:r>
              <a:rPr lang="ru-RU" dirty="0"/>
              <a:t>если нельзя переставить или изъять придаточную часть.</a:t>
            </a:r>
          </a:p>
          <a:p>
            <a:r>
              <a:rPr lang="ru-RU" i="1" dirty="0"/>
              <a:t>Дима прожил на свете двадцать три года, и если большинство из нас склонно упиваться прошлым или грезить о будущем, то Дима увлечен настоящим днём...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05988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71463" indent="-271463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Напоминаю</a:t>
            </a:r>
            <a:r>
              <a:rPr lang="ru-RU" alt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только знание правил и постоянные практические занятия, помогут вам верно выполнить данное </a:t>
            </a: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</a:t>
            </a:r>
            <a:b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Тренируйтесь</a:t>
            </a:r>
            <a: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 на экзамене! </a:t>
            </a:r>
            <a:b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/>
              <a:t/>
            </a:r>
            <a:br>
              <a:rPr lang="ru-RU" alt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="" xmlns:p14="http://schemas.microsoft.com/office/powerpoint/2010/main" val="20850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7689" y="636108"/>
            <a:ext cx="5717198" cy="55852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036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в простом предложении: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тире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запятая, двоеточие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69" b="9571"/>
          <a:stretch/>
        </p:blipFill>
        <p:spPr>
          <a:xfrm>
            <a:off x="1187624" y="1268413"/>
            <a:ext cx="6984776" cy="4680867"/>
          </a:xfrm>
        </p:spPr>
      </p:pic>
    </p:spTree>
    <p:extLst>
      <p:ext uri="{BB962C8B-B14F-4D97-AF65-F5344CB8AC3E}">
        <p14:creationId xmlns="" xmlns:p14="http://schemas.microsoft.com/office/powerpoint/2010/main" val="334455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Трижды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      пятнадцать.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между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поселками шестьдесят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километров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Звёзды будто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алмазы.</a:t>
            </a: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решённом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только путать.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ерша или окуня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блаженство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Бедность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порок.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    значит простить.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452608"/>
            <a:ext cx="360040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960765"/>
            <a:ext cx="360040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3400926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36196" y="3921415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5373216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527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9064" y="624254"/>
            <a:ext cx="6574448" cy="55391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624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13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однородных членах (запятая, двоеточие, тире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)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620" y="1405280"/>
            <a:ext cx="8229600" cy="4525963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b="1" dirty="0" smtClean="0">
                <a:solidFill>
                  <a:srgbClr val="B8312F"/>
                </a:solidFill>
                <a:latin typeface="GothaPro"/>
              </a:rPr>
              <a:t>			</a:t>
            </a:r>
            <a:r>
              <a:rPr lang="ru-RU" sz="3000" b="1" dirty="0" smtClean="0">
                <a:solidFill>
                  <a:srgbClr val="B83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sz="3000" b="1" dirty="0">
                <a:solidFill>
                  <a:srgbClr val="B83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</a:p>
          <a:p>
            <a:pPr algn="just" fontAlgn="base">
              <a:buFont typeface="Arial"/>
              <a:buChar char="•"/>
            </a:pPr>
            <a:r>
              <a:rPr lang="ru-RU" sz="3000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однородных членов не соединены союзами: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 ветер, снег 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Arial"/>
              <a:buChar char="•"/>
            </a:pP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между однородными членами есть противительные союзы: а, но, </a:t>
            </a:r>
            <a:r>
              <a:rPr lang="ru-RU" sz="3000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да(=но), 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зато: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мал, да удал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Arial"/>
              <a:buChar char="•"/>
            </a:pP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соединены повторяющимися союзами: и…и, </a:t>
            </a:r>
            <a:r>
              <a:rPr lang="ru-RU" sz="3000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ни..ни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000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то..то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дождик, и ветер, и снег.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991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1419</Words>
  <Application>Microsoft Office PowerPoint</Application>
  <PresentationFormat>Экран (4:3)</PresentationFormat>
  <Paragraphs>301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       Подготовка к ОГЭ.      Пунктуационный     анализ (задание 3 ОГЭ)</vt:lpstr>
      <vt:lpstr>Слайд 2</vt:lpstr>
      <vt:lpstr>Кодификатор 2021 г.</vt:lpstr>
      <vt:lpstr>Содержание:</vt:lpstr>
      <vt:lpstr>Слайд 5</vt:lpstr>
      <vt:lpstr>Знаки препинания в простом предложении:  тире, запятая, двоеточие</vt:lpstr>
      <vt:lpstr>Тренируемся! </vt:lpstr>
      <vt:lpstr>Слайд 8</vt:lpstr>
      <vt:lpstr> Знаки препинания при однородных членах (запятая, двоеточие, тире)</vt:lpstr>
      <vt:lpstr>Слайд 10</vt:lpstr>
      <vt:lpstr>Слайд 11</vt:lpstr>
      <vt:lpstr>Слайд 12</vt:lpstr>
      <vt:lpstr>Слайд 13</vt:lpstr>
      <vt:lpstr>Тренируемся! </vt:lpstr>
      <vt:lpstr> Знаки препинания  при обособленных определениях </vt:lpstr>
      <vt:lpstr>Слайд 16</vt:lpstr>
      <vt:lpstr>Знаки препинания при приложении: </vt:lpstr>
      <vt:lpstr>Слайд 18</vt:lpstr>
      <vt:lpstr> Знаки препинания при обособленных обстоятельствах </vt:lpstr>
      <vt:lpstr>Слайд 20</vt:lpstr>
      <vt:lpstr>Слайд 21</vt:lpstr>
      <vt:lpstr>Тренируемся! </vt:lpstr>
      <vt:lpstr> Знаки препинания  при сравнительных оборотах: </vt:lpstr>
      <vt:lpstr>Слайд 24</vt:lpstr>
      <vt:lpstr> Другие случаи постановки тире  в простом предложении: </vt:lpstr>
      <vt:lpstr> Знаки препинания при уточняющих и пояснительных членах предложения  </vt:lpstr>
      <vt:lpstr>Тренируемся! </vt:lpstr>
      <vt:lpstr>Тренинг </vt:lpstr>
      <vt:lpstr>Пояснение. Расставим знаки препинания: </vt:lpstr>
      <vt:lpstr>Тренинг </vt:lpstr>
      <vt:lpstr>Пояснение. Расставим знаки препинания:</vt:lpstr>
      <vt:lpstr>Тренинг </vt:lpstr>
      <vt:lpstr>Пояснение. Расставим знаки препинания: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Знаки препинания в сложном предложении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        Напоминаю, что только знание правил и постоянные практические занятия, помогут вам верно выполнить данное задание.  Тренируйтесь! Удачи на экзамене!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Пользователь Windows</cp:lastModifiedBy>
  <cp:revision>52</cp:revision>
  <dcterms:created xsi:type="dcterms:W3CDTF">2017-11-28T16:44:30Z</dcterms:created>
  <dcterms:modified xsi:type="dcterms:W3CDTF">2021-01-21T23:28:13Z</dcterms:modified>
</cp:coreProperties>
</file>