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71" r:id="rId5"/>
    <p:sldId id="277" r:id="rId6"/>
    <p:sldId id="278" r:id="rId7"/>
    <p:sldId id="280" r:id="rId8"/>
    <p:sldId id="283" r:id="rId9"/>
    <p:sldId id="285" r:id="rId10"/>
    <p:sldId id="257" r:id="rId11"/>
    <p:sldId id="259" r:id="rId12"/>
    <p:sldId id="262" r:id="rId13"/>
    <p:sldId id="263" r:id="rId14"/>
    <p:sldId id="264" r:id="rId15"/>
    <p:sldId id="265" r:id="rId16"/>
    <p:sldId id="266" r:id="rId17"/>
    <p:sldId id="267" r:id="rId18"/>
    <p:sldId id="268" r:id="rId19"/>
    <p:sldId id="269" r:id="rId20"/>
    <p:sldId id="270" r:id="rId21"/>
    <p:sldId id="272" r:id="rId22"/>
    <p:sldId id="273" r:id="rId23"/>
    <p:sldId id="275" r:id="rId24"/>
    <p:sldId id="279" r:id="rId25"/>
    <p:sldId id="281" r:id="rId26"/>
    <p:sldId id="287" r:id="rId2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8" y="8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63E8D87-20DD-4873-99E6-4F17EB4DB2D4}"/>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25D9484-4E68-45E6-B03C-3127994085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45B2CEDF-2EC3-4EF7-B026-92535243466B}"/>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5" name="Нижний колонтитул 4">
            <a:extLst>
              <a:ext uri="{FF2B5EF4-FFF2-40B4-BE49-F238E27FC236}">
                <a16:creationId xmlns:a16="http://schemas.microsoft.com/office/drawing/2014/main" id="{5976363A-A0CC-4498-8DBE-D06E58368C3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EC3ECC1-719A-4C70-8A18-084B0C80A9B3}"/>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1650355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5A0CE24-EDA2-4C50-896E-157B93038C33}"/>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274C7C70-955E-433B-99FA-D32173695AA2}"/>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B89C64C-97B5-4820-80D1-C061EA04AD79}"/>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5" name="Нижний колонтитул 4">
            <a:extLst>
              <a:ext uri="{FF2B5EF4-FFF2-40B4-BE49-F238E27FC236}">
                <a16:creationId xmlns:a16="http://schemas.microsoft.com/office/drawing/2014/main" id="{3CF4FFE0-F739-408A-A192-93E2DE45134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B8E40C8-4C7A-4557-9083-82D43A5CEB18}"/>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3060551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82A5CEE3-6C3D-440D-8719-6DB3CD3D6513}"/>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5466EEB9-7921-4C13-88EA-F214790E8DD8}"/>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C876164-2FB8-4301-A3B0-8D6299A11129}"/>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5" name="Нижний колонтитул 4">
            <a:extLst>
              <a:ext uri="{FF2B5EF4-FFF2-40B4-BE49-F238E27FC236}">
                <a16:creationId xmlns:a16="http://schemas.microsoft.com/office/drawing/2014/main" id="{99054A82-0B2D-40BD-AC5C-EAE0D0810D8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58BD7E8-AC46-415A-9E7B-D257D3794384}"/>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372615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D0D3B8F-1275-4219-BB23-2CF50739EEA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350A3D59-7E78-481A-80F3-547C55C03BB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D1E2C2C-E2FB-414B-8D5F-ACAA4F9248A5}"/>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5" name="Нижний колонтитул 4">
            <a:extLst>
              <a:ext uri="{FF2B5EF4-FFF2-40B4-BE49-F238E27FC236}">
                <a16:creationId xmlns:a16="http://schemas.microsoft.com/office/drawing/2014/main" id="{5C7C0A88-AF27-4D14-A390-4D9ABC9F1C3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0B9F92E-CBD4-48EC-A5FF-E003779208B4}"/>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2482402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D1F7449-D4A6-4F00-8E1F-0879D1E6AABB}"/>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4364F646-0295-4C28-9850-2ABB8379FA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82419EE-2533-42C1-ACC8-54B2A40BD10B}"/>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5" name="Нижний колонтитул 4">
            <a:extLst>
              <a:ext uri="{FF2B5EF4-FFF2-40B4-BE49-F238E27FC236}">
                <a16:creationId xmlns:a16="http://schemas.microsoft.com/office/drawing/2014/main" id="{A556927A-50DF-41B4-8707-E60B22EF4C8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5D6A214-41A6-4990-93E7-5D4E781E9400}"/>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3281056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A6A020B-2DA1-49D7-9120-70895819C2B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2203F5C-09EE-4ED0-AFB8-930390237AF3}"/>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5AF1A582-C87C-4DAD-A856-E0A13CDD496E}"/>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D3856E5F-7C7B-4169-AD1D-EF2DEA0B3238}"/>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6" name="Нижний колонтитул 5">
            <a:extLst>
              <a:ext uri="{FF2B5EF4-FFF2-40B4-BE49-F238E27FC236}">
                <a16:creationId xmlns:a16="http://schemas.microsoft.com/office/drawing/2014/main" id="{73EE44B6-1144-4BC1-B7F7-A147865450E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C4DA79F-FD06-4A10-8F16-D9D1D2C3288E}"/>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1590596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C512493-2D8D-429E-88CE-1198C0915C6F}"/>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E5BBA4C4-CA2F-46E1-A8FF-4045C4C08D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858E59AE-A6F2-4A07-9C22-F35E8FFC8912}"/>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4C441F98-A62B-49F7-9A32-D71179E91A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C82F73A3-9F1B-44AB-86C8-9DD3FB78490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32DD0D1B-F232-42D3-BF80-4129D092F858}"/>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8" name="Нижний колонтитул 7">
            <a:extLst>
              <a:ext uri="{FF2B5EF4-FFF2-40B4-BE49-F238E27FC236}">
                <a16:creationId xmlns:a16="http://schemas.microsoft.com/office/drawing/2014/main" id="{715035EB-9ECB-4081-8C7C-AC5CB58E6AD4}"/>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75F21349-6DC2-4E64-A157-E7A377FA8802}"/>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265400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7AD082-A55B-4A05-9532-44635ECA3B4F}"/>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F9B11DF5-094F-4F08-ADC1-C37C3BE81E66}"/>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4" name="Нижний колонтитул 3">
            <a:extLst>
              <a:ext uri="{FF2B5EF4-FFF2-40B4-BE49-F238E27FC236}">
                <a16:creationId xmlns:a16="http://schemas.microsoft.com/office/drawing/2014/main" id="{85D6AE12-57A3-4927-BAAE-E6066C7D762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1103370C-51E9-45B4-AB4D-7ECAB1EC5479}"/>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197388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58F9C407-8433-4E43-9598-E8E8E3B76A90}"/>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3" name="Нижний колонтитул 2">
            <a:extLst>
              <a:ext uri="{FF2B5EF4-FFF2-40B4-BE49-F238E27FC236}">
                <a16:creationId xmlns:a16="http://schemas.microsoft.com/office/drawing/2014/main" id="{DBBF935F-DDB6-44E5-85FD-1F730CC2D6D0}"/>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12DE6B4B-FF3D-4A6E-A661-82C19A3CBB05}"/>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3996782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739C9-4AF9-4D2A-9165-2253FEF42C8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51CA42A-26F0-4E17-99EE-26918DC097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3A6CF22F-F370-4988-BE5A-70396F72D1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CF7D5C5-80CD-4374-B1B4-97C5957FD963}"/>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6" name="Нижний колонтитул 5">
            <a:extLst>
              <a:ext uri="{FF2B5EF4-FFF2-40B4-BE49-F238E27FC236}">
                <a16:creationId xmlns:a16="http://schemas.microsoft.com/office/drawing/2014/main" id="{2ADC608B-50F2-4DB9-805E-AB5ED6F0688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875C062-634A-40CB-9629-57FB528FACE4}"/>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3438192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66F35A-24A4-42B2-854C-5A27F0A8B0A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EDFA0E70-C92C-4C5A-BC29-780D367415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47537925-A74D-4D1A-96DF-48E4330B9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281D6C8-0EA1-4547-A6F8-6D37E5E8A2BE}"/>
              </a:ext>
            </a:extLst>
          </p:cNvPr>
          <p:cNvSpPr>
            <a:spLocks noGrp="1"/>
          </p:cNvSpPr>
          <p:nvPr>
            <p:ph type="dt" sz="half" idx="10"/>
          </p:nvPr>
        </p:nvSpPr>
        <p:spPr/>
        <p:txBody>
          <a:bodyPr/>
          <a:lstStyle/>
          <a:p>
            <a:fld id="{C27ED983-544D-4ED3-AEBD-CE44B9145BFC}" type="datetimeFigureOut">
              <a:rPr lang="ru-RU" smtClean="0"/>
              <a:t>06.02.2022</a:t>
            </a:fld>
            <a:endParaRPr lang="ru-RU"/>
          </a:p>
        </p:txBody>
      </p:sp>
      <p:sp>
        <p:nvSpPr>
          <p:cNvPr id="6" name="Нижний колонтитул 5">
            <a:extLst>
              <a:ext uri="{FF2B5EF4-FFF2-40B4-BE49-F238E27FC236}">
                <a16:creationId xmlns:a16="http://schemas.microsoft.com/office/drawing/2014/main" id="{C8945372-9E57-4F8C-93BF-0772A110038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F13B1E9-669C-4E6A-A6FF-5EDDD4A924D3}"/>
              </a:ext>
            </a:extLst>
          </p:cNvPr>
          <p:cNvSpPr>
            <a:spLocks noGrp="1"/>
          </p:cNvSpPr>
          <p:nvPr>
            <p:ph type="sldNum" sz="quarter" idx="12"/>
          </p:nvPr>
        </p:nvSpPr>
        <p:spPr/>
        <p:txBody>
          <a:bodyPr/>
          <a:lstStyle/>
          <a:p>
            <a:fld id="{C18A391D-5FF8-4649-9DD1-7077A3103E5E}" type="slidenum">
              <a:rPr lang="ru-RU" smtClean="0"/>
              <a:t>‹#›</a:t>
            </a:fld>
            <a:endParaRPr lang="ru-RU"/>
          </a:p>
        </p:txBody>
      </p:sp>
    </p:spTree>
    <p:extLst>
      <p:ext uri="{BB962C8B-B14F-4D97-AF65-F5344CB8AC3E}">
        <p14:creationId xmlns:p14="http://schemas.microsoft.com/office/powerpoint/2010/main" val="332194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2000" t="-3000" r="-12000" b="-3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D3333A-F72F-419C-948F-A236257479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34FB4322-B4CD-4D8F-AEEF-BE34A220AA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2B271A0-A60B-4FAF-B88B-426B78DE8F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7ED983-544D-4ED3-AEBD-CE44B9145BFC}" type="datetimeFigureOut">
              <a:rPr lang="ru-RU" smtClean="0"/>
              <a:t>06.02.2022</a:t>
            </a:fld>
            <a:endParaRPr lang="ru-RU"/>
          </a:p>
        </p:txBody>
      </p:sp>
      <p:sp>
        <p:nvSpPr>
          <p:cNvPr id="5" name="Нижний колонтитул 4">
            <a:extLst>
              <a:ext uri="{FF2B5EF4-FFF2-40B4-BE49-F238E27FC236}">
                <a16:creationId xmlns:a16="http://schemas.microsoft.com/office/drawing/2014/main" id="{9F4542B0-7E6C-421D-AFDC-4878D446D0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EDF914CE-E185-40F9-8EB1-2118F3D7FD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A391D-5FF8-4649-9DD1-7077A3103E5E}" type="slidenum">
              <a:rPr lang="ru-RU" smtClean="0"/>
              <a:t>‹#›</a:t>
            </a:fld>
            <a:endParaRPr lang="ru-RU"/>
          </a:p>
        </p:txBody>
      </p:sp>
    </p:spTree>
    <p:extLst>
      <p:ext uri="{BB962C8B-B14F-4D97-AF65-F5344CB8AC3E}">
        <p14:creationId xmlns:p14="http://schemas.microsoft.com/office/powerpoint/2010/main" val="4271232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2019098" y="1644740"/>
            <a:ext cx="6515301" cy="1503947"/>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4400" b="1" dirty="0">
                <a:latin typeface="Times New Roman" panose="02020603050405020304" pitchFamily="18" charset="0"/>
                <a:ea typeface="Yu Gothic UI Semilight" panose="020B0400000000000000" pitchFamily="34" charset="-128"/>
                <a:cs typeface="Times New Roman" panose="02020603050405020304" pitchFamily="18" charset="0"/>
              </a:rPr>
              <a:t>Кинематика                            </a:t>
            </a:r>
          </a:p>
          <a:p>
            <a:pPr algn="ctr"/>
            <a:r>
              <a:rPr lang="ru-RU" sz="4400" b="1" dirty="0">
                <a:latin typeface="Times New Roman" panose="02020603050405020304" pitchFamily="18" charset="0"/>
                <a:ea typeface="Yu Gothic UI Semilight" panose="020B0400000000000000" pitchFamily="34" charset="-128"/>
                <a:cs typeface="Times New Roman" panose="02020603050405020304" pitchFamily="18" charset="0"/>
              </a:rPr>
              <a:t>                   Динамика</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694366" y="5283199"/>
            <a:ext cx="7108168" cy="936831"/>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r>
              <a:rPr lang="ru-RU" sz="2000">
                <a:latin typeface="Times New Roman" panose="02020603050405020304" pitchFamily="18" charset="0"/>
                <a:ea typeface="Yu Gothic UI Semilight" panose="020B0400000000000000" pitchFamily="34" charset="-128"/>
                <a:cs typeface="Times New Roman" panose="02020603050405020304" pitchFamily="18" charset="0"/>
              </a:rPr>
              <a:t>Автор: Князев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Олег Анатольевич, учитель физики </a:t>
            </a:r>
          </a:p>
          <a:p>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МБОУ СОШ №13 им. Ф.И. Фоменко станицы Новопетровской</a:t>
            </a:r>
          </a:p>
        </p:txBody>
      </p:sp>
      <p:pic>
        <p:nvPicPr>
          <p:cNvPr id="1028" name="Picture 4" descr="https://thumbs.gfycat.com/WelldocumentedDaringElephant-max-1mb.gif">
            <a:extLst>
              <a:ext uri="{FF2B5EF4-FFF2-40B4-BE49-F238E27FC236}">
                <a16:creationId xmlns:a16="http://schemas.microsoft.com/office/drawing/2014/main" id="{D63B1CDC-DBFE-4293-BFB9-60A9BC03C25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255126" y="1245804"/>
            <a:ext cx="2547408" cy="1902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27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57200" y="451704"/>
            <a:ext cx="11176000" cy="902963"/>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№9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Лодка плавает в небольшом бассейне. Как изменится уровень воды в бассейне, если из лодки выложить на поверхность воды спасательный круг?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57200" y="1620255"/>
            <a:ext cx="10991354" cy="4523871"/>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Уровень воды не изменится.  Если тело плавает в жидкости, то вес вытесненной им</a:t>
            </a:r>
            <a:b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b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жидкости равен весу этого тела в воздухе. Для спасательного круга вес вытесненной воды не зависит от того находится круг в лодке или в воде.</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sp>
        <p:nvSpPr>
          <p:cNvPr id="3" name="Rectangle 1">
            <a:extLst>
              <a:ext uri="{FF2B5EF4-FFF2-40B4-BE49-F238E27FC236}">
                <a16:creationId xmlns:a16="http://schemas.microsoft.com/office/drawing/2014/main" id="{2CD76852-0AE3-4CFE-A108-8E2B55D5C1A6}"/>
              </a:ext>
            </a:extLst>
          </p:cNvPr>
          <p:cNvSpPr>
            <a:spLocks noChangeArrowheads="1"/>
          </p:cNvSpPr>
          <p:nvPr/>
        </p:nvSpPr>
        <p:spPr bwMode="auto">
          <a:xfrm>
            <a:off x="5086350" y="3194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1800" b="0" i="0" u="none" strike="noStrike" cap="none" normalizeH="0" baseline="0">
                <a:ln>
                  <a:noFill/>
                </a:ln>
                <a:solidFill>
                  <a:schemeClr val="tx1"/>
                </a:solidFill>
                <a:effectLst/>
                <a:latin typeface="Arial" panose="020B0604020202020204" pitchFamily="34" charset="0"/>
              </a:rPr>
            </a:br>
            <a:br>
              <a:rPr kumimoji="0" lang="ru-RU" altLang="ru-RU" sz="1800" b="0" i="0" u="none" strike="noStrike" cap="none" normalizeH="0" baseline="0">
                <a:ln>
                  <a:noFill/>
                </a:ln>
                <a:solidFill>
                  <a:schemeClr val="tx1"/>
                </a:solidFill>
                <a:effectLst/>
                <a:latin typeface="Arial" panose="020B0604020202020204" pitchFamily="34" charset="0"/>
              </a:rPr>
            </a:br>
            <a:endParaRPr kumimoji="0" lang="ru-RU" altLang="ru-RU" sz="1800" b="0" i="0" u="none" strike="noStrike" cap="none" normalizeH="0" baseline="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E7288293-5075-4686-B095-7059107AEEAD}"/>
              </a:ext>
            </a:extLst>
          </p:cNvPr>
          <p:cNvSpPr>
            <a:spLocks noChangeArrowheads="1"/>
          </p:cNvSpPr>
          <p:nvPr/>
        </p:nvSpPr>
        <p:spPr bwMode="auto">
          <a:xfrm>
            <a:off x="5086350" y="3194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1800" b="0" i="0" u="none" strike="noStrike" cap="none" normalizeH="0" baseline="0">
                <a:ln>
                  <a:noFill/>
                </a:ln>
                <a:solidFill>
                  <a:schemeClr val="tx1"/>
                </a:solidFill>
                <a:effectLst/>
                <a:latin typeface="Arial" panose="020B0604020202020204" pitchFamily="34" charset="0"/>
              </a:rPr>
            </a:br>
            <a:br>
              <a:rPr kumimoji="0" lang="ru-RU" altLang="ru-RU" sz="1800" b="0" i="0" u="none" strike="noStrike" cap="none" normalizeH="0" baseline="0">
                <a:ln>
                  <a:noFill/>
                </a:ln>
                <a:solidFill>
                  <a:schemeClr val="tx1"/>
                </a:solidFill>
                <a:effectLst/>
                <a:latin typeface="Arial" panose="020B0604020202020204" pitchFamily="34" charset="0"/>
              </a:rPr>
            </a:br>
            <a:endParaRPr kumimoji="0" lang="ru-RU" altLang="ru-RU" sz="1800" b="0" i="0" u="none" strike="noStrike" cap="none" normalizeH="0" baseline="0">
              <a:ln>
                <a:noFill/>
              </a:ln>
              <a:solidFill>
                <a:schemeClr val="tx1"/>
              </a:solidFill>
              <a:effectLst/>
              <a:latin typeface="Arial" panose="020B0604020202020204" pitchFamily="34" charset="0"/>
            </a:endParaRPr>
          </a:p>
        </p:txBody>
      </p:sp>
      <p:pic>
        <p:nvPicPr>
          <p:cNvPr id="8" name="Рисунок 7">
            <a:extLst>
              <a:ext uri="{FF2B5EF4-FFF2-40B4-BE49-F238E27FC236}">
                <a16:creationId xmlns:a16="http://schemas.microsoft.com/office/drawing/2014/main" id="{63AC0D32-6B04-4573-97F3-35859D339CE1}"/>
              </a:ext>
            </a:extLst>
          </p:cNvPr>
          <p:cNvPicPr>
            <a:picLocks noChangeAspect="1"/>
          </p:cNvPicPr>
          <p:nvPr/>
        </p:nvPicPr>
        <p:blipFill>
          <a:blip r:embed="rId2"/>
          <a:stretch>
            <a:fillRect/>
          </a:stretch>
        </p:blipFill>
        <p:spPr>
          <a:xfrm>
            <a:off x="3708048" y="2860835"/>
            <a:ext cx="4674304" cy="3283291"/>
          </a:xfrm>
          <a:prstGeom prst="rect">
            <a:avLst/>
          </a:prstGeom>
        </p:spPr>
      </p:pic>
    </p:spTree>
    <p:extLst>
      <p:ext uri="{BB962C8B-B14F-4D97-AF65-F5344CB8AC3E}">
        <p14:creationId xmlns:p14="http://schemas.microsoft.com/office/powerpoint/2010/main" val="2398826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78163" y="468638"/>
            <a:ext cx="11171970" cy="7166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№10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Изменится ли ход маятниковых часов, если их переместить с Земли на Луну?</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317743" y="1388534"/>
            <a:ext cx="8890425" cy="474683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Ход  маятниковых часов, если их переместить с Земли на Луну изменится, так как изменится период колебаний маятниковых часов. Ускорение свободного падения на Луне меньше, чем на Земле, поэтому период колебаний маятника увеличится.</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3079" name="Picture 7" descr="https://2.bp.blogspot.com/-xXZduA280W4/WXu2uWe3UlI/AAAAAAAAZ68/6RVsK6-p_zw7WP8WYPmclti700KmOlRfACLcBGAs/s1600/1.gif">
            <a:extLst>
              <a:ext uri="{FF2B5EF4-FFF2-40B4-BE49-F238E27FC236}">
                <a16:creationId xmlns:a16="http://schemas.microsoft.com/office/drawing/2014/main" id="{FCBD8DC9-F6AE-47C8-B45C-D56A4785BCEA}"/>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272336" y="1856950"/>
            <a:ext cx="2238375"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557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№11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Быстро или медленно должен всплывать аквалангист из глубины на поверхность?</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815939" y="1676400"/>
            <a:ext cx="7365535"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Давление жидкости зависит от глубины погружение. При переходе аквалангиста с глубины на поверхность давление начинает уменьшаться. На глубине при большом давлении в крови растворяется много воздуха. При подъеме водолаза давление падает, и воздух начинает бурно выделяться из крови. Газы, поступившие в кровь человека, освобождаются. Для того, чтобы кровь успевала уносить пузырьки пара, подниматься на поверхность нужно медленно.</a:t>
            </a:r>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4098" name="Picture 2" descr="https://www.gifki.org/data/media/279/sport-animatsionnaya-kartinka-0547.gif">
            <a:extLst>
              <a:ext uri="{FF2B5EF4-FFF2-40B4-BE49-F238E27FC236}">
                <a16:creationId xmlns:a16="http://schemas.microsoft.com/office/drawing/2014/main" id="{91EF2DF6-B243-4B6F-8550-0BB99CC75C65}"/>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9008035">
            <a:off x="7633502" y="5299003"/>
            <a:ext cx="1651209" cy="963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4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7 -4.07407E-6 L 0.21667 -0.52245 " pathEditMode="relative" rAng="0" ptsTypes="AA">
                                      <p:cBhvr>
                                        <p:cTn id="6" dur="15000" fill="hold"/>
                                        <p:tgtEl>
                                          <p:spTgt spid="4098"/>
                                        </p:tgtEl>
                                        <p:attrNameLst>
                                          <p:attrName>ppt_x</p:attrName>
                                          <p:attrName>ppt_y</p:attrName>
                                        </p:attrNameLst>
                                      </p:cBhvr>
                                      <p:rCtr x="10833" y="-26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№12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Можно ли набрать жидкость в шприц, находясь в космическом корабле в состоянии невесомости?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76400"/>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defTabSz="719138">
              <a:tabLst>
                <a:tab pos="7891463" algn="l"/>
              </a:tabLst>
            </a:pP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Можно. При выдвижении поршня из шприца под ним возникает разрежение. Поскольку внутри космического корабля поддерживается постоянное давление, возникает разность внешнего давления и давления внутри шприца. Под действием внешнего давления жидкость войдёт в шприц.                                         </a:t>
            </a:r>
          </a:p>
        </p:txBody>
      </p:sp>
      <p:pic>
        <p:nvPicPr>
          <p:cNvPr id="2" name="Рисунок 1">
            <a:extLst>
              <a:ext uri="{FF2B5EF4-FFF2-40B4-BE49-F238E27FC236}">
                <a16:creationId xmlns:a16="http://schemas.microsoft.com/office/drawing/2014/main" id="{960BC9E0-066F-474E-A48E-CBC401740876}"/>
              </a:ext>
            </a:extLst>
          </p:cNvPr>
          <p:cNvPicPr>
            <a:picLocks noChangeAspect="1"/>
          </p:cNvPicPr>
          <p:nvPr/>
        </p:nvPicPr>
        <p:blipFill>
          <a:blip r:embed="rId2"/>
          <a:stretch>
            <a:fillRect/>
          </a:stretch>
        </p:blipFill>
        <p:spPr>
          <a:xfrm rot="16200000">
            <a:off x="5492484" y="3546054"/>
            <a:ext cx="933333" cy="3638095"/>
          </a:xfrm>
          <a:prstGeom prst="rect">
            <a:avLst/>
          </a:prstGeom>
        </p:spPr>
      </p:pic>
    </p:spTree>
    <p:extLst>
      <p:ext uri="{BB962C8B-B14F-4D97-AF65-F5344CB8AC3E}">
        <p14:creationId xmlns:p14="http://schemas.microsoft.com/office/powerpoint/2010/main" val="3805438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№13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Какой автомобиль, грузовой или легковой, должен иметь более сильные тормоза?</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527181" y="1676399"/>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Масса  грузового автомобиля больше, чем масса легкового автомобиля, следовательно, при одинаковых значениях скорости грузовой автомобиль обладает большей кинетической энергией, чем легковой, и для его остановки должна быть совершена большая работа. </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p>
        </p:txBody>
      </p:sp>
      <p:pic>
        <p:nvPicPr>
          <p:cNvPr id="5122" name="Picture 2" descr="https://www.megghy.com/gif_animate/trasporti/automobili_varie/6.gif">
            <a:extLst>
              <a:ext uri="{FF2B5EF4-FFF2-40B4-BE49-F238E27FC236}">
                <a16:creationId xmlns:a16="http://schemas.microsoft.com/office/drawing/2014/main" id="{0FDA7DA3-0820-43F9-B284-FC4033FFC916}"/>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566609" y="5181601"/>
            <a:ext cx="1933852" cy="896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92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9167E-6 -3.33333E-6 L -0.71653 -0.00208 " pathEditMode="relative" rAng="0" ptsTypes="AA">
                                      <p:cBhvr>
                                        <p:cTn id="6" dur="16250" fill="hold"/>
                                        <p:tgtEl>
                                          <p:spTgt spid="5122"/>
                                        </p:tgtEl>
                                        <p:attrNameLst>
                                          <p:attrName>ppt_x</p:attrName>
                                          <p:attrName>ppt_y</p:attrName>
                                        </p:attrNameLst>
                                      </p:cBhvr>
                                      <p:rCtr x="-35833"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№14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Какая точка катящегося без проскальзывания колеса движется медленнее всего? Ответ</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76400"/>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дл</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нн</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ee</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в</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cex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движут</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c</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я т</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т</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o</a:t>
            </a:r>
            <a:r>
              <a:rPr lang="ru-RU" sz="2000" dirty="0" err="1">
                <a:latin typeface="Times New Roman" panose="02020603050405020304" pitchFamily="18" charset="0"/>
                <a:ea typeface="Yu Gothic UI Semilight" panose="020B0400000000000000" pitchFamily="34" charset="-128"/>
                <a:cs typeface="Times New Roman" panose="02020603050405020304" pitchFamily="18" charset="0"/>
              </a:rPr>
              <a:t>чки</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к</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o</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л</a:t>
            </a:r>
            <a:r>
              <a:rPr lang="en-US" sz="2000" dirty="0" err="1">
                <a:latin typeface="Times New Roman" panose="02020603050405020304" pitchFamily="18" charset="0"/>
                <a:ea typeface="Yu Gothic UI Semilight" panose="020B0400000000000000" pitchFamily="34" charset="-128"/>
                <a:cs typeface="Times New Roman" panose="02020603050405020304" pitchFamily="18" charset="0"/>
              </a:rPr>
              <a:t>eca</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к</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o</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т</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op</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ы</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в д</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a</a:t>
            </a:r>
            <a:r>
              <a:rPr lang="ru-RU" sz="2000" dirty="0" err="1">
                <a:latin typeface="Times New Roman" panose="02020603050405020304" pitchFamily="18" charset="0"/>
                <a:ea typeface="Yu Gothic UI Semilight" panose="020B0400000000000000" pitchFamily="34" charset="-128"/>
                <a:cs typeface="Times New Roman" panose="02020603050405020304" pitchFamily="18" charset="0"/>
              </a:rPr>
              <a:t>нный</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м</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o</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a:t>
            </a:r>
            <a:r>
              <a:rPr lang="ru-RU" sz="2000" dirty="0" err="1">
                <a:latin typeface="Times New Roman" panose="02020603050405020304" pitchFamily="18" charset="0"/>
                <a:ea typeface="Yu Gothic UI Semilight" panose="020B0400000000000000" pitchFamily="34" charset="-128"/>
                <a:cs typeface="Times New Roman" panose="02020603050405020304" pitchFamily="18" charset="0"/>
              </a:rPr>
              <a:t>нт</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co</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п</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p</a:t>
            </a:r>
            <a:r>
              <a:rPr lang="ru-RU" sz="2000" dirty="0" err="1">
                <a:latin typeface="Times New Roman" panose="02020603050405020304" pitchFamily="18" charset="0"/>
                <a:ea typeface="Yu Gothic UI Semilight" panose="020B0400000000000000" pitchFamily="34" charset="-128"/>
                <a:cs typeface="Times New Roman" panose="02020603050405020304" pitchFamily="18" charset="0"/>
              </a:rPr>
              <a:t>ик</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aca</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ют</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c</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я </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c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з</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мл</a:t>
            </a:r>
            <a:r>
              <a:rPr lang="en-US" sz="2000" dirty="0">
                <a:latin typeface="Times New Roman" panose="02020603050405020304" pitchFamily="18" charset="0"/>
                <a:ea typeface="Yu Gothic UI Semilight" panose="020B0400000000000000" pitchFamily="34" charset="-128"/>
                <a:cs typeface="Times New Roman" panose="02020603050405020304" pitchFamily="18" charset="0"/>
              </a:rPr>
              <a:t>e</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й. Точки колеса совершают два движения: вращение вокруг оси и поступательное движение. Оба движения складываются, и для области колеса в месте соприкосновения с землей дают в сумме скорость равную нулю.</a:t>
            </a: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2" name="Рисунок 1">
            <a:extLst>
              <a:ext uri="{FF2B5EF4-FFF2-40B4-BE49-F238E27FC236}">
                <a16:creationId xmlns:a16="http://schemas.microsoft.com/office/drawing/2014/main" id="{C8C1BD36-1727-4E03-A0CC-411254CBD5C4}"/>
              </a:ext>
            </a:extLst>
          </p:cNvPr>
          <p:cNvPicPr>
            <a:picLocks noChangeAspect="1"/>
          </p:cNvPicPr>
          <p:nvPr/>
        </p:nvPicPr>
        <p:blipFill>
          <a:blip r:embed="rId2"/>
          <a:stretch>
            <a:fillRect/>
          </a:stretch>
        </p:blipFill>
        <p:spPr>
          <a:xfrm>
            <a:off x="1981840" y="3429000"/>
            <a:ext cx="2228571" cy="2200000"/>
          </a:xfrm>
          <a:prstGeom prst="rect">
            <a:avLst/>
          </a:prstGeom>
        </p:spPr>
      </p:pic>
      <p:pic>
        <p:nvPicPr>
          <p:cNvPr id="3" name="Рисунок 2">
            <a:extLst>
              <a:ext uri="{FF2B5EF4-FFF2-40B4-BE49-F238E27FC236}">
                <a16:creationId xmlns:a16="http://schemas.microsoft.com/office/drawing/2014/main" id="{4A421D24-4893-409F-8C9E-680CA0D1C5D6}"/>
              </a:ext>
            </a:extLst>
          </p:cNvPr>
          <p:cNvPicPr>
            <a:picLocks noChangeAspect="1"/>
          </p:cNvPicPr>
          <p:nvPr/>
        </p:nvPicPr>
        <p:blipFill>
          <a:blip r:embed="rId3"/>
          <a:stretch>
            <a:fillRect/>
          </a:stretch>
        </p:blipFill>
        <p:spPr>
          <a:xfrm>
            <a:off x="5697154" y="3429000"/>
            <a:ext cx="2039269" cy="2200000"/>
          </a:xfrm>
          <a:prstGeom prst="rect">
            <a:avLst/>
          </a:prstGeom>
        </p:spPr>
      </p:pic>
    </p:spTree>
    <p:extLst>
      <p:ext uri="{BB962C8B-B14F-4D97-AF65-F5344CB8AC3E}">
        <p14:creationId xmlns:p14="http://schemas.microsoft.com/office/powerpoint/2010/main" val="3354803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№15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Один из двух одинаковых сплошных деревянных брусков плавает в воде, другой —</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в керосине. Сравните выталкивающие силы, действующие на бруски.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76400"/>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Выталкивающая  сила, действующая на тело, плавающее в жидкости, уравновешивает силу тяжести. Поскольку в обеих жидкостях (в воде и керосине) бруски плавают, то выталкивающие силы, уравновешивающие одну и ту же силу тяжести, будут равны.</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6" name="Рисунок 5">
            <a:extLst>
              <a:ext uri="{FF2B5EF4-FFF2-40B4-BE49-F238E27FC236}">
                <a16:creationId xmlns:a16="http://schemas.microsoft.com/office/drawing/2014/main" id="{3BEB318B-92D2-4167-94F7-64C6CAB678C7}"/>
              </a:ext>
            </a:extLst>
          </p:cNvPr>
          <p:cNvPicPr>
            <a:picLocks noChangeAspect="1"/>
          </p:cNvPicPr>
          <p:nvPr/>
        </p:nvPicPr>
        <p:blipFill>
          <a:blip r:embed="rId2"/>
          <a:stretch>
            <a:fillRect/>
          </a:stretch>
        </p:blipFill>
        <p:spPr>
          <a:xfrm>
            <a:off x="3748806" y="3115240"/>
            <a:ext cx="4208078" cy="2692956"/>
          </a:xfrm>
          <a:prstGeom prst="rect">
            <a:avLst/>
          </a:prstGeom>
        </p:spPr>
      </p:pic>
    </p:spTree>
    <p:extLst>
      <p:ext uri="{BB962C8B-B14F-4D97-AF65-F5344CB8AC3E}">
        <p14:creationId xmlns:p14="http://schemas.microsoft.com/office/powerpoint/2010/main" val="1403805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№16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Что происходит с длиной волны цунами при подходе к берегу?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76400"/>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При подходе к берегу глубина океана уменьшается, соответственно уменьшается и скорость движения волны. Известно, также зависимость длины волны от скорости. Чем меньше скорость волны, тем меньше будет длина волны </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p>
        </p:txBody>
      </p:sp>
      <p:pic>
        <p:nvPicPr>
          <p:cNvPr id="7" name="Рисунок 6">
            <a:extLst>
              <a:ext uri="{FF2B5EF4-FFF2-40B4-BE49-F238E27FC236}">
                <a16:creationId xmlns:a16="http://schemas.microsoft.com/office/drawing/2014/main" id="{546DD8E8-72DD-43E0-88F1-51F671073AA4}"/>
              </a:ext>
            </a:extLst>
          </p:cNvPr>
          <p:cNvPicPr>
            <a:picLocks noChangeAspect="1"/>
          </p:cNvPicPr>
          <p:nvPr/>
        </p:nvPicPr>
        <p:blipFill>
          <a:blip r:embed="rId2"/>
          <a:stretch>
            <a:fillRect/>
          </a:stretch>
        </p:blipFill>
        <p:spPr>
          <a:xfrm>
            <a:off x="2458101" y="2828490"/>
            <a:ext cx="6409524" cy="3323809"/>
          </a:xfrm>
          <a:prstGeom prst="rect">
            <a:avLst/>
          </a:prstGeom>
        </p:spPr>
      </p:pic>
    </p:spTree>
    <p:extLst>
      <p:ext uri="{BB962C8B-B14F-4D97-AF65-F5344CB8AC3E}">
        <p14:creationId xmlns:p14="http://schemas.microsoft.com/office/powerpoint/2010/main" val="2279150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№17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Что произойдёт с атмосферой Земли, если температура атмосферы резко уменьшится?</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388533"/>
            <a:ext cx="11171970" cy="4667513"/>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Атмосфера  опустится ближе к Земле.  При  уменьшении температуры произойдет уменьшение модуля скорости теплового движения молекул газов, составляющих атмосферный слой, и под действием силы тяжести они будут опускаться ближе к Земле.</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p>
        </p:txBody>
      </p:sp>
      <p:pic>
        <p:nvPicPr>
          <p:cNvPr id="2" name="Рисунок 1">
            <a:extLst>
              <a:ext uri="{FF2B5EF4-FFF2-40B4-BE49-F238E27FC236}">
                <a16:creationId xmlns:a16="http://schemas.microsoft.com/office/drawing/2014/main" id="{E650279E-63F8-436E-9242-0DD51513AECE}"/>
              </a:ext>
            </a:extLst>
          </p:cNvPr>
          <p:cNvPicPr>
            <a:picLocks noChangeAspect="1"/>
          </p:cNvPicPr>
          <p:nvPr/>
        </p:nvPicPr>
        <p:blipFill>
          <a:blip r:embed="rId2"/>
          <a:stretch>
            <a:fillRect/>
          </a:stretch>
        </p:blipFill>
        <p:spPr>
          <a:xfrm>
            <a:off x="2176755" y="2436688"/>
            <a:ext cx="6967245" cy="3498868"/>
          </a:xfrm>
          <a:prstGeom prst="rect">
            <a:avLst/>
          </a:prstGeom>
        </p:spPr>
      </p:pic>
    </p:spTree>
    <p:extLst>
      <p:ext uri="{BB962C8B-B14F-4D97-AF65-F5344CB8AC3E}">
        <p14:creationId xmlns:p14="http://schemas.microsoft.com/office/powerpoint/2010/main" val="3470088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№18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С какого дна легче поднять получившую пробоину лодку: с илистого или с каменистого?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76400"/>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С илистого.  Мягкое илистое дно «засасывает» лодку, поскольку силы взаимодействия между частицами ила и вещества, из которого сделана лодка, больше, чем для каменистого дна. </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7170" name="Picture 2" descr="https://im0-tub-ru.yandex.net/i?id=34e0a01499e98010d6a9307c37893eab-l&amp;n=13">
            <a:extLst>
              <a:ext uri="{FF2B5EF4-FFF2-40B4-BE49-F238E27FC236}">
                <a16:creationId xmlns:a16="http://schemas.microsoft.com/office/drawing/2014/main" id="{7209B52D-7F20-4DF3-B430-EC88DA445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059" y="2885826"/>
            <a:ext cx="4778542" cy="3106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073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1067" y="468638"/>
            <a:ext cx="11192933" cy="10055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Тело массой 5 кг с помощью каната начинают равноускорено поднимать вертикально</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вверх. Чему равна сила, действующая на тело со стороны каната, если известно, что за 3 с груз был поднят на высоту 12 м?</a:t>
            </a:r>
          </a:p>
        </p:txBody>
      </p:sp>
      <p:pic>
        <p:nvPicPr>
          <p:cNvPr id="2" name="Рисунок 1">
            <a:extLst>
              <a:ext uri="{FF2B5EF4-FFF2-40B4-BE49-F238E27FC236}">
                <a16:creationId xmlns:a16="http://schemas.microsoft.com/office/drawing/2014/main" id="{CD6640E9-B338-4E25-9564-B012D79CBBB4}"/>
              </a:ext>
            </a:extLst>
          </p:cNvPr>
          <p:cNvPicPr>
            <a:picLocks noChangeAspect="1"/>
          </p:cNvPicPr>
          <p:nvPr/>
        </p:nvPicPr>
        <p:blipFill>
          <a:blip r:embed="rId2"/>
          <a:stretch>
            <a:fillRect/>
          </a:stretch>
        </p:blipFill>
        <p:spPr>
          <a:xfrm>
            <a:off x="2164884" y="1474237"/>
            <a:ext cx="8032001" cy="4778245"/>
          </a:xfrm>
          <a:prstGeom prst="rect">
            <a:avLst/>
          </a:prstGeom>
        </p:spPr>
      </p:pic>
    </p:spTree>
    <p:extLst>
      <p:ext uri="{BB962C8B-B14F-4D97-AF65-F5344CB8AC3E}">
        <p14:creationId xmlns:p14="http://schemas.microsoft.com/office/powerpoint/2010/main" val="9061568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919895"/>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№19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Можно ли, находясь в вагоне с зашторенными окнами при полной звукоизоляции, с помощью каких-либо экспериментов определить, движется ли поезд равномерно си прямолинейно или покоится?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76400"/>
            <a:ext cx="11171970" cy="4475899"/>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Нельзя.  Согласно принципу относительности, во всех инерциальных системах отсчета любые физические явления в одинаковых условиях протекают одинаково.</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p>
        </p:txBody>
      </p:sp>
      <p:pic>
        <p:nvPicPr>
          <p:cNvPr id="8196" name="Picture 4" descr="https://www.picgifs.com/graphics/t/trains/graphics-trains-566292.gif">
            <a:extLst>
              <a:ext uri="{FF2B5EF4-FFF2-40B4-BE49-F238E27FC236}">
                <a16:creationId xmlns:a16="http://schemas.microsoft.com/office/drawing/2014/main" id="{50A73A23-4D28-4956-8AFD-9FA11A1423DC}"/>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2530649" y="3280512"/>
            <a:ext cx="16831169" cy="2871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82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125E-6 4.16334E-17 L 2.39088 0.01806 " pathEditMode="relative" rAng="0" ptsTypes="AA">
                                      <p:cBhvr>
                                        <p:cTn id="6" dur="45000" fill="hold"/>
                                        <p:tgtEl>
                                          <p:spTgt spid="8196"/>
                                        </p:tgtEl>
                                        <p:attrNameLst>
                                          <p:attrName>ppt_x</p:attrName>
                                          <p:attrName>ppt_y</p:attrName>
                                        </p:attrNameLst>
                                      </p:cBhvr>
                                      <p:rCtr x="119544" y="9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468638"/>
            <a:ext cx="11171970" cy="85216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№20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Какие силы в наибольшей степени влияют на метеорит, практически отвесно падающий на поверхность Земли?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507067"/>
            <a:ext cx="11171970" cy="464523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Сила тяжести, т.к. она заставляет метеорит падать на землю. Сила трения (сопротивления) возникающая в атмосфере Земли. </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9218" name="Picture 2" descr="https://racing-forums.com/attachments/space-capsule-re-entry-gif.24926/">
            <a:extLst>
              <a:ext uri="{FF2B5EF4-FFF2-40B4-BE49-F238E27FC236}">
                <a16:creationId xmlns:a16="http://schemas.microsoft.com/office/drawing/2014/main" id="{EFA3D1DC-9640-44DF-AA5A-EB86506DA2F6}"/>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98959" y="2710684"/>
            <a:ext cx="6610851" cy="3155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3082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0015" y="434771"/>
            <a:ext cx="11171970" cy="85216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№21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В каком случае потребуется меньше топлива: при запуске искусственного спутника</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с Земли или с Луны?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366760" y="1507067"/>
            <a:ext cx="11171970" cy="464523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p>
          <a:p>
            <a:pPr algn="just"/>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Меньше топлива потребуется при запуске искусственного спутника  с поверхности Луны понадобится меньше топлива ,чем при запуске с поверхности Земли.</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Сила тяжести на Луне в 6 раз меньше, чем на Земле, следовательно ей необходимо достичь меньшей скорости, чтобы стать искусственным спутником.</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10242" name="Picture 2" descr="http://3.bp.blogspot.com/-ifJLhZbRZlM/VIr8zsczGdI/AAAAAAAAD5s/pY7TjG_a4-Q/s1600/sat-pol.gif">
            <a:extLst>
              <a:ext uri="{FF2B5EF4-FFF2-40B4-BE49-F238E27FC236}">
                <a16:creationId xmlns:a16="http://schemas.microsoft.com/office/drawing/2014/main" id="{95CFC3FB-150F-43F3-95C7-58EF8D2895E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05725" y="3080084"/>
            <a:ext cx="3850105" cy="2887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453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649963" y="510971"/>
            <a:ext cx="9920918" cy="107229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№22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Камень лежит на дне сосуда, полностью погруженный в воду (см. рисунок). Как изменится сила давления камня на дно, если сверху налить керосин (керосин не смешивается с водой)?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59467"/>
            <a:ext cx="11171970" cy="449283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Так как модуль силы давления на дно сосуда равен разности действующей на камень силы тяжести и архимедовой силы не меняется (керосин не смешивается с водой, следовательно плотность жидкости, в которой находится не изменяется), то не меняется и сила давления камня на дно.</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p>
        </p:txBody>
      </p:sp>
      <p:pic>
        <p:nvPicPr>
          <p:cNvPr id="2" name="Рисунок 1">
            <a:extLst>
              <a:ext uri="{FF2B5EF4-FFF2-40B4-BE49-F238E27FC236}">
                <a16:creationId xmlns:a16="http://schemas.microsoft.com/office/drawing/2014/main" id="{10AA2D35-6E15-4663-824C-48C935523927}"/>
              </a:ext>
            </a:extLst>
          </p:cNvPr>
          <p:cNvPicPr>
            <a:picLocks noChangeAspect="1"/>
          </p:cNvPicPr>
          <p:nvPr/>
        </p:nvPicPr>
        <p:blipFill>
          <a:blip r:embed="rId2"/>
          <a:stretch>
            <a:fillRect/>
          </a:stretch>
        </p:blipFill>
        <p:spPr>
          <a:xfrm>
            <a:off x="10570881" y="426670"/>
            <a:ext cx="757520" cy="1080397"/>
          </a:xfrm>
          <a:prstGeom prst="rect">
            <a:avLst/>
          </a:prstGeom>
        </p:spPr>
      </p:pic>
      <p:pic>
        <p:nvPicPr>
          <p:cNvPr id="3" name="Рисунок 2">
            <a:extLst>
              <a:ext uri="{FF2B5EF4-FFF2-40B4-BE49-F238E27FC236}">
                <a16:creationId xmlns:a16="http://schemas.microsoft.com/office/drawing/2014/main" id="{F6DB570E-439D-4682-ABEB-9FFD152C2326}"/>
              </a:ext>
            </a:extLst>
          </p:cNvPr>
          <p:cNvPicPr>
            <a:picLocks noChangeAspect="1"/>
          </p:cNvPicPr>
          <p:nvPr/>
        </p:nvPicPr>
        <p:blipFill>
          <a:blip r:embed="rId3"/>
          <a:stretch>
            <a:fillRect/>
          </a:stretch>
        </p:blipFill>
        <p:spPr>
          <a:xfrm>
            <a:off x="6096000" y="3222822"/>
            <a:ext cx="1642389" cy="2551064"/>
          </a:xfrm>
          <a:prstGeom prst="rect">
            <a:avLst/>
          </a:prstGeom>
        </p:spPr>
      </p:pic>
    </p:spTree>
    <p:extLst>
      <p:ext uri="{BB962C8B-B14F-4D97-AF65-F5344CB8AC3E}">
        <p14:creationId xmlns:p14="http://schemas.microsoft.com/office/powerpoint/2010/main" val="3407894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0015" y="434771"/>
            <a:ext cx="11157052" cy="107229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№23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На рычажных весах уравновешены два шара: стеклянный и железный. Нарушится ли равновесие весов, если шары опустить в воду? Ответ поясните.</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495097" y="1659467"/>
            <a:ext cx="11171970" cy="449283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Нарушится. В воде на шары будет действовать выталкивающая сила, которая зависит от объема шаров. Поскольку плотность железа больше, чем стекла, то объем железного шара меньше, чем объем стеклянного шара. Следовательно на железный шар действует меньшая выталкивающая сила, и его вес будет больше, чем вес стеклянного шара.  </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p>
        </p:txBody>
      </p:sp>
      <p:pic>
        <p:nvPicPr>
          <p:cNvPr id="2" name="Рисунок 1">
            <a:extLst>
              <a:ext uri="{FF2B5EF4-FFF2-40B4-BE49-F238E27FC236}">
                <a16:creationId xmlns:a16="http://schemas.microsoft.com/office/drawing/2014/main" id="{06633D8E-3BC0-41F5-A8BB-83F5379EBE27}"/>
              </a:ext>
            </a:extLst>
          </p:cNvPr>
          <p:cNvPicPr>
            <a:picLocks noChangeAspect="1"/>
          </p:cNvPicPr>
          <p:nvPr/>
        </p:nvPicPr>
        <p:blipFill>
          <a:blip r:embed="rId2"/>
          <a:stretch>
            <a:fillRect/>
          </a:stretch>
        </p:blipFill>
        <p:spPr>
          <a:xfrm>
            <a:off x="3894011" y="2998966"/>
            <a:ext cx="3725990" cy="2913326"/>
          </a:xfrm>
          <a:prstGeom prst="rect">
            <a:avLst/>
          </a:prstGeom>
        </p:spPr>
      </p:pic>
    </p:spTree>
    <p:extLst>
      <p:ext uri="{BB962C8B-B14F-4D97-AF65-F5344CB8AC3E}">
        <p14:creationId xmlns:p14="http://schemas.microsoft.com/office/powerpoint/2010/main" val="6829193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0015" y="434771"/>
            <a:ext cx="11157052" cy="107229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№24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Два одинаковых по размеру бруска лежат на дне аквариума, который заполняют водой. Один брусок металлический, с ровной нижней гранью, другой — кирпичный и пористый. Одинаковы ли значения выталкивающих сил, действующих на бруски? Объясните, почему.</a:t>
            </a:r>
          </a:p>
        </p:txBody>
      </p:sp>
      <p:sp>
        <p:nvSpPr>
          <p:cNvPr id="5" name="Прямоугольник: скругленные углы 4">
            <a:extLst>
              <a:ext uri="{FF2B5EF4-FFF2-40B4-BE49-F238E27FC236}">
                <a16:creationId xmlns:a16="http://schemas.microsoft.com/office/drawing/2014/main" id="{21E9397B-3DB3-409A-8EDC-AE278D8A6EA7}"/>
              </a:ext>
            </a:extLst>
          </p:cNvPr>
          <p:cNvSpPr/>
          <p:nvPr/>
        </p:nvSpPr>
        <p:spPr>
          <a:xfrm>
            <a:off x="510015" y="1723635"/>
            <a:ext cx="11171970" cy="449283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Решение.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Не одинаковы.  На металлический брусок, плотно лежащий на дне аквариума под водой, сила Архимеда действовать не будет, т. к. вода не просачивается под брусок, и равнодействующая сила давления на брусок со стороны воды направлена вниз. На пористый же кирпич будет действовать выталкивающая сила, направленная вверх.</a:t>
            </a: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endParaRPr lang="ru-RU" sz="2000" dirty="0">
              <a:latin typeface="Times New Roman" panose="02020603050405020304" pitchFamily="18" charset="0"/>
              <a:ea typeface="Yu Gothic UI Semilight" panose="020B0400000000000000" pitchFamily="34" charset="-128"/>
              <a:cs typeface="Times New Roman" panose="02020603050405020304" pitchFamily="18" charset="0"/>
            </a:endParaRP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a:t>
            </a:r>
            <a:endParaRPr lang="ru-RU" sz="2000" b="1" dirty="0">
              <a:latin typeface="Times New Roman" panose="02020603050405020304" pitchFamily="18" charset="0"/>
              <a:ea typeface="Yu Gothic UI Semilight" panose="020B0400000000000000" pitchFamily="34" charset="-128"/>
              <a:cs typeface="Times New Roman" panose="02020603050405020304" pitchFamily="18" charset="0"/>
            </a:endParaRPr>
          </a:p>
        </p:txBody>
      </p:sp>
      <p:pic>
        <p:nvPicPr>
          <p:cNvPr id="3" name="Рисунок 2">
            <a:extLst>
              <a:ext uri="{FF2B5EF4-FFF2-40B4-BE49-F238E27FC236}">
                <a16:creationId xmlns:a16="http://schemas.microsoft.com/office/drawing/2014/main" id="{F1E35ADA-EAE9-473E-A6F0-94D12486F10D}"/>
              </a:ext>
            </a:extLst>
          </p:cNvPr>
          <p:cNvPicPr>
            <a:picLocks noChangeAspect="1"/>
          </p:cNvPicPr>
          <p:nvPr/>
        </p:nvPicPr>
        <p:blipFill>
          <a:blip r:embed="rId2"/>
          <a:stretch>
            <a:fillRect/>
          </a:stretch>
        </p:blipFill>
        <p:spPr>
          <a:xfrm>
            <a:off x="3063844" y="3240505"/>
            <a:ext cx="5411401" cy="2849701"/>
          </a:xfrm>
          <a:prstGeom prst="rect">
            <a:avLst/>
          </a:prstGeom>
        </p:spPr>
      </p:pic>
    </p:spTree>
    <p:extLst>
      <p:ext uri="{BB962C8B-B14F-4D97-AF65-F5344CB8AC3E}">
        <p14:creationId xmlns:p14="http://schemas.microsoft.com/office/powerpoint/2010/main" val="3190873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7474" y="372533"/>
            <a:ext cx="11157052" cy="914400"/>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№25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С какой силой давит автомобиль массой 1 т на середину моста, имеющего радиус кривизны 75 м? Скорость автомобиля 54 км/ч.</a:t>
            </a:r>
          </a:p>
        </p:txBody>
      </p:sp>
      <p:pic>
        <p:nvPicPr>
          <p:cNvPr id="2" name="Рисунок 1">
            <a:extLst>
              <a:ext uri="{FF2B5EF4-FFF2-40B4-BE49-F238E27FC236}">
                <a16:creationId xmlns:a16="http://schemas.microsoft.com/office/drawing/2014/main" id="{24BE9101-3878-449C-847A-33A605AB4B48}"/>
              </a:ext>
            </a:extLst>
          </p:cNvPr>
          <p:cNvPicPr>
            <a:picLocks noChangeAspect="1"/>
          </p:cNvPicPr>
          <p:nvPr/>
        </p:nvPicPr>
        <p:blipFill>
          <a:blip r:embed="rId2"/>
          <a:stretch>
            <a:fillRect/>
          </a:stretch>
        </p:blipFill>
        <p:spPr>
          <a:xfrm>
            <a:off x="1606757" y="1411705"/>
            <a:ext cx="9099820" cy="4812634"/>
          </a:xfrm>
          <a:prstGeom prst="rect">
            <a:avLst/>
          </a:prstGeom>
        </p:spPr>
      </p:pic>
    </p:spTree>
    <p:extLst>
      <p:ext uri="{BB962C8B-B14F-4D97-AF65-F5344CB8AC3E}">
        <p14:creationId xmlns:p14="http://schemas.microsoft.com/office/powerpoint/2010/main" val="3208949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495097" y="802432"/>
            <a:ext cx="2904108" cy="449735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№2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Определите плотность материала, из которого изготовлен шарик объемом 0,04 см</a:t>
            </a:r>
            <a:r>
              <a:rPr lang="ru-RU" sz="2000" baseline="30000" dirty="0">
                <a:latin typeface="Times New Roman" panose="02020603050405020304" pitchFamily="18" charset="0"/>
                <a:ea typeface="Yu Gothic UI Semilight" panose="020B0400000000000000" pitchFamily="34" charset="-128"/>
                <a:cs typeface="Times New Roman" panose="02020603050405020304" pitchFamily="18" charset="0"/>
              </a:rPr>
              <a:t>3</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равномерно падающий по вертикали в воде, если при его перемещении на 6 м выделилось 24,84 мДж энергии?</a:t>
            </a:r>
          </a:p>
        </p:txBody>
      </p:sp>
      <p:pic>
        <p:nvPicPr>
          <p:cNvPr id="3" name="Рисунок 2">
            <a:extLst>
              <a:ext uri="{FF2B5EF4-FFF2-40B4-BE49-F238E27FC236}">
                <a16:creationId xmlns:a16="http://schemas.microsoft.com/office/drawing/2014/main" id="{D56CAC45-442D-4899-B23C-F4025A81CD94}"/>
              </a:ext>
            </a:extLst>
          </p:cNvPr>
          <p:cNvPicPr>
            <a:picLocks noChangeAspect="1"/>
          </p:cNvPicPr>
          <p:nvPr/>
        </p:nvPicPr>
        <p:blipFill>
          <a:blip r:embed="rId2"/>
          <a:stretch>
            <a:fillRect/>
          </a:stretch>
        </p:blipFill>
        <p:spPr>
          <a:xfrm>
            <a:off x="3545633" y="576258"/>
            <a:ext cx="8301405" cy="5705483"/>
          </a:xfrm>
          <a:prstGeom prst="rect">
            <a:avLst/>
          </a:prstGeom>
        </p:spPr>
      </p:pic>
    </p:spTree>
    <p:extLst>
      <p:ext uri="{BB962C8B-B14F-4D97-AF65-F5344CB8AC3E}">
        <p14:creationId xmlns:p14="http://schemas.microsoft.com/office/powerpoint/2010/main" val="2146312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356982" y="505442"/>
            <a:ext cx="3117482" cy="584711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№3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С помощью троса происходит буксировка легкового автомобиля массой 1,5 т по горизонтальной прямой дороге. При движении автомобиля с ускорением 2 м/с</a:t>
            </a:r>
            <a:r>
              <a:rPr lang="ru-RU" sz="2000" baseline="30000" dirty="0">
                <a:latin typeface="Times New Roman" panose="02020603050405020304" pitchFamily="18" charset="0"/>
                <a:ea typeface="Yu Gothic UI Semilight" panose="020B0400000000000000" pitchFamily="34" charset="-128"/>
                <a:cs typeface="Times New Roman" panose="02020603050405020304" pitchFamily="18" charset="0"/>
              </a:rPr>
              <a:t>2</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трос удлиняется на 9 см. Чему равна жёсткость троса, если известно, что коэффициент трения колёс автомобиля о поверхность дороги равен 0,4?</a:t>
            </a:r>
          </a:p>
        </p:txBody>
      </p:sp>
      <p:pic>
        <p:nvPicPr>
          <p:cNvPr id="2" name="Рисунок 1">
            <a:extLst>
              <a:ext uri="{FF2B5EF4-FFF2-40B4-BE49-F238E27FC236}">
                <a16:creationId xmlns:a16="http://schemas.microsoft.com/office/drawing/2014/main" id="{CD39996E-E71F-4FA9-AB20-C021EB462461}"/>
              </a:ext>
            </a:extLst>
          </p:cNvPr>
          <p:cNvPicPr>
            <a:picLocks noChangeAspect="1"/>
          </p:cNvPicPr>
          <p:nvPr/>
        </p:nvPicPr>
        <p:blipFill>
          <a:blip r:embed="rId2"/>
          <a:stretch>
            <a:fillRect/>
          </a:stretch>
        </p:blipFill>
        <p:spPr>
          <a:xfrm>
            <a:off x="3474464" y="1199519"/>
            <a:ext cx="8360554" cy="4458962"/>
          </a:xfrm>
          <a:prstGeom prst="rect">
            <a:avLst/>
          </a:prstGeom>
        </p:spPr>
      </p:pic>
    </p:spTree>
    <p:extLst>
      <p:ext uri="{BB962C8B-B14F-4D97-AF65-F5344CB8AC3E}">
        <p14:creationId xmlns:p14="http://schemas.microsoft.com/office/powerpoint/2010/main" val="2562506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0015" y="434771"/>
            <a:ext cx="11157052" cy="107229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№4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Поезд, масса которого 4000 т, начал торможение. Сила трения постоянна и равна                   2 · 10</a:t>
            </a:r>
            <a:r>
              <a:rPr lang="ru-RU" sz="2000" baseline="30000" dirty="0">
                <a:latin typeface="Times New Roman" panose="02020603050405020304" pitchFamily="18" charset="0"/>
                <a:ea typeface="Yu Gothic UI Semilight" panose="020B0400000000000000" pitchFamily="34" charset="-128"/>
                <a:cs typeface="Times New Roman" panose="02020603050405020304" pitchFamily="18" charset="0"/>
              </a:rPr>
              <a:t>5</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Н. Чему была равна скорость поезда в начале торможения, если за 1 мин он проехал путь 510 м?</a:t>
            </a:r>
          </a:p>
        </p:txBody>
      </p:sp>
      <p:pic>
        <p:nvPicPr>
          <p:cNvPr id="2" name="Рисунок 1">
            <a:extLst>
              <a:ext uri="{FF2B5EF4-FFF2-40B4-BE49-F238E27FC236}">
                <a16:creationId xmlns:a16="http://schemas.microsoft.com/office/drawing/2014/main" id="{30A3E4D2-503D-4B36-BE7C-E961B4276E62}"/>
              </a:ext>
            </a:extLst>
          </p:cNvPr>
          <p:cNvPicPr>
            <a:picLocks noChangeAspect="1"/>
          </p:cNvPicPr>
          <p:nvPr/>
        </p:nvPicPr>
        <p:blipFill>
          <a:blip r:embed="rId2"/>
          <a:stretch>
            <a:fillRect/>
          </a:stretch>
        </p:blipFill>
        <p:spPr>
          <a:xfrm>
            <a:off x="1602828" y="1507067"/>
            <a:ext cx="9508860" cy="4763104"/>
          </a:xfrm>
          <a:prstGeom prst="rect">
            <a:avLst/>
          </a:prstGeom>
        </p:spPr>
      </p:pic>
    </p:spTree>
    <p:extLst>
      <p:ext uri="{BB962C8B-B14F-4D97-AF65-F5344CB8AC3E}">
        <p14:creationId xmlns:p14="http://schemas.microsoft.com/office/powerpoint/2010/main" val="260491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0015" y="434771"/>
            <a:ext cx="11157052" cy="1072296"/>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№5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Автомобиль массой 1 т трогается с места и, двигаясь равноускоренно, за 20 с набирает скорость 72 км/ч. Чему равна работа, совершенная двигателем автомобиля, если средняя сила сопротивления, действующая на автомобиль, равна 500 Н?</a:t>
            </a:r>
          </a:p>
        </p:txBody>
      </p:sp>
      <p:pic>
        <p:nvPicPr>
          <p:cNvPr id="2" name="Рисунок 1">
            <a:extLst>
              <a:ext uri="{FF2B5EF4-FFF2-40B4-BE49-F238E27FC236}">
                <a16:creationId xmlns:a16="http://schemas.microsoft.com/office/drawing/2014/main" id="{686A9F3C-A97C-45FE-96D0-A2D810BE5163}"/>
              </a:ext>
            </a:extLst>
          </p:cNvPr>
          <p:cNvPicPr>
            <a:picLocks noChangeAspect="1"/>
          </p:cNvPicPr>
          <p:nvPr/>
        </p:nvPicPr>
        <p:blipFill>
          <a:blip r:embed="rId2"/>
          <a:stretch>
            <a:fillRect/>
          </a:stretch>
        </p:blipFill>
        <p:spPr>
          <a:xfrm>
            <a:off x="970760" y="1507067"/>
            <a:ext cx="10250480" cy="4725782"/>
          </a:xfrm>
          <a:prstGeom prst="rect">
            <a:avLst/>
          </a:prstGeom>
        </p:spPr>
      </p:pic>
    </p:spTree>
    <p:extLst>
      <p:ext uri="{BB962C8B-B14F-4D97-AF65-F5344CB8AC3E}">
        <p14:creationId xmlns:p14="http://schemas.microsoft.com/office/powerpoint/2010/main" val="801918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379498" y="1133669"/>
            <a:ext cx="2774361" cy="4590661"/>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№6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Два связанных нитью друг с другом бруска массой m</a:t>
            </a:r>
            <a:r>
              <a:rPr lang="ru-RU" sz="2000" baseline="-25000" dirty="0">
                <a:latin typeface="Times New Roman" panose="02020603050405020304" pitchFamily="18" charset="0"/>
                <a:ea typeface="Yu Gothic UI Semilight" panose="020B0400000000000000" pitchFamily="34" charset="-128"/>
                <a:cs typeface="Times New Roman" panose="02020603050405020304" pitchFamily="18" charset="0"/>
              </a:rPr>
              <a:t>1</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 200 г и m</a:t>
            </a:r>
            <a:r>
              <a:rPr lang="ru-RU" sz="2000" baseline="-25000" dirty="0">
                <a:latin typeface="Times New Roman" panose="02020603050405020304" pitchFamily="18" charset="0"/>
                <a:ea typeface="Yu Gothic UI Semilight" panose="020B0400000000000000" pitchFamily="34" charset="-128"/>
                <a:cs typeface="Times New Roman" panose="02020603050405020304" pitchFamily="18" charset="0"/>
              </a:rPr>
              <a:t>2</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 300 г движутся</a:t>
            </a:r>
          </a:p>
          <a:p>
            <a:pPr algn="just"/>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под действием силы F = 6 Н, направленной под углом 60</a:t>
            </a:r>
            <a:r>
              <a:rPr lang="ru-RU" sz="2000" baseline="30000" dirty="0">
                <a:latin typeface="Times New Roman" panose="02020603050405020304" pitchFamily="18" charset="0"/>
                <a:ea typeface="Yu Gothic UI Semilight" panose="020B0400000000000000" pitchFamily="34" charset="-128"/>
                <a:cs typeface="Times New Roman" panose="02020603050405020304" pitchFamily="18" charset="0"/>
              </a:rPr>
              <a:t>0</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к горизонту (см. рисунок). Чему равна сила натяжения нити?</a:t>
            </a:r>
          </a:p>
        </p:txBody>
      </p:sp>
      <p:pic>
        <p:nvPicPr>
          <p:cNvPr id="3" name="Рисунок 2">
            <a:extLst>
              <a:ext uri="{FF2B5EF4-FFF2-40B4-BE49-F238E27FC236}">
                <a16:creationId xmlns:a16="http://schemas.microsoft.com/office/drawing/2014/main" id="{0FFD8C68-0DDA-4265-AA0E-DBFA573AB1FE}"/>
              </a:ext>
            </a:extLst>
          </p:cNvPr>
          <p:cNvPicPr>
            <a:picLocks noChangeAspect="1"/>
          </p:cNvPicPr>
          <p:nvPr/>
        </p:nvPicPr>
        <p:blipFill>
          <a:blip r:embed="rId2"/>
          <a:stretch>
            <a:fillRect/>
          </a:stretch>
        </p:blipFill>
        <p:spPr>
          <a:xfrm>
            <a:off x="3175358" y="621085"/>
            <a:ext cx="8637144" cy="5615829"/>
          </a:xfrm>
          <a:prstGeom prst="rect">
            <a:avLst/>
          </a:prstGeom>
        </p:spPr>
      </p:pic>
    </p:spTree>
    <p:extLst>
      <p:ext uri="{BB962C8B-B14F-4D97-AF65-F5344CB8AC3E}">
        <p14:creationId xmlns:p14="http://schemas.microsoft.com/office/powerpoint/2010/main" val="184044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7474" y="485571"/>
            <a:ext cx="11157052" cy="801362"/>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№7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На полу движущегося вверх лифта стоит ящик массой 50 кг. На какую высоту из состояния покоя поднимется лифт за 5 с, если сила давления ящика на пол лифта 600 Н?</a:t>
            </a:r>
          </a:p>
        </p:txBody>
      </p:sp>
      <p:pic>
        <p:nvPicPr>
          <p:cNvPr id="2" name="Рисунок 1">
            <a:extLst>
              <a:ext uri="{FF2B5EF4-FFF2-40B4-BE49-F238E27FC236}">
                <a16:creationId xmlns:a16="http://schemas.microsoft.com/office/drawing/2014/main" id="{0377D499-0A47-4BCE-AB7D-2B07AC7B9564}"/>
              </a:ext>
            </a:extLst>
          </p:cNvPr>
          <p:cNvPicPr>
            <a:picLocks noChangeAspect="1"/>
          </p:cNvPicPr>
          <p:nvPr/>
        </p:nvPicPr>
        <p:blipFill>
          <a:blip r:embed="rId2"/>
          <a:stretch>
            <a:fillRect/>
          </a:stretch>
        </p:blipFill>
        <p:spPr>
          <a:xfrm>
            <a:off x="517474" y="1508542"/>
            <a:ext cx="11185073" cy="4556356"/>
          </a:xfrm>
          <a:prstGeom prst="rect">
            <a:avLst/>
          </a:prstGeom>
        </p:spPr>
      </p:pic>
    </p:spTree>
    <p:extLst>
      <p:ext uri="{BB962C8B-B14F-4D97-AF65-F5344CB8AC3E}">
        <p14:creationId xmlns:p14="http://schemas.microsoft.com/office/powerpoint/2010/main" val="2165529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0A814376-F6A0-4C12-A2BB-BDD0974BE334}"/>
              </a:ext>
            </a:extLst>
          </p:cNvPr>
          <p:cNvSpPr/>
          <p:nvPr/>
        </p:nvSpPr>
        <p:spPr>
          <a:xfrm>
            <a:off x="517474" y="372533"/>
            <a:ext cx="11157052" cy="914400"/>
          </a:xfrm>
          <a:prstGeom prst="roundRect">
            <a:avLst/>
          </a:prstGeom>
          <a:ln w="190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lnRef>
          <a:fillRef idx="1">
            <a:schemeClr val="lt1"/>
          </a:fillRef>
          <a:effectRef idx="0">
            <a:schemeClr val="accent6"/>
          </a:effectRef>
          <a:fontRef idx="minor">
            <a:schemeClr val="dk1"/>
          </a:fontRef>
        </p:style>
        <p:txBody>
          <a:bodyPr rtlCol="0" anchor="ctr"/>
          <a:lstStyle/>
          <a:p>
            <a:pPr algn="just"/>
            <a:r>
              <a:rPr lang="ru-RU" sz="2000" b="1" dirty="0">
                <a:latin typeface="Times New Roman" panose="02020603050405020304" pitchFamily="18" charset="0"/>
                <a:ea typeface="Yu Gothic UI Semilight" panose="020B0400000000000000" pitchFamily="34" charset="-128"/>
                <a:cs typeface="Times New Roman" panose="02020603050405020304" pitchFamily="18" charset="0"/>
              </a:rPr>
              <a:t>Задача №8 </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Поезд, двигаясь со скоростью 36 км/ч, начал торможение. Сила трения постоянна и равна 2 · 10</a:t>
            </a:r>
            <a:r>
              <a:rPr lang="ru-RU" sz="2000" baseline="30000" dirty="0">
                <a:latin typeface="Times New Roman" panose="02020603050405020304" pitchFamily="18" charset="0"/>
                <a:ea typeface="Yu Gothic UI Semilight" panose="020B0400000000000000" pitchFamily="34" charset="-128"/>
                <a:cs typeface="Times New Roman" panose="02020603050405020304" pitchFamily="18" charset="0"/>
              </a:rPr>
              <a:t>5</a:t>
            </a:r>
            <a:r>
              <a:rPr lang="ru-RU" sz="2000" dirty="0">
                <a:latin typeface="Times New Roman" panose="02020603050405020304" pitchFamily="18" charset="0"/>
                <a:ea typeface="Yu Gothic UI Semilight" panose="020B0400000000000000" pitchFamily="34" charset="-128"/>
                <a:cs typeface="Times New Roman" panose="02020603050405020304" pitchFamily="18" charset="0"/>
              </a:rPr>
              <a:t> Н. За одну минуту поезд проехал путь 510 м. Чему равна масса поезда?</a:t>
            </a:r>
          </a:p>
        </p:txBody>
      </p:sp>
      <p:pic>
        <p:nvPicPr>
          <p:cNvPr id="2" name="Рисунок 1">
            <a:extLst>
              <a:ext uri="{FF2B5EF4-FFF2-40B4-BE49-F238E27FC236}">
                <a16:creationId xmlns:a16="http://schemas.microsoft.com/office/drawing/2014/main" id="{6B01A4E5-DC54-4534-9FF6-F428A168EE90}"/>
              </a:ext>
            </a:extLst>
          </p:cNvPr>
          <p:cNvPicPr>
            <a:picLocks noChangeAspect="1"/>
          </p:cNvPicPr>
          <p:nvPr/>
        </p:nvPicPr>
        <p:blipFill>
          <a:blip r:embed="rId2"/>
          <a:stretch>
            <a:fillRect/>
          </a:stretch>
        </p:blipFill>
        <p:spPr>
          <a:xfrm>
            <a:off x="1309735" y="1418253"/>
            <a:ext cx="10018742" cy="4665305"/>
          </a:xfrm>
          <a:prstGeom prst="rect">
            <a:avLst/>
          </a:prstGeom>
        </p:spPr>
      </p:pic>
    </p:spTree>
    <p:extLst>
      <p:ext uri="{BB962C8B-B14F-4D97-AF65-F5344CB8AC3E}">
        <p14:creationId xmlns:p14="http://schemas.microsoft.com/office/powerpoint/2010/main" val="59403851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TotalTime>
  <Words>1493</Words>
  <Application>Microsoft Office PowerPoint</Application>
  <PresentationFormat>Широкоэкранный</PresentationFormat>
  <Paragraphs>184</Paragraphs>
  <Slides>26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26</vt:i4>
      </vt:variant>
    </vt:vector>
  </HeadingPairs>
  <TitlesOfParts>
    <vt:vector size="32" baseType="lpstr">
      <vt:lpstr>Yu Gothic UI Semilight</vt: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28</cp:revision>
  <dcterms:created xsi:type="dcterms:W3CDTF">2022-02-06T07:26:34Z</dcterms:created>
  <dcterms:modified xsi:type="dcterms:W3CDTF">2022-02-06T16:54:26Z</dcterms:modified>
</cp:coreProperties>
</file>