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3"/>
  </p:notesMasterIdLst>
  <p:sldIdLst>
    <p:sldId id="256" r:id="rId2"/>
    <p:sldId id="258" r:id="rId3"/>
    <p:sldId id="287" r:id="rId4"/>
    <p:sldId id="286" r:id="rId5"/>
    <p:sldId id="259" r:id="rId6"/>
    <p:sldId id="261" r:id="rId7"/>
    <p:sldId id="273" r:id="rId8"/>
    <p:sldId id="262" r:id="rId9"/>
    <p:sldId id="265" r:id="rId10"/>
    <p:sldId id="266" r:id="rId11"/>
    <p:sldId id="268" r:id="rId12"/>
    <p:sldId id="270" r:id="rId13"/>
    <p:sldId id="276" r:id="rId14"/>
    <p:sldId id="282" r:id="rId15"/>
    <p:sldId id="283" r:id="rId16"/>
    <p:sldId id="284" r:id="rId17"/>
    <p:sldId id="288" r:id="rId18"/>
    <p:sldId id="289" r:id="rId19"/>
    <p:sldId id="293" r:id="rId20"/>
    <p:sldId id="294" r:id="rId21"/>
    <p:sldId id="295" r:id="rId22"/>
    <p:sldId id="296" r:id="rId23"/>
    <p:sldId id="285" r:id="rId24"/>
    <p:sldId id="290" r:id="rId25"/>
    <p:sldId id="291" r:id="rId26"/>
    <p:sldId id="292" r:id="rId27"/>
    <p:sldId id="281" r:id="rId28"/>
    <p:sldId id="298" r:id="rId29"/>
    <p:sldId id="297" r:id="rId30"/>
    <p:sldId id="257" r:id="rId31"/>
    <p:sldId id="299" r:id="rId3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43" autoAdjust="0"/>
    <p:restoredTop sz="94660"/>
  </p:normalViewPr>
  <p:slideViewPr>
    <p:cSldViewPr>
      <p:cViewPr varScale="1">
        <p:scale>
          <a:sx n="46" d="100"/>
          <a:sy n="46" d="100"/>
        </p:scale>
        <p:origin x="954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04F8A3-5E8B-4D70-94BF-02ABC15DFCB0}" type="datetimeFigureOut">
              <a:rPr lang="ru-RU" smtClean="0"/>
              <a:pPr/>
              <a:t>10.11.2021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B11C5E-96F7-4811-9137-D3A0F370E2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62505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B11C5E-96F7-4811-9137-D3A0F370E207}" type="slidenum">
              <a:rPr lang="ru-RU" smtClean="0"/>
              <a:pPr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49784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1571612"/>
            <a:ext cx="7772400" cy="1470025"/>
          </a:xfrm>
        </p:spPr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>
              <a:defRPr b="1" cap="all" spc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0166" y="3429000"/>
            <a:ext cx="6400800" cy="1752600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F324A1-523D-447D-BA01-70E87F5FD873}" type="datetimeFigureOut">
              <a:rPr lang="ru-RU"/>
              <a:pPr>
                <a:defRPr/>
              </a:pPr>
              <a:t>10.11.2021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1DFA4C-0551-4C82-B875-1C78DC049C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3F1137-17EB-4706-BD5A-4F1CE59F4684}" type="datetimeFigureOut">
              <a:rPr lang="ru-RU"/>
              <a:pPr>
                <a:defRPr/>
              </a:pPr>
              <a:t>10.11.2021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9D63B2-6D8D-4B34-B6B9-9912E931E8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66D130-35D3-40F3-9C38-901610459901}" type="datetimeFigureOut">
              <a:rPr lang="ru-RU"/>
              <a:pPr>
                <a:defRPr/>
              </a:pPr>
              <a:t>10.11.2021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E64B21-3E09-4F77-A766-9ED22799CF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F485A7-A703-4CD6-9A6C-89726B2DED19}" type="datetimeFigureOut">
              <a:rPr lang="ru-RU"/>
              <a:pPr>
                <a:defRPr/>
              </a:pPr>
              <a:t>10.11.2021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3318A6-D516-40E5-AD09-83A6098E08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C162D6-4FFA-4283-91E7-0AE8E0609442}" type="datetimeFigureOut">
              <a:rPr lang="ru-RU"/>
              <a:pPr>
                <a:defRPr/>
              </a:pPr>
              <a:t>10.11.2021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2D46DA-A451-4516-99BE-4ED8C5684C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99D276-CBF0-48F2-93AF-8E635054B0F5}" type="datetimeFigureOut">
              <a:rPr lang="ru-RU"/>
              <a:pPr>
                <a:defRPr/>
              </a:pPr>
              <a:t>10.11.2021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F120C2-57F6-4AF0-8813-4D5C16410D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EA321B-4AEB-4DFD-B2A3-7C3989F2B245}" type="datetimeFigureOut">
              <a:rPr lang="ru-RU"/>
              <a:pPr>
                <a:defRPr/>
              </a:pPr>
              <a:t>10.11.2021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F3F8D7-7CA6-491C-8D39-E0CFEBBB27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75E120-FFEF-4285-B832-50DAFCA3A3BC}" type="datetimeFigureOut">
              <a:rPr lang="ru-RU"/>
              <a:pPr>
                <a:defRPr/>
              </a:pPr>
              <a:t>10.11.2021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64FD77-1593-4570-BCFF-92D2AE9F83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EE2826-9D20-4828-A598-8CF7D0820626}" type="datetimeFigureOut">
              <a:rPr lang="ru-RU"/>
              <a:pPr>
                <a:defRPr/>
              </a:pPr>
              <a:t>10.11.2021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08F270-FB98-4000-AF9B-664F0284A1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E92D15-4028-4142-A6D8-82C2EEC228C3}" type="datetimeFigureOut">
              <a:rPr lang="ru-RU"/>
              <a:pPr>
                <a:defRPr/>
              </a:pPr>
              <a:t>10.11.2021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D759DF-6AB5-4585-8A63-B6CF9E85B8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250AC5-C5AE-4188-8C93-158FC6854570}" type="datetimeFigureOut">
              <a:rPr lang="ru-RU"/>
              <a:pPr>
                <a:defRPr/>
              </a:pPr>
              <a:t>10.11.2021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C994C0-43FA-42B9-B183-D05E8F422C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813" y="274638"/>
            <a:ext cx="7572375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B98F400-6FFA-42B5-9070-45B379FA0373}" type="datetimeFigureOut">
              <a:rPr lang="ru-RU"/>
              <a:pPr>
                <a:defRPr/>
              </a:pPr>
              <a:t>10.11.2021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53707D2-C729-4753-B347-2239AB4A12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33" r:id="rId2"/>
    <p:sldLayoutId id="2147483734" r:id="rId3"/>
    <p:sldLayoutId id="2147483735" r:id="rId4"/>
    <p:sldLayoutId id="2147483736" r:id="rId5"/>
    <p:sldLayoutId id="2147483737" r:id="rId6"/>
    <p:sldLayoutId id="2147483738" r:id="rId7"/>
    <p:sldLayoutId id="2147483739" r:id="rId8"/>
    <p:sldLayoutId id="2147483740" r:id="rId9"/>
    <p:sldLayoutId id="2147483741" r:id="rId10"/>
    <p:sldLayoutId id="214748374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 kern="1200">
          <a:ln w="10541" cmpd="sng">
            <a:solidFill>
              <a:schemeClr val="accent1">
                <a:shade val="88000"/>
                <a:satMod val="110000"/>
              </a:schemeClr>
            </a:solidFill>
            <a:prstDash val="solid"/>
          </a:ln>
          <a:gradFill>
            <a:gsLst>
              <a:gs pos="0">
                <a:schemeClr val="accent1">
                  <a:tint val="40000"/>
                  <a:satMod val="250000"/>
                </a:schemeClr>
              </a:gs>
              <a:gs pos="9000">
                <a:schemeClr val="accent1">
                  <a:tint val="52000"/>
                  <a:satMod val="300000"/>
                </a:schemeClr>
              </a:gs>
              <a:gs pos="50000">
                <a:schemeClr val="accent1">
                  <a:shade val="20000"/>
                  <a:satMod val="300000"/>
                </a:schemeClr>
              </a:gs>
              <a:gs pos="79000">
                <a:schemeClr val="accent1">
                  <a:tint val="52000"/>
                  <a:satMod val="300000"/>
                </a:schemeClr>
              </a:gs>
              <a:gs pos="100000">
                <a:schemeClr val="accent1">
                  <a:tint val="40000"/>
                  <a:satMod val="250000"/>
                </a:schemeClr>
              </a:gs>
            </a:gsLst>
            <a:lin ang="5400000"/>
          </a:gra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3200" kern="1200">
          <a:solidFill>
            <a:srgbClr val="25406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Blip>
          <a:blip r:embed="rId15"/>
        </a:buBlip>
        <a:defRPr sz="2800" i="1" kern="1200">
          <a:solidFill>
            <a:srgbClr val="25406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rgbClr val="25406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rgbClr val="25406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rgbClr val="25406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emf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festival.1september.ru/articles/501897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75" y="764704"/>
            <a:ext cx="7772400" cy="3528392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 smtClean="0"/>
              <a:t>Проектная  деятельность </a:t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на уроках окружающего мира в</a:t>
            </a:r>
            <a:br>
              <a:rPr lang="ru-RU" sz="3600" dirty="0" smtClean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> начальной школе </a:t>
            </a: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63713" y="4941888"/>
            <a:ext cx="6552703" cy="1366837"/>
          </a:xfrm>
        </p:spPr>
        <p:txBody>
          <a:bodyPr rtlCol="0">
            <a:normAutofit fontScale="85000" lnSpcReduction="20000"/>
          </a:bodyPr>
          <a:lstStyle/>
          <a:p>
            <a:pPr eaLnBrk="1" hangingPunct="1">
              <a:defRPr/>
            </a:pPr>
            <a:r>
              <a:rPr lang="ru-RU" sz="2400" dirty="0" smtClean="0"/>
              <a:t>Составлено учителем начальных классов</a:t>
            </a:r>
          </a:p>
          <a:p>
            <a:pPr eaLnBrk="1" hangingPunct="1">
              <a:defRPr/>
            </a:pPr>
            <a:r>
              <a:rPr lang="ru-RU" sz="2400" dirty="0" smtClean="0"/>
              <a:t> МБОУ СОШ №4 им. </a:t>
            </a:r>
            <a:r>
              <a:rPr lang="ru-RU" sz="2400" dirty="0" err="1" smtClean="0"/>
              <a:t>В.В.Шитика</a:t>
            </a:r>
            <a:r>
              <a:rPr lang="ru-RU" sz="2400" dirty="0" smtClean="0"/>
              <a:t> ст. Атаманской</a:t>
            </a:r>
          </a:p>
          <a:p>
            <a:pPr eaLnBrk="1" hangingPunct="1">
              <a:defRPr/>
            </a:pPr>
            <a:r>
              <a:rPr lang="ru-RU" sz="2400" dirty="0" err="1" smtClean="0">
                <a:cs typeface="Times New Roman" pitchFamily="18" charset="0"/>
              </a:rPr>
              <a:t>Оробец</a:t>
            </a:r>
            <a:r>
              <a:rPr lang="ru-RU" sz="2400" dirty="0" smtClean="0">
                <a:cs typeface="Times New Roman" pitchFamily="18" charset="0"/>
              </a:rPr>
              <a:t> Жанна Владимировна</a:t>
            </a:r>
          </a:p>
          <a:p>
            <a:pPr eaLnBrk="1" hangingPunct="1">
              <a:defRPr/>
            </a:pPr>
            <a:r>
              <a:rPr lang="ru-RU" sz="2400" dirty="0" smtClean="0">
                <a:cs typeface="Times New Roman" pitchFamily="18" charset="0"/>
              </a:rPr>
              <a:t>2021г.</a:t>
            </a:r>
          </a:p>
        </p:txBody>
      </p:sp>
      <p:sp>
        <p:nvSpPr>
          <p:cNvPr id="3076" name="Прямоугольник 3"/>
          <p:cNvSpPr>
            <a:spLocks noChangeArrowheads="1"/>
          </p:cNvSpPr>
          <p:nvPr/>
        </p:nvSpPr>
        <p:spPr bwMode="auto">
          <a:xfrm>
            <a:off x="2411413" y="3789363"/>
            <a:ext cx="45720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ru-RU" dirty="0" smtClean="0"/>
              <a:t>Использование метода проектов в практической деятельности.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FontTx/>
              <a:buNone/>
            </a:pPr>
            <a:r>
              <a:rPr lang="ru-RU" sz="2400" b="1" smtClean="0">
                <a:solidFill>
                  <a:srgbClr val="C00000"/>
                </a:solidFill>
                <a:latin typeface="Arial" charset="0"/>
                <a:cs typeface="Arial" charset="0"/>
              </a:rPr>
              <a:t>Задачи обучения</a:t>
            </a:r>
          </a:p>
          <a:p>
            <a:pPr>
              <a:buFont typeface="Wingdings" pitchFamily="2" charset="2"/>
              <a:buChar char="Ø"/>
            </a:pPr>
            <a:r>
              <a:rPr lang="ru-RU" sz="2400" smtClean="0">
                <a:latin typeface="Arial" charset="0"/>
                <a:cs typeface="Arial" charset="0"/>
              </a:rPr>
              <a:t> пробуждать интерес к предлагаемой деятельности;</a:t>
            </a:r>
          </a:p>
          <a:p>
            <a:pPr>
              <a:buFont typeface="Wingdings" pitchFamily="2" charset="2"/>
              <a:buChar char="Ø"/>
            </a:pPr>
            <a:r>
              <a:rPr lang="ru-RU" sz="2400" smtClean="0">
                <a:latin typeface="Arial" charset="0"/>
                <a:cs typeface="Arial" charset="0"/>
              </a:rPr>
              <a:t> приобщать детей к процессу познания;</a:t>
            </a:r>
          </a:p>
          <a:p>
            <a:pPr>
              <a:buFont typeface="Wingdings" pitchFamily="2" charset="2"/>
              <a:buChar char="Ø"/>
            </a:pPr>
            <a:r>
              <a:rPr lang="ru-RU" sz="2400" smtClean="0">
                <a:latin typeface="Arial" charset="0"/>
                <a:cs typeface="Arial" charset="0"/>
              </a:rPr>
              <a:t> привлекать детей к воспроизведению образов, используя различные варианты;</a:t>
            </a:r>
          </a:p>
          <a:p>
            <a:pPr>
              <a:buFont typeface="Wingdings" pitchFamily="2" charset="2"/>
              <a:buChar char="Ø"/>
            </a:pPr>
            <a:r>
              <a:rPr lang="ru-RU" sz="2400" smtClean="0">
                <a:latin typeface="Arial" charset="0"/>
                <a:cs typeface="Arial" charset="0"/>
              </a:rPr>
              <a:t> побуждать детей к совместной поисковой деятельности, экспериментированию.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ru-RU" sz="2800" dirty="0" smtClean="0"/>
              <a:t>Виды проектов в начальной школе: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1071547"/>
            <a:ext cx="7000924" cy="5126054"/>
          </a:xfrm>
        </p:spPr>
        <p:txBody>
          <a:bodyPr/>
          <a:lstStyle/>
          <a:p>
            <a:pPr algn="ctr">
              <a:buNone/>
            </a:pPr>
            <a:r>
              <a:rPr lang="ru-RU" sz="1400" b="1" i="1" u="sng" dirty="0" smtClean="0">
                <a:solidFill>
                  <a:schemeClr val="tx2">
                    <a:lumMod val="75000"/>
                  </a:schemeClr>
                </a:solidFill>
              </a:rPr>
              <a:t> По виду преобладающей деятельности:</a:t>
            </a:r>
            <a:endParaRPr lang="ru-RU" sz="1400" b="1" dirty="0" smtClean="0">
              <a:solidFill>
                <a:schemeClr val="tx2">
                  <a:lumMod val="75000"/>
                </a:schemeClr>
              </a:solidFill>
              <a:latin typeface="Arial" charset="0"/>
              <a:cs typeface="Arial" charset="0"/>
            </a:endParaRPr>
          </a:p>
          <a:p>
            <a:pPr marL="609600" indent="-609600" eaLnBrk="1" hangingPunct="1">
              <a:lnSpc>
                <a:spcPct val="80000"/>
              </a:lnSpc>
              <a:buFont typeface="Arial" pitchFamily="34" charset="0"/>
              <a:buChar char="•"/>
            </a:pPr>
            <a:r>
              <a:rPr lang="ru-RU" sz="1400" dirty="0" err="1" smtClean="0">
                <a:solidFill>
                  <a:schemeClr val="tx2">
                    <a:lumMod val="75000"/>
                  </a:schemeClr>
                </a:solidFill>
                <a:latin typeface="Arial" charset="0"/>
                <a:cs typeface="Arial" charset="0"/>
              </a:rPr>
              <a:t>исследовательско-творческие</a:t>
            </a:r>
            <a:endParaRPr lang="ru-RU" sz="1400" dirty="0" smtClean="0">
              <a:solidFill>
                <a:schemeClr val="tx2">
                  <a:lumMod val="75000"/>
                </a:schemeClr>
              </a:solidFill>
              <a:latin typeface="Arial" charset="0"/>
              <a:cs typeface="Arial" charset="0"/>
            </a:endParaRPr>
          </a:p>
          <a:p>
            <a:pPr marL="609600" indent="-609600" eaLnBrk="1" hangingPunct="1">
              <a:lnSpc>
                <a:spcPct val="80000"/>
              </a:lnSpc>
              <a:buFont typeface="Arial" pitchFamily="34" charset="0"/>
              <a:buChar char="•"/>
            </a:pPr>
            <a:r>
              <a:rPr lang="ru-RU" sz="1400" dirty="0" err="1" smtClean="0">
                <a:solidFill>
                  <a:schemeClr val="tx2">
                    <a:lumMod val="75000"/>
                  </a:schemeClr>
                </a:solidFill>
                <a:latin typeface="Arial" charset="0"/>
                <a:cs typeface="Arial" charset="0"/>
              </a:rPr>
              <a:t>ролево-игровые</a:t>
            </a: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Arial" charset="0"/>
                <a:cs typeface="Arial" charset="0"/>
              </a:rPr>
              <a:t> </a:t>
            </a:r>
          </a:p>
          <a:p>
            <a:pPr marL="609600" indent="-609600" eaLnBrk="1" hangingPunct="1">
              <a:lnSpc>
                <a:spcPct val="80000"/>
              </a:lnSpc>
              <a:buFont typeface="Arial" pitchFamily="34" charset="0"/>
              <a:buChar char="•"/>
            </a:pPr>
            <a:r>
              <a:rPr lang="ru-RU" sz="1400" dirty="0" err="1" smtClean="0">
                <a:solidFill>
                  <a:schemeClr val="tx2">
                    <a:lumMod val="75000"/>
                  </a:schemeClr>
                </a:solidFill>
                <a:latin typeface="Arial" charset="0"/>
                <a:cs typeface="Arial" charset="0"/>
              </a:rPr>
              <a:t>информационно-практико-ориентированные</a:t>
            </a: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Arial" charset="0"/>
                <a:cs typeface="Arial" charset="0"/>
              </a:rPr>
              <a:t> </a:t>
            </a:r>
          </a:p>
          <a:p>
            <a:pPr marL="609600" indent="-609600" eaLnBrk="1" hangingPunct="1">
              <a:lnSpc>
                <a:spcPct val="80000"/>
              </a:lnSpc>
              <a:buFont typeface="Arial" pitchFamily="34" charset="0"/>
              <a:buChar char="•"/>
            </a:pP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Arial" charset="0"/>
                <a:cs typeface="Arial" charset="0"/>
              </a:rPr>
              <a:t>творческие </a:t>
            </a:r>
          </a:p>
          <a:p>
            <a:pPr algn="ctr">
              <a:lnSpc>
                <a:spcPct val="90000"/>
              </a:lnSpc>
              <a:buClr>
                <a:schemeClr val="tx2"/>
              </a:buClr>
              <a:buNone/>
            </a:pPr>
            <a:r>
              <a:rPr lang="ru-RU" sz="1400" b="1" i="1" u="sng" dirty="0" smtClean="0">
                <a:solidFill>
                  <a:schemeClr val="tx2">
                    <a:lumMod val="75000"/>
                  </a:schemeClr>
                </a:solidFill>
                <a:latin typeface="Arial" charset="0"/>
                <a:cs typeface="Arial" charset="0"/>
              </a:rPr>
              <a:t>по количеству учащихся</a:t>
            </a:r>
            <a:r>
              <a:rPr lang="ru-RU" sz="1400" b="1" i="1" dirty="0" smtClean="0">
                <a:solidFill>
                  <a:schemeClr val="tx2">
                    <a:lumMod val="75000"/>
                  </a:schemeClr>
                </a:solidFill>
                <a:latin typeface="Arial" charset="0"/>
                <a:cs typeface="Arial" charset="0"/>
              </a:rPr>
              <a:t>: </a:t>
            </a:r>
          </a:p>
          <a:p>
            <a:pPr>
              <a:lnSpc>
                <a:spcPct val="90000"/>
              </a:lnSpc>
              <a:buClr>
                <a:schemeClr val="tx2"/>
              </a:buClr>
              <a:buFont typeface="Arial" pitchFamily="34" charset="0"/>
              <a:buChar char="•"/>
            </a:pP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Arial" charset="0"/>
                <a:cs typeface="Arial" charset="0"/>
              </a:rPr>
              <a:t> индивидуальные</a:t>
            </a:r>
          </a:p>
          <a:p>
            <a:pPr>
              <a:lnSpc>
                <a:spcPct val="90000"/>
              </a:lnSpc>
              <a:buClr>
                <a:schemeClr val="tx2"/>
              </a:buClr>
              <a:buFont typeface="Arial" pitchFamily="34" charset="0"/>
              <a:buChar char="•"/>
            </a:pP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Arial" charset="0"/>
                <a:cs typeface="Arial" charset="0"/>
              </a:rPr>
              <a:t> парные</a:t>
            </a:r>
          </a:p>
          <a:p>
            <a:pPr>
              <a:lnSpc>
                <a:spcPct val="90000"/>
              </a:lnSpc>
              <a:buClr>
                <a:schemeClr val="tx2"/>
              </a:buClr>
              <a:buFont typeface="Arial" pitchFamily="34" charset="0"/>
              <a:buChar char="•"/>
            </a:pP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Arial" charset="0"/>
                <a:cs typeface="Arial" charset="0"/>
              </a:rPr>
              <a:t> групповые </a:t>
            </a:r>
          </a:p>
          <a:p>
            <a:pPr>
              <a:lnSpc>
                <a:spcPct val="90000"/>
              </a:lnSpc>
              <a:buClr>
                <a:schemeClr val="tx2"/>
              </a:buClr>
              <a:buFont typeface="Arial" pitchFamily="34" charset="0"/>
              <a:buChar char="•"/>
            </a:pP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Arial" charset="0"/>
                <a:cs typeface="Arial" charset="0"/>
              </a:rPr>
              <a:t> коллективные</a:t>
            </a:r>
          </a:p>
          <a:p>
            <a:pPr algn="ctr" eaLnBrk="1" hangingPunct="1">
              <a:buNone/>
            </a:pPr>
            <a:r>
              <a:rPr lang="ru-RU" sz="1400" b="1" i="1" u="sng" dirty="0" smtClean="0">
                <a:solidFill>
                  <a:schemeClr val="tx2">
                    <a:lumMod val="75000"/>
                  </a:schemeClr>
                </a:solidFill>
                <a:latin typeface="Arial" charset="0"/>
                <a:cs typeface="Arial" charset="0"/>
              </a:rPr>
              <a:t>по характеру контактов между участниками</a:t>
            </a:r>
            <a:r>
              <a:rPr lang="ru-RU" sz="1400" b="1" i="1" dirty="0" smtClean="0">
                <a:solidFill>
                  <a:schemeClr val="tx2">
                    <a:lumMod val="75000"/>
                  </a:schemeClr>
                </a:solidFill>
                <a:latin typeface="Arial" charset="0"/>
                <a:cs typeface="Arial" charset="0"/>
              </a:rPr>
              <a:t>:</a:t>
            </a:r>
          </a:p>
          <a:p>
            <a:pPr eaLnBrk="1" hangingPunct="1">
              <a:buFont typeface="Arial" pitchFamily="34" charset="0"/>
              <a:buChar char="•"/>
            </a:pPr>
            <a:r>
              <a:rPr lang="ru-RU" sz="1400" b="1" i="1" dirty="0" smtClean="0">
                <a:solidFill>
                  <a:schemeClr val="tx2">
                    <a:lumMod val="75000"/>
                  </a:schemeClr>
                </a:solidFill>
                <a:latin typeface="Arial" charset="0"/>
                <a:cs typeface="Arial" charset="0"/>
              </a:rPr>
              <a:t> </a:t>
            </a:r>
            <a:r>
              <a:rPr lang="ru-RU" sz="1400" dirty="0" err="1" smtClean="0">
                <a:solidFill>
                  <a:schemeClr val="tx2">
                    <a:lumMod val="75000"/>
                  </a:schemeClr>
                </a:solidFill>
                <a:latin typeface="Arial" charset="0"/>
                <a:cs typeface="Arial" charset="0"/>
              </a:rPr>
              <a:t>внутриклассные</a:t>
            </a:r>
            <a:endParaRPr lang="ru-RU" sz="1400" dirty="0" smtClean="0">
              <a:solidFill>
                <a:schemeClr val="tx2">
                  <a:lumMod val="75000"/>
                </a:schemeClr>
              </a:solidFill>
              <a:latin typeface="Arial" charset="0"/>
              <a:cs typeface="Arial" charset="0"/>
            </a:endParaRPr>
          </a:p>
          <a:p>
            <a:pPr eaLnBrk="1" hangingPunct="1">
              <a:buFont typeface="Arial" pitchFamily="34" charset="0"/>
              <a:buChar char="•"/>
            </a:pPr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  <a:latin typeface="Arial" charset="0"/>
                <a:cs typeface="Arial" charset="0"/>
              </a:rPr>
              <a:t> </a:t>
            </a:r>
            <a:r>
              <a:rPr lang="ru-RU" sz="1400" dirty="0" err="1" smtClean="0">
                <a:solidFill>
                  <a:schemeClr val="tx2">
                    <a:lumMod val="75000"/>
                  </a:schemeClr>
                </a:solidFill>
                <a:latin typeface="Arial" charset="0"/>
                <a:cs typeface="Arial" charset="0"/>
              </a:rPr>
              <a:t>внутришкольне</a:t>
            </a:r>
            <a:endParaRPr lang="ru-RU" sz="1400" dirty="0" smtClean="0">
              <a:solidFill>
                <a:schemeClr val="tx2">
                  <a:lumMod val="75000"/>
                </a:schemeClr>
              </a:solidFill>
              <a:latin typeface="Arial" charset="0"/>
              <a:cs typeface="Arial" charset="0"/>
            </a:endParaRPr>
          </a:p>
          <a:p>
            <a:pPr eaLnBrk="1" hangingPunct="1">
              <a:buFont typeface="Arial" pitchFamily="34" charset="0"/>
              <a:buChar char="•"/>
            </a:pP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Arial" charset="0"/>
                <a:cs typeface="Arial" charset="0"/>
              </a:rPr>
              <a:t> региональные                           </a:t>
            </a:r>
            <a:endParaRPr lang="ru-RU" sz="1400" i="1" dirty="0" smtClean="0">
              <a:solidFill>
                <a:schemeClr val="tx2">
                  <a:lumMod val="75000"/>
                </a:schemeClr>
              </a:solidFill>
              <a:latin typeface="Arial" charset="0"/>
              <a:cs typeface="Arial" charset="0"/>
            </a:endParaRPr>
          </a:p>
          <a:p>
            <a:pPr algn="ctr">
              <a:lnSpc>
                <a:spcPct val="90000"/>
              </a:lnSpc>
              <a:buClr>
                <a:schemeClr val="tx2"/>
              </a:buClr>
              <a:buNone/>
            </a:pPr>
            <a:r>
              <a:rPr lang="ru-RU" sz="1400" b="1" i="1" u="sng" dirty="0" smtClean="0">
                <a:solidFill>
                  <a:schemeClr val="tx2">
                    <a:lumMod val="75000"/>
                  </a:schemeClr>
                </a:solidFill>
                <a:latin typeface="Arial" charset="0"/>
                <a:cs typeface="Arial" charset="0"/>
              </a:rPr>
              <a:t> по месту проведения</a:t>
            </a:r>
            <a:r>
              <a:rPr lang="ru-RU" sz="1400" b="1" i="1" dirty="0" smtClean="0">
                <a:solidFill>
                  <a:schemeClr val="tx2">
                    <a:lumMod val="75000"/>
                  </a:schemeClr>
                </a:solidFill>
                <a:latin typeface="Arial" charset="0"/>
                <a:cs typeface="Arial" charset="0"/>
              </a:rPr>
              <a:t>:   </a:t>
            </a:r>
          </a:p>
          <a:p>
            <a:pPr>
              <a:lnSpc>
                <a:spcPct val="90000"/>
              </a:lnSpc>
              <a:buClr>
                <a:schemeClr val="tx2"/>
              </a:buClr>
              <a:buFont typeface="Arial" pitchFamily="34" charset="0"/>
              <a:buChar char="•"/>
            </a:pP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Arial" charset="0"/>
                <a:cs typeface="Arial" charset="0"/>
              </a:rPr>
              <a:t>урочные</a:t>
            </a:r>
            <a:r>
              <a:rPr lang="ru-RU" altLang="ko-KR" sz="1400" dirty="0" smtClean="0">
                <a:solidFill>
                  <a:schemeClr val="tx2">
                    <a:lumMod val="75000"/>
                  </a:schemeClr>
                </a:solidFill>
                <a:latin typeface="Arial" charset="0"/>
                <a:cs typeface="Arial" charset="0"/>
              </a:rPr>
              <a:t>  </a:t>
            </a:r>
          </a:p>
          <a:p>
            <a:pPr>
              <a:lnSpc>
                <a:spcPct val="90000"/>
              </a:lnSpc>
              <a:buClr>
                <a:schemeClr val="tx2"/>
              </a:buClr>
              <a:buFont typeface="Arial" pitchFamily="34" charset="0"/>
              <a:buChar char="•"/>
            </a:pPr>
            <a:r>
              <a:rPr lang="ru-RU" altLang="ko-KR" sz="1400" dirty="0" smtClean="0">
                <a:solidFill>
                  <a:schemeClr val="tx2">
                    <a:lumMod val="75000"/>
                  </a:schemeClr>
                </a:solidFill>
                <a:latin typeface="Arial" charset="0"/>
                <a:cs typeface="Arial" charset="0"/>
              </a:rPr>
              <a:t>внеурочные</a:t>
            </a:r>
            <a:endParaRPr lang="ru-RU" altLang="ko-KR" sz="1400" i="1" dirty="0" smtClean="0">
              <a:solidFill>
                <a:schemeClr val="tx2">
                  <a:lumMod val="75000"/>
                </a:schemeClr>
              </a:solidFill>
              <a:latin typeface="Arial" charset="0"/>
              <a:cs typeface="Arial" charset="0"/>
            </a:endParaRPr>
          </a:p>
          <a:p>
            <a:pPr algn="ctr">
              <a:lnSpc>
                <a:spcPct val="90000"/>
              </a:lnSpc>
              <a:buClr>
                <a:schemeClr val="tx2"/>
              </a:buClr>
              <a:buNone/>
            </a:pPr>
            <a:r>
              <a:rPr lang="ru-RU" altLang="ko-KR" sz="1400" b="1" i="1" u="sng" dirty="0" smtClean="0">
                <a:solidFill>
                  <a:schemeClr val="tx2">
                    <a:lumMod val="75000"/>
                  </a:schemeClr>
                </a:solidFill>
                <a:latin typeface="Arial" charset="0"/>
                <a:cs typeface="Arial" charset="0"/>
              </a:rPr>
              <a:t>по продолжительности</a:t>
            </a:r>
            <a:r>
              <a:rPr lang="ru-RU" altLang="ko-KR" sz="1400" b="1" dirty="0" smtClean="0">
                <a:solidFill>
                  <a:schemeClr val="tx2">
                    <a:lumMod val="75000"/>
                  </a:schemeClr>
                </a:solidFill>
                <a:latin typeface="Arial" charset="0"/>
                <a:cs typeface="Arial" charset="0"/>
              </a:rPr>
              <a:t>:</a:t>
            </a:r>
          </a:p>
          <a:p>
            <a:pPr>
              <a:lnSpc>
                <a:spcPct val="90000"/>
              </a:lnSpc>
              <a:buClr>
                <a:schemeClr val="tx2"/>
              </a:buClr>
              <a:buFont typeface="Arial" pitchFamily="34" charset="0"/>
              <a:buChar char="•"/>
            </a:pPr>
            <a:r>
              <a:rPr lang="ru-RU" altLang="ko-KR" sz="1400" dirty="0" smtClean="0">
                <a:solidFill>
                  <a:schemeClr val="tx2">
                    <a:lumMod val="75000"/>
                  </a:schemeClr>
                </a:solidFill>
                <a:latin typeface="Arial" charset="0"/>
                <a:cs typeface="Arial" charset="0"/>
              </a:rPr>
              <a:t>краткосрочные </a:t>
            </a:r>
          </a:p>
          <a:p>
            <a:pPr>
              <a:lnSpc>
                <a:spcPct val="90000"/>
              </a:lnSpc>
              <a:buClr>
                <a:schemeClr val="tx2"/>
              </a:buClr>
              <a:buFont typeface="Arial" pitchFamily="34" charset="0"/>
              <a:buChar char="•"/>
            </a:pPr>
            <a:r>
              <a:rPr lang="ru-RU" altLang="ko-KR" sz="1400" dirty="0" smtClean="0">
                <a:solidFill>
                  <a:schemeClr val="tx2">
                    <a:lumMod val="75000"/>
                  </a:schemeClr>
                </a:solidFill>
                <a:latin typeface="Arial" charset="0"/>
                <a:cs typeface="Arial" charset="0"/>
              </a:rPr>
              <a:t>средней продолжительности </a:t>
            </a:r>
          </a:p>
          <a:p>
            <a:pPr>
              <a:lnSpc>
                <a:spcPct val="90000"/>
              </a:lnSpc>
              <a:buClr>
                <a:schemeClr val="tx2"/>
              </a:buClr>
              <a:buFont typeface="Arial" pitchFamily="34" charset="0"/>
              <a:buChar char="•"/>
            </a:pPr>
            <a:r>
              <a:rPr lang="ru-RU" altLang="ko-KR" sz="1400" dirty="0" smtClean="0">
                <a:solidFill>
                  <a:schemeClr val="tx2">
                    <a:lumMod val="75000"/>
                  </a:schemeClr>
                </a:solidFill>
                <a:latin typeface="Arial" charset="0"/>
                <a:cs typeface="Arial" charset="0"/>
              </a:rPr>
              <a:t>долгосрочные</a:t>
            </a:r>
            <a:endParaRPr lang="ru-RU" sz="1400" dirty="0" smtClean="0">
              <a:solidFill>
                <a:schemeClr val="tx2">
                  <a:lumMod val="75000"/>
                </a:schemeClr>
              </a:solidFill>
              <a:latin typeface="Arial" charset="0"/>
              <a:cs typeface="Arial" charset="0"/>
            </a:endParaRPr>
          </a:p>
          <a:p>
            <a:pPr marL="609600" indent="-609600" eaLnBrk="1" hangingPunct="1">
              <a:lnSpc>
                <a:spcPct val="80000"/>
              </a:lnSpc>
              <a:buFont typeface="Arial" pitchFamily="34" charset="0"/>
              <a:buChar char="•"/>
            </a:pPr>
            <a:endParaRPr lang="ru-RU" sz="1400" dirty="0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Этапы работы над проектом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00113" y="1341438"/>
            <a:ext cx="7786687" cy="4784725"/>
          </a:xfrm>
        </p:spPr>
        <p:txBody>
          <a:bodyPr/>
          <a:lstStyle/>
          <a:p>
            <a:endParaRPr lang="ru-RU" sz="2800" dirty="0" smtClean="0">
              <a:latin typeface="Arial" charset="0"/>
              <a:cs typeface="Arial" charset="0"/>
            </a:endParaRPr>
          </a:p>
          <a:p>
            <a:r>
              <a:rPr lang="ru-RU" sz="2800" dirty="0" smtClean="0">
                <a:latin typeface="Arial" charset="0"/>
                <a:cs typeface="Arial" charset="0"/>
              </a:rPr>
              <a:t>I этап: Подготовительный.</a:t>
            </a:r>
          </a:p>
          <a:p>
            <a:r>
              <a:rPr lang="ru-RU" sz="2800" dirty="0" smtClean="0">
                <a:latin typeface="Arial" charset="0"/>
                <a:cs typeface="Arial" charset="0"/>
              </a:rPr>
              <a:t>II этап: Организация деятельности. </a:t>
            </a:r>
          </a:p>
          <a:p>
            <a:r>
              <a:rPr lang="ru-RU" sz="2800" dirty="0" smtClean="0">
                <a:latin typeface="Arial" charset="0"/>
                <a:cs typeface="Arial" charset="0"/>
              </a:rPr>
              <a:t>III этап: Осуществление деятельности.</a:t>
            </a:r>
          </a:p>
          <a:p>
            <a:r>
              <a:rPr lang="ru-RU" sz="2800" dirty="0" smtClean="0">
                <a:latin typeface="Arial" charset="0"/>
                <a:cs typeface="Arial" charset="0"/>
              </a:rPr>
              <a:t>IV этап: Презентация проекта.</a:t>
            </a:r>
          </a:p>
          <a:p>
            <a:r>
              <a:rPr lang="en-US" sz="2800" dirty="0" smtClean="0">
                <a:latin typeface="Arial" charset="0"/>
                <a:cs typeface="Arial" charset="0"/>
              </a:rPr>
              <a:t>V</a:t>
            </a:r>
            <a:r>
              <a:rPr lang="ru-RU" sz="2800" dirty="0" smtClean="0">
                <a:latin typeface="Arial" charset="0"/>
                <a:cs typeface="Arial" charset="0"/>
              </a:rPr>
              <a:t> этап: Рефлексия.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Сотрудничество ученика, учителя и родителей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dirty="0" smtClean="0"/>
              <a:t>Проект для ученика – это средство самореализации.</a:t>
            </a:r>
          </a:p>
          <a:p>
            <a:r>
              <a:rPr lang="ru-RU" sz="2400" dirty="0" smtClean="0"/>
              <a:t>Проект для учителя – средство решения задач обучения и воспитания.</a:t>
            </a:r>
          </a:p>
          <a:p>
            <a:r>
              <a:rPr lang="ru-RU" sz="2400" dirty="0" smtClean="0"/>
              <a:t>Проект для родителей – это средство для укрепления сотрудничества и взаимопонимания между членами семьи, повышения самооценки ребёнка, уважения к мнению каждого в семье, налаживание творческих контактов со школой.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813" y="274638"/>
            <a:ext cx="7602611" cy="178621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По виду преобладающей деятельности</a:t>
            </a:r>
            <a:br>
              <a:rPr lang="ru-RU" dirty="0" smtClean="0"/>
            </a:br>
            <a:r>
              <a:rPr lang="ru-RU" dirty="0" smtClean="0"/>
              <a:t>(</a:t>
            </a:r>
            <a:r>
              <a:rPr lang="ru-RU" dirty="0" err="1" smtClean="0"/>
              <a:t>исследовательско</a:t>
            </a:r>
            <a:r>
              <a:rPr lang="ru-RU" dirty="0" smtClean="0"/>
              <a:t> - творческие)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204864"/>
            <a:ext cx="8229600" cy="3921299"/>
          </a:xfrm>
        </p:spPr>
        <p:txBody>
          <a:bodyPr/>
          <a:lstStyle/>
          <a:p>
            <a:r>
              <a:rPr lang="ru-RU" dirty="0" smtClean="0">
                <a:solidFill>
                  <a:srgbClr val="444444"/>
                </a:solidFill>
                <a:latin typeface="Open Sans"/>
              </a:rPr>
              <a:t> </a:t>
            </a:r>
            <a:r>
              <a:rPr lang="ru-RU" sz="2400" dirty="0" err="1">
                <a:solidFill>
                  <a:srgbClr val="444444"/>
                </a:solidFill>
                <a:latin typeface="Open Sans"/>
              </a:rPr>
              <a:t>Исследовательско</a:t>
            </a:r>
            <a:r>
              <a:rPr lang="ru-RU" sz="2400" dirty="0">
                <a:solidFill>
                  <a:srgbClr val="444444"/>
                </a:solidFill>
                <a:latin typeface="Open Sans"/>
              </a:rPr>
              <a:t> - творческие: дети экспериментируют, а затем результаты оформляют в </a:t>
            </a:r>
            <a:r>
              <a:rPr lang="ru-RU" sz="2400" dirty="0" smtClean="0">
                <a:solidFill>
                  <a:srgbClr val="444444"/>
                </a:solidFill>
                <a:latin typeface="Open Sans"/>
              </a:rPr>
              <a:t>виде </a:t>
            </a:r>
            <a:r>
              <a:rPr lang="ru-RU" sz="2400" dirty="0">
                <a:solidFill>
                  <a:srgbClr val="444444"/>
                </a:solidFill>
                <a:latin typeface="Open Sans"/>
              </a:rPr>
              <a:t>газет, </a:t>
            </a:r>
            <a:r>
              <a:rPr lang="ru-RU" sz="2400" dirty="0" smtClean="0">
                <a:solidFill>
                  <a:srgbClr val="444444"/>
                </a:solidFill>
                <a:latin typeface="Open Sans"/>
              </a:rPr>
              <a:t>знаков, детских рисунков.</a:t>
            </a:r>
          </a:p>
          <a:p>
            <a:endParaRPr lang="ru-RU" sz="24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2701" y="3797634"/>
            <a:ext cx="1745077" cy="232852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7944" y="3797634"/>
            <a:ext cx="2786152" cy="2089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11328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Исследовательско</a:t>
            </a:r>
            <a:r>
              <a:rPr lang="ru-RU" dirty="0" smtClean="0"/>
              <a:t>-творческие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128569" y="612597"/>
            <a:ext cx="2067806" cy="3677888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b="36360"/>
          <a:stretch/>
        </p:blipFill>
        <p:spPr>
          <a:xfrm>
            <a:off x="3864813" y="2543323"/>
            <a:ext cx="2651403" cy="288032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84" r="10531" b="20750"/>
          <a:stretch/>
        </p:blipFill>
        <p:spPr>
          <a:xfrm>
            <a:off x="6516216" y="4271515"/>
            <a:ext cx="1584176" cy="230425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85813" y="3933056"/>
            <a:ext cx="241803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изучении темы «Грибы: съедобные и ядовитые» (3 класс)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0" y="1518815"/>
            <a:ext cx="30963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изучении темы «Экологическая безопасность» (3 класс)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804248" y="2369845"/>
            <a:ext cx="172819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изучении темы «Условия, необходимые для роста растений»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(1 класс)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12660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/>
              <a:t>Исследовательско</a:t>
            </a:r>
            <a:r>
              <a:rPr lang="ru-RU" dirty="0" smtClean="0"/>
              <a:t> - творческие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142687" y="426964"/>
            <a:ext cx="2544615" cy="4525963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246516" y="2303331"/>
            <a:ext cx="2891362" cy="51427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120847" y="2004250"/>
            <a:ext cx="23762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При изучении темы «Растения и их разнообразие»</a:t>
            </a:r>
          </a:p>
          <a:p>
            <a:r>
              <a:rPr lang="ru-RU" dirty="0" smtClean="0"/>
              <a:t> (2 класс)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237810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/>
              <a:t>Исследовательско</a:t>
            </a:r>
            <a:r>
              <a:rPr lang="ru-RU" dirty="0" smtClean="0"/>
              <a:t> - творческие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120847" y="2004250"/>
            <a:ext cx="23762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При изучении темы «Наша дружная семья»</a:t>
            </a:r>
          </a:p>
          <a:p>
            <a:r>
              <a:rPr lang="ru-RU" dirty="0" smtClean="0"/>
              <a:t> (1 класс)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208" y="1109466"/>
            <a:ext cx="1572461" cy="2796847"/>
          </a:xfr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7347" y="1109466"/>
            <a:ext cx="1650170" cy="293506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723562" y="2552790"/>
            <a:ext cx="2616116" cy="4653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462889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/>
              <a:t>Исследовательско</a:t>
            </a:r>
            <a:r>
              <a:rPr lang="ru-RU" dirty="0" smtClean="0"/>
              <a:t> - творческие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120847" y="2004250"/>
            <a:ext cx="23762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При изучении темы «Профессии моих родителей»</a:t>
            </a:r>
          </a:p>
          <a:p>
            <a:r>
              <a:rPr lang="ru-RU" dirty="0" smtClean="0"/>
              <a:t> (2 класс)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3675" y="3401020"/>
            <a:ext cx="1603996" cy="285293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5097" y="1094035"/>
            <a:ext cx="2373207" cy="422108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300"/>
          <a:stretch/>
        </p:blipFill>
        <p:spPr>
          <a:xfrm>
            <a:off x="3707904" y="2110544"/>
            <a:ext cx="2231218" cy="3401020"/>
          </a:xfrm>
          <a:prstGeom prst="rect">
            <a:avLst/>
          </a:prstGeom>
        </p:spPr>
      </p:pic>
      <p:sp>
        <p:nvSpPr>
          <p:cNvPr id="12" name="Объект 1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556587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/>
              <a:t>Исследовательско</a:t>
            </a:r>
            <a:r>
              <a:rPr lang="ru-RU" dirty="0" smtClean="0"/>
              <a:t> – творческие</a:t>
            </a:r>
            <a:br>
              <a:rPr lang="ru-RU" dirty="0" smtClean="0"/>
            </a:br>
            <a:r>
              <a:rPr lang="ru-RU" sz="1600" dirty="0" smtClean="0"/>
              <a:t>Проектная работа Сергеевой Алевтины «Что делать чтобы не болеть»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3" y="1389467"/>
            <a:ext cx="3242523" cy="1894467"/>
          </a:xfrm>
          <a:prstGeom prst="rect">
            <a:avLst/>
          </a:prstGeom>
        </p:spPr>
      </p:pic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457200" y="6021288"/>
            <a:ext cx="8229600" cy="104875"/>
          </a:xfrm>
        </p:spPr>
        <p:txBody>
          <a:bodyPr/>
          <a:lstStyle/>
          <a:p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1640" y="3344811"/>
            <a:ext cx="2453858" cy="210790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06320" y="4499791"/>
            <a:ext cx="1444031" cy="150852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04048" y="2201038"/>
            <a:ext cx="4805569" cy="3036849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508104" y="1556792"/>
            <a:ext cx="28500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Паспорт проекта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392033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800" dirty="0" smtClean="0">
                <a:solidFill>
                  <a:srgbClr val="FF0000"/>
                </a:solidFill>
              </a:rPr>
              <a:t>Китайская пословица</a:t>
            </a:r>
            <a:endParaRPr lang="ru-RU" sz="4800" dirty="0">
              <a:solidFill>
                <a:srgbClr val="FF0000"/>
              </a:solidFill>
            </a:endParaRPr>
          </a:p>
        </p:txBody>
      </p:sp>
      <p:sp>
        <p:nvSpPr>
          <p:cNvPr id="4099" name="Содержимое 2"/>
          <p:cNvSpPr>
            <a:spLocks noGrp="1"/>
          </p:cNvSpPr>
          <p:nvPr>
            <p:ph idx="1"/>
          </p:nvPr>
        </p:nvSpPr>
        <p:spPr>
          <a:xfrm>
            <a:off x="900113" y="1628775"/>
            <a:ext cx="7786687" cy="4525963"/>
          </a:xfrm>
        </p:spPr>
        <p:txBody>
          <a:bodyPr/>
          <a:lstStyle/>
          <a:p>
            <a:pPr>
              <a:buFontTx/>
              <a:buNone/>
            </a:pPr>
            <a:r>
              <a:rPr lang="ru-RU" sz="4000" smtClean="0">
                <a:latin typeface="Arial" charset="0"/>
                <a:cs typeface="Arial" charset="0"/>
              </a:rPr>
              <a:t>«Расскажи – и я забуду,</a:t>
            </a:r>
          </a:p>
          <a:p>
            <a:pPr>
              <a:buFontTx/>
              <a:buNone/>
            </a:pPr>
            <a:r>
              <a:rPr lang="ru-RU" sz="4000" smtClean="0">
                <a:latin typeface="Arial" charset="0"/>
                <a:cs typeface="Arial" charset="0"/>
              </a:rPr>
              <a:t>Покажи – и я запомню,</a:t>
            </a:r>
          </a:p>
          <a:p>
            <a:pPr>
              <a:buFontTx/>
              <a:buNone/>
            </a:pPr>
            <a:r>
              <a:rPr lang="ru-RU" sz="4000" smtClean="0">
                <a:latin typeface="Arial" charset="0"/>
                <a:cs typeface="Arial" charset="0"/>
              </a:rPr>
              <a:t>Дай попробовать – и я пойму».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/>
              <a:t>Исследовательско</a:t>
            </a:r>
            <a:r>
              <a:rPr lang="ru-RU" dirty="0" smtClean="0"/>
              <a:t> – творческие</a:t>
            </a:r>
            <a:br>
              <a:rPr lang="ru-RU" dirty="0" smtClean="0"/>
            </a:br>
            <a:r>
              <a:rPr lang="ru-RU" sz="1600" dirty="0" smtClean="0"/>
              <a:t>Проектная работа Сергеевой Алевтины «Что делать чтобы не болеть»</a:t>
            </a:r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457200" y="6021288"/>
            <a:ext cx="8229600" cy="104875"/>
          </a:xfrm>
        </p:spPr>
        <p:txBody>
          <a:bodyPr/>
          <a:lstStyle/>
          <a:p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5508104" y="1556792"/>
            <a:ext cx="28500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Анкета для одноклассников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3" y="1417638"/>
            <a:ext cx="1800200" cy="176675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1640" y="3363225"/>
            <a:ext cx="1980541" cy="2427569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572000" y="2030230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  <a:tabLst>
                <a:tab pos="675005" algn="ctr"/>
              </a:tabLst>
            </a:pPr>
            <a:r>
              <a:rPr lang="ru-RU" sz="12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Соблюдаете ли вы режим дня?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  <a:tabLst>
                <a:tab pos="675005" algn="ctr"/>
              </a:tabLst>
            </a:pPr>
            <a:r>
              <a:rPr lang="ru-RU" sz="12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 сколько вы встаете?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  <a:tabLst>
                <a:tab pos="675005" algn="ctr"/>
              </a:tabLst>
            </a:pPr>
            <a:r>
              <a:rPr lang="ru-RU" sz="12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Выполняете ли вы утром физическую зарядку?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  <a:tabLst>
                <a:tab pos="675005" algn="ctr"/>
              </a:tabLst>
            </a:pPr>
            <a:r>
              <a:rPr lang="ru-RU" sz="12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Какие процедуры входят в твой утренний туалет?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  <a:tabLst>
                <a:tab pos="675005" algn="ctr"/>
              </a:tabLst>
            </a:pPr>
            <a:r>
              <a:rPr lang="ru-RU" sz="12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какое время делаешь домашнее задание?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  <a:tabLst>
                <a:tab pos="675005" algn="ctr"/>
              </a:tabLst>
            </a:pPr>
            <a:r>
              <a:rPr lang="ru-RU" sz="12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Сколько времени ты гуляешь?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  <a:tabLst>
                <a:tab pos="675005" algn="ctr"/>
              </a:tabLst>
            </a:pPr>
            <a:r>
              <a:rPr lang="ru-RU" sz="12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 сколько ты ложишься спать?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  <a:tabLst>
                <a:tab pos="675005" algn="ctr"/>
              </a:tabLst>
            </a:pPr>
            <a:r>
              <a:rPr lang="ru-RU" sz="12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Что такое закаливание?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95316" y="4355220"/>
            <a:ext cx="4762872" cy="17045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675005" algn="ctr"/>
              </a:tabLst>
            </a:pPr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 анкеты видно, что 40% опрошенных не соблюдают режим дня, 16% не соблюдают гигиену, а о закаливании не слышали более 70% одноклассников.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761952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/>
              <a:t>Исследовательско</a:t>
            </a:r>
            <a:r>
              <a:rPr lang="ru-RU" dirty="0" smtClean="0"/>
              <a:t> – творческие</a:t>
            </a:r>
            <a:br>
              <a:rPr lang="ru-RU" dirty="0" smtClean="0"/>
            </a:br>
            <a:r>
              <a:rPr lang="ru-RU" sz="1600" dirty="0" smtClean="0"/>
              <a:t>Проектная работа Сергеевой Алевтины «Что делать чтобы не болеть»</a:t>
            </a:r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457200" y="6021288"/>
            <a:ext cx="8229600" cy="104875"/>
          </a:xfrm>
        </p:spPr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17638"/>
            <a:ext cx="8229600" cy="3955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902873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/>
              <a:t>Исследовательско</a:t>
            </a:r>
            <a:r>
              <a:rPr lang="ru-RU" dirty="0" smtClean="0"/>
              <a:t> – творческие</a:t>
            </a:r>
            <a:br>
              <a:rPr lang="ru-RU" dirty="0" smtClean="0"/>
            </a:br>
            <a:r>
              <a:rPr lang="ru-RU" sz="1600" dirty="0" smtClean="0"/>
              <a:t>Проектная работа Сергеевой Алевтины «Что делать чтобы не болеть»</a:t>
            </a:r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457200" y="6021288"/>
            <a:ext cx="8229600" cy="104875"/>
          </a:xfrm>
        </p:spPr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7984" y="1499464"/>
            <a:ext cx="3593290" cy="268931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43608" y="1772816"/>
            <a:ext cx="338437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Даны рекомендации для </a:t>
            </a:r>
            <a:r>
              <a:rPr lang="ru-RU" dirty="0" smtClean="0"/>
              <a:t>родителей о соблюдении режима дня и </a:t>
            </a:r>
            <a:r>
              <a:rPr lang="ru-RU" dirty="0" smtClean="0"/>
              <a:t>об использовании лекарственных растений и составлена карта ст. Атаманской</a:t>
            </a:r>
            <a:endParaRPr lang="ru-RU" dirty="0"/>
          </a:p>
        </p:txBody>
      </p:sp>
      <p:pic>
        <p:nvPicPr>
          <p:cNvPr id="8" name="Рисунок 7" descr="C:\Users\Библиотечная система\Desktop\мой класс\фото проект\IMG_20200129_165251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01" t="6146" r="22303" b="24967"/>
          <a:stretch/>
        </p:blipFill>
        <p:spPr bwMode="auto">
          <a:xfrm>
            <a:off x="1475656" y="3804141"/>
            <a:ext cx="1827659" cy="245535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427984" y="4581128"/>
            <a:ext cx="3930204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Сергеева Алевтина стала победителем муниципального этапа краевого конкурса «Семейные экологические проекты» в номинации «Научно-исследовательские и практические работы и проекты»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325061648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Ролево</a:t>
            </a:r>
            <a:r>
              <a:rPr lang="ru-RU" dirty="0" smtClean="0"/>
              <a:t>-игровые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1520" y="1417638"/>
            <a:ext cx="5976664" cy="398758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228184" y="2564904"/>
            <a:ext cx="251794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При изучении темы «Государственная символика России. Праздники в жизни общества» (1 класс)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4218336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Информационно-практико-ориентированные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5294420" y="1844824"/>
            <a:ext cx="251794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При изучении темы «Красная книга России. Посильное участие в охране природы» (2 класс)</a:t>
            </a:r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957"/>
          <a:stretch/>
        </p:blipFill>
        <p:spPr>
          <a:xfrm>
            <a:off x="5183739" y="3608694"/>
            <a:ext cx="2211268" cy="306948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75" b="17451"/>
          <a:stretch/>
        </p:blipFill>
        <p:spPr>
          <a:xfrm>
            <a:off x="467544" y="1521713"/>
            <a:ext cx="2765978" cy="3580270"/>
          </a:xfrm>
          <a:prstGeom prst="rect">
            <a:avLst/>
          </a:prstGeom>
        </p:spPr>
      </p:pic>
      <p:pic>
        <p:nvPicPr>
          <p:cNvPr id="16" name="Объект 15"/>
          <p:cNvPicPr>
            <a:picLocks noGrp="1" noChangeAspect="1"/>
          </p:cNvPicPr>
          <p:nvPr>
            <p:ph idx="1"/>
          </p:nvPr>
        </p:nvPicPr>
        <p:blipFill rotWithShape="1">
          <a:blip r:embed="rId4"/>
          <a:srcRect l="15597" t="5452"/>
          <a:stretch/>
        </p:blipFill>
        <p:spPr>
          <a:xfrm rot="5400000">
            <a:off x="1766883" y="2898355"/>
            <a:ext cx="4328785" cy="2726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73821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Информационно-практико-ориентированные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983183" y="1417638"/>
            <a:ext cx="345404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При изучении темы «История Отечества. Наиболее важные и яркие события общественной и культурной жизни страны в разные исторические периоды»</a:t>
            </a:r>
          </a:p>
          <a:p>
            <a:r>
              <a:rPr lang="ru-RU" dirty="0" smtClean="0"/>
              <a:t> (4 класс)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391628"/>
            <a:ext cx="2170783" cy="386104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00" b="8001"/>
          <a:stretch/>
        </p:blipFill>
        <p:spPr>
          <a:xfrm rot="16200000">
            <a:off x="5152758" y="3006631"/>
            <a:ext cx="2595756" cy="3973182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00" b="20601"/>
          <a:stretch/>
        </p:blipFill>
        <p:spPr>
          <a:xfrm>
            <a:off x="2224165" y="2612048"/>
            <a:ext cx="2535716" cy="3407955"/>
          </a:xfrm>
          <a:prstGeom prst="rect">
            <a:avLst/>
          </a:prstGeom>
        </p:spPr>
      </p:pic>
      <p:sp>
        <p:nvSpPr>
          <p:cNvPr id="14" name="Объект 13"/>
          <p:cNvSpPr>
            <a:spLocks noGrp="1"/>
          </p:cNvSpPr>
          <p:nvPr>
            <p:ph idx="1"/>
          </p:nvPr>
        </p:nvSpPr>
        <p:spPr>
          <a:xfrm>
            <a:off x="3492023" y="5445224"/>
            <a:ext cx="8229600" cy="45719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2496085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Творческие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983183" y="1417638"/>
            <a:ext cx="345404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При изучении темы «Государственная символика России. Праздники в жизни общества»</a:t>
            </a:r>
          </a:p>
          <a:p>
            <a:r>
              <a:rPr lang="ru-RU" dirty="0" smtClean="0"/>
              <a:t> (4 класс «Пасха»)</a:t>
            </a:r>
            <a:endParaRPr lang="ru-RU" dirty="0"/>
          </a:p>
        </p:txBody>
      </p:sp>
      <p:sp>
        <p:nvSpPr>
          <p:cNvPr id="14" name="Объект 13"/>
          <p:cNvSpPr>
            <a:spLocks noGrp="1"/>
          </p:cNvSpPr>
          <p:nvPr>
            <p:ph idx="1"/>
          </p:nvPr>
        </p:nvSpPr>
        <p:spPr>
          <a:xfrm>
            <a:off x="3492023" y="5445224"/>
            <a:ext cx="8229600" cy="4571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8647" y="1404589"/>
            <a:ext cx="3523793" cy="235326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5274" y="3757849"/>
            <a:ext cx="3792041" cy="221304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187624" y="4077072"/>
            <a:ext cx="288032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При изучении темы «Всемирное наследие. Православные праздники»</a:t>
            </a:r>
          </a:p>
          <a:p>
            <a:r>
              <a:rPr lang="ru-RU" dirty="0" smtClean="0"/>
              <a:t> (3 класс «Рождество»)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204616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Правила работы над проектом</a:t>
            </a:r>
            <a:br>
              <a:rPr lang="ru-RU" dirty="0" smtClean="0"/>
            </a:br>
            <a:r>
              <a:rPr lang="ru-RU" dirty="0" smtClean="0"/>
              <a:t>(для учителя)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1600200"/>
            <a:ext cx="7500990" cy="4525963"/>
          </a:xfrm>
        </p:spPr>
        <p:txBody>
          <a:bodyPr/>
          <a:lstStyle/>
          <a:p>
            <a:pPr>
              <a:buNone/>
            </a:pPr>
            <a:r>
              <a:rPr lang="ru-RU" sz="2100" b="1" dirty="0" smtClean="0"/>
              <a:t>     1.     </a:t>
            </a:r>
            <a:r>
              <a:rPr lang="ru-RU" sz="2100" dirty="0" smtClean="0"/>
              <a:t>Подходить творчески к любому проекту своих учеников.</a:t>
            </a:r>
            <a:br>
              <a:rPr lang="ru-RU" sz="2100" dirty="0" smtClean="0"/>
            </a:br>
            <a:r>
              <a:rPr lang="ru-RU" sz="2100" b="1" dirty="0" smtClean="0"/>
              <a:t>2.     </a:t>
            </a:r>
            <a:r>
              <a:rPr lang="ru-RU" sz="2100" dirty="0" smtClean="0"/>
              <a:t>Не сдерживать, а поощрять инициативу учащихся.</a:t>
            </a:r>
            <a:br>
              <a:rPr lang="ru-RU" sz="2100" dirty="0" smtClean="0"/>
            </a:br>
            <a:r>
              <a:rPr lang="ru-RU" sz="2100" b="1" dirty="0" smtClean="0"/>
              <a:t>3.     </a:t>
            </a:r>
            <a:r>
              <a:rPr lang="ru-RU" sz="2100" dirty="0" smtClean="0"/>
              <a:t>Развивать самостоятельность в поиске информации для реализации проекта.</a:t>
            </a:r>
            <a:br>
              <a:rPr lang="ru-RU" sz="2100" dirty="0" smtClean="0"/>
            </a:br>
            <a:r>
              <a:rPr lang="ru-RU" sz="2100" b="1" dirty="0" smtClean="0"/>
              <a:t>4.     </a:t>
            </a:r>
            <a:r>
              <a:rPr lang="ru-RU" sz="2100" dirty="0" smtClean="0"/>
              <a:t>Избегать прямых инструкций </a:t>
            </a:r>
            <a:r>
              <a:rPr lang="ru-RU" sz="1200" dirty="0" smtClean="0"/>
              <a:t>(организация, осуществление)</a:t>
            </a:r>
            <a:r>
              <a:rPr lang="ru-RU" sz="2100" dirty="0" smtClean="0"/>
              <a:t/>
            </a:r>
            <a:br>
              <a:rPr lang="ru-RU" sz="2100" dirty="0" smtClean="0"/>
            </a:br>
            <a:r>
              <a:rPr lang="ru-RU" sz="2100" b="1" dirty="0" smtClean="0"/>
              <a:t>5.     </a:t>
            </a:r>
            <a:r>
              <a:rPr lang="ru-RU" sz="2100" dirty="0" smtClean="0"/>
              <a:t>В процессе работы над проектом учить школьника умениям анализировать свою деятельность и работу.</a:t>
            </a:r>
            <a:br>
              <a:rPr lang="ru-RU" sz="2100" dirty="0" smtClean="0"/>
            </a:br>
            <a:r>
              <a:rPr lang="ru-RU" sz="2100" b="1" dirty="0" smtClean="0"/>
              <a:t>6.     </a:t>
            </a:r>
            <a:r>
              <a:rPr lang="ru-RU" sz="2100" dirty="0" smtClean="0"/>
              <a:t>Тесно сотрудничать с родителями.</a:t>
            </a:r>
            <a:br>
              <a:rPr lang="ru-RU" sz="2100" dirty="0" smtClean="0"/>
            </a:br>
            <a:r>
              <a:rPr lang="ru-RU" sz="2100" b="1" dirty="0" smtClean="0"/>
              <a:t>7.     </a:t>
            </a:r>
            <a:r>
              <a:rPr lang="ru-RU" sz="2100" dirty="0" smtClean="0"/>
              <a:t>При оценке лучше 10 раз похвалить, даже за незначительные успехи, чем один раз раскритиковать.</a:t>
            </a:r>
          </a:p>
          <a:p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85812" y="476672"/>
            <a:ext cx="7900987" cy="5649491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Проектная деятельность предполагает выход за границы учебника во внеурочную деятельность.</a:t>
            </a:r>
          </a:p>
          <a:p>
            <a:pPr marL="0" indent="0" algn="ctr">
              <a:buNone/>
            </a:pPr>
            <a:r>
              <a:rPr lang="ru-RU" dirty="0" smtClean="0"/>
              <a:t>Работа над проектами способствует:</a:t>
            </a:r>
          </a:p>
          <a:p>
            <a:r>
              <a:rPr lang="ru-RU" dirty="0" smtClean="0"/>
              <a:t> умению планировать организовывать свою деятельность;</a:t>
            </a:r>
          </a:p>
          <a:p>
            <a:r>
              <a:rPr lang="ru-RU" dirty="0" smtClean="0"/>
              <a:t> расширять кругозор учеников по темам, близким к учебным;</a:t>
            </a:r>
          </a:p>
          <a:p>
            <a:r>
              <a:rPr lang="ru-RU" dirty="0" smtClean="0"/>
              <a:t>развивает творческие способности.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9679978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r>
              <a:rPr lang="ru-RU" sz="2800" dirty="0">
                <a:solidFill>
                  <a:srgbClr val="383838"/>
                </a:solidFill>
                <a:latin typeface="Open Sans"/>
              </a:rPr>
              <a:t>В ходе проектной деятельности на уроках окружающего мира и во внеурочной деятельности осуществляется систематизация и расширение представления детей о предметах и явлениях природы и общественной жизни, развитие интереса к их познанию, обогащение нравственного опыта, воспитание у них любви к своей Родине. Идёт формирование бережного отношения к богатствам природы и общества, навыков экологически и нравственно поведения в природной и социальной среде.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8566634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r>
              <a:rPr lang="ru-RU" altLang="ru-RU" sz="2000" kern="0" dirty="0">
                <a:solidFill>
                  <a:srgbClr val="000000"/>
                </a:solidFill>
                <a:latin typeface="Arial"/>
                <a:ea typeface="+mj-ea"/>
                <a:cs typeface="+mj-cs"/>
              </a:rPr>
              <a:t>Сегодня, в условиях быстро меняющегося общества, мы всё чаще говорим о том, что традиционный подход к обучению школьников не оправдывает себя, что учащиеся способны в основном только к воспроизведению знаний. Мы знаем, что большинство учащихся в процессе обучения занимают пассивную роль. Это приводит к тому, что среднестатистический выпускник начальной школы не имеет навыка самостоятельной работы и не обладает творческой инициативой. Мы знаем, что только те знания, которые добыты исследовательским и творческим путём, становятся прочно усвоенными и осознанными</a:t>
            </a:r>
            <a:r>
              <a:rPr lang="ru-RU" altLang="ru-RU" sz="2000" kern="0" dirty="0" smtClean="0">
                <a:solidFill>
                  <a:srgbClr val="000000"/>
                </a:solidFill>
                <a:latin typeface="Arial"/>
                <a:ea typeface="+mj-ea"/>
                <a:cs typeface="+mj-cs"/>
              </a:rPr>
              <a:t>.</a:t>
            </a:r>
          </a:p>
          <a:p>
            <a:pPr lvl="0" algn="ctr" eaLnBrk="1" hangingPunct="1">
              <a:buClr>
                <a:srgbClr val="00007D"/>
              </a:buClr>
              <a:buSzPct val="75000"/>
              <a:buNone/>
            </a:pPr>
            <a:r>
              <a:rPr lang="ru-RU" altLang="ru-RU" sz="2000" kern="0" dirty="0" smtClean="0">
                <a:solidFill>
                  <a:srgbClr val="000000"/>
                </a:solidFill>
                <a:latin typeface="Arial"/>
                <a:cs typeface="+mn-cs"/>
              </a:rPr>
              <a:t>   Необходимость </a:t>
            </a:r>
            <a:r>
              <a:rPr lang="ru-RU" altLang="ru-RU" sz="2000" kern="0" dirty="0">
                <a:solidFill>
                  <a:srgbClr val="000000"/>
                </a:solidFill>
                <a:latin typeface="Arial"/>
                <a:cs typeface="+mn-cs"/>
              </a:rPr>
              <a:t>решать вышеназванные проблемы  подвигла   к использованию проектной деятельности на уроках окружающего мира как новой современной педагогической технологии, позволяющей развивать творческие способности, соединять в систему теоретические знания и практические умения младших школьников.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3648" y="5373216"/>
            <a:ext cx="932769" cy="1140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551578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274638"/>
            <a:ext cx="7572428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Список литературы :</a:t>
            </a:r>
            <a:endParaRPr lang="ru-RU" dirty="0"/>
          </a:p>
        </p:txBody>
      </p:sp>
      <p:sp>
        <p:nvSpPr>
          <p:cNvPr id="5123" name="Содержимое 2"/>
          <p:cNvSpPr>
            <a:spLocks noGrp="1"/>
          </p:cNvSpPr>
          <p:nvPr>
            <p:ph idx="1"/>
          </p:nvPr>
        </p:nvSpPr>
        <p:spPr>
          <a:xfrm>
            <a:off x="1285875" y="1600200"/>
            <a:ext cx="7400925" cy="4525963"/>
          </a:xfrm>
        </p:spPr>
        <p:txBody>
          <a:bodyPr/>
          <a:lstStyle/>
          <a:p>
            <a:pPr indent="0" eaLnBrk="1" hangingPunct="1">
              <a:buFontTx/>
              <a:buNone/>
              <a:defRPr/>
            </a:pPr>
            <a:endParaRPr lang="ru-RU" sz="2000" dirty="0" smtClean="0">
              <a:latin typeface="Arial" charset="0"/>
              <a:cs typeface="Arial" charset="0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ru-RU" sz="2000" dirty="0" err="1" smtClean="0"/>
              <a:t>Голицина</a:t>
            </a:r>
            <a:r>
              <a:rPr lang="ru-RU" sz="2000" dirty="0" smtClean="0"/>
              <a:t> Н.С., </a:t>
            </a:r>
            <a:r>
              <a:rPr lang="ru-RU" sz="2000" dirty="0" err="1" smtClean="0"/>
              <a:t>Сенновская</a:t>
            </a:r>
            <a:r>
              <a:rPr lang="ru-RU" sz="2000" dirty="0" smtClean="0"/>
              <a:t> И.Б. Проектный метод. Пособие для учителя. М., 2006.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000" dirty="0" smtClean="0"/>
              <a:t>И.А. Колесникова, М.П. </a:t>
            </a:r>
            <a:r>
              <a:rPr lang="ru-RU" sz="2000" dirty="0" err="1" smtClean="0"/>
              <a:t>Горчакова-Сибирская</a:t>
            </a:r>
            <a:r>
              <a:rPr lang="ru-RU" sz="2000" dirty="0" smtClean="0"/>
              <a:t>. Педагогическое проектирование. М., 2005.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000" dirty="0" smtClean="0">
                <a:hlinkClick r:id="rId3"/>
              </a:rPr>
              <a:t>http://festival.1september.ru/articles/501897/</a:t>
            </a:r>
            <a:endParaRPr lang="ru-RU" sz="2000" dirty="0" smtClean="0"/>
          </a:p>
          <a:p>
            <a:pPr eaLnBrk="1" hangingPunct="1">
              <a:lnSpc>
                <a:spcPct val="90000"/>
              </a:lnSpc>
              <a:defRPr/>
            </a:pPr>
            <a:r>
              <a:rPr lang="ru-RU" sz="2000" dirty="0" smtClean="0"/>
              <a:t>http://www.obrazpress.ru/index.php?option=com_deeppockets&amp;task=catContShow&amp;cat=13&amp;id=199&amp;Itemid=62</a:t>
            </a:r>
          </a:p>
          <a:p>
            <a:pPr indent="0" eaLnBrk="1" hangingPunct="1">
              <a:buFontTx/>
              <a:buNone/>
              <a:defRPr/>
            </a:pPr>
            <a:endParaRPr lang="ru-RU" sz="2000" dirty="0" smtClean="0">
              <a:latin typeface="Arial" charset="0"/>
              <a:cs typeface="Arial" charset="0"/>
            </a:endParaRPr>
          </a:p>
        </p:txBody>
      </p:sp>
      <p:pic>
        <p:nvPicPr>
          <p:cNvPr id="17412" name="Рисунок 3" descr="d:\Мои документы\Мои рисунки\Лист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88" y="1500188"/>
            <a:ext cx="1285875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Рисунок 4" descr="d:\Мои документы\Мои рисунки\png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28688" y="2643188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Picture 2" descr="d:\Мои документы\Мои рисунки\Рисунок16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0063" y="3286125"/>
            <a:ext cx="1071562" cy="137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66593" y="299255"/>
            <a:ext cx="7010814" cy="5098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41298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608" y="908720"/>
            <a:ext cx="3450143" cy="460851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813" y="274638"/>
            <a:ext cx="7572375" cy="21685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67944" y="548680"/>
            <a:ext cx="4618856" cy="5832648"/>
          </a:xfrm>
        </p:spPr>
        <p:txBody>
          <a:bodyPr/>
          <a:lstStyle/>
          <a:p>
            <a:r>
              <a:rPr lang="ru-RU" altLang="ru-RU" sz="2000" kern="0" dirty="0">
                <a:solidFill>
                  <a:srgbClr val="000000"/>
                </a:solidFill>
                <a:latin typeface="Arial"/>
                <a:cs typeface="+mn-cs"/>
              </a:rPr>
              <a:t>Проекты в младших классах – это проблематично, так как учащиеся ещё слишком малы для проектирования. Но это возможно. Проектная деятельность учащихся – это сфера, где необходим союз между знаниями и умениями, теорией и практикой. Ведь окружающая жизнь – это творческая лаборатория, в которой происходит процесс познания. Вот почему необходимо в младшем школьном возрасте вовлечь детей в активную познавательную деятельность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268394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Что такое проект?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ru-RU" smtClean="0">
                <a:latin typeface="Arial" charset="0"/>
                <a:cs typeface="Arial" charset="0"/>
              </a:rPr>
              <a:t>      Проект – это специально организованный учителем и самостоятельно выполняемый учащимися комплекс действий, завершающихся созданием творческого продукта.</a:t>
            </a:r>
          </a:p>
          <a:p>
            <a:pPr>
              <a:buFontTx/>
              <a:buNone/>
            </a:pPr>
            <a:endParaRPr lang="ru-RU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ru-RU" dirty="0" smtClean="0"/>
              <a:t>Теоретические сведения о методе проектов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7088" y="1600200"/>
            <a:ext cx="7859712" cy="4525963"/>
          </a:xfrm>
        </p:spPr>
        <p:txBody>
          <a:bodyPr/>
          <a:lstStyle/>
          <a:p>
            <a:pPr>
              <a:buFontTx/>
              <a:buNone/>
            </a:pPr>
            <a:r>
              <a:rPr lang="ru-RU" smtClean="0">
                <a:latin typeface="Arial" charset="0"/>
                <a:cs typeface="Arial" charset="0"/>
              </a:rPr>
              <a:t>   Метод проекта – это одна из личностно- ориентированных технологий, в основе которой лежит развитие познавательных навыков учащихся, умений самостоятельно конструировать свои знания, ориентироваться в информационном пространстве, развитие критического и творческого мышления.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ru-RU" dirty="0" smtClean="0">
                <a:latin typeface="Arial" charset="0"/>
                <a:cs typeface="Arial" charset="0"/>
              </a:rPr>
              <a:t>Проектная деятельность обучающихся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25538"/>
            <a:ext cx="8229600" cy="5000625"/>
          </a:xfrm>
        </p:spPr>
        <p:txBody>
          <a:bodyPr/>
          <a:lstStyle/>
          <a:p>
            <a:pPr>
              <a:buFontTx/>
              <a:buNone/>
            </a:pPr>
            <a:endParaRPr lang="ru-RU" dirty="0" smtClean="0">
              <a:latin typeface="Arial" charset="0"/>
              <a:cs typeface="Arial" charset="0"/>
            </a:endParaRPr>
          </a:p>
          <a:p>
            <a:pPr>
              <a:buFontTx/>
              <a:buNone/>
            </a:pPr>
            <a:r>
              <a:rPr lang="ru-RU" dirty="0" smtClean="0">
                <a:latin typeface="Arial" charset="0"/>
                <a:cs typeface="Arial" charset="0"/>
              </a:rPr>
              <a:t>    – это совместная </a:t>
            </a:r>
            <a:r>
              <a:rPr lang="ru-RU" dirty="0" err="1" smtClean="0">
                <a:latin typeface="Arial" charset="0"/>
                <a:cs typeface="Arial" charset="0"/>
              </a:rPr>
              <a:t>учебно</a:t>
            </a:r>
            <a:r>
              <a:rPr lang="ru-RU" dirty="0" smtClean="0">
                <a:latin typeface="Arial" charset="0"/>
                <a:cs typeface="Arial" charset="0"/>
              </a:rPr>
              <a:t>- познавательная, творческая или игровая деятельность, имеющая общую цель, согласованные методы, способы деятельности, направленная на достижение общего результата.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ru-RU" dirty="0" smtClean="0"/>
              <a:t>Цели и задачи проектного метода.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ru-RU" smtClean="0">
                <a:latin typeface="Arial" charset="0"/>
                <a:cs typeface="Arial" charset="0"/>
              </a:rPr>
              <a:t>   Основная цель проектного метода в начальной школе является </a:t>
            </a:r>
            <a:r>
              <a:rPr lang="ru-RU" smtClean="0">
                <a:solidFill>
                  <a:srgbClr val="FF0000"/>
                </a:solidFill>
                <a:latin typeface="Arial" charset="0"/>
                <a:cs typeface="Arial" charset="0"/>
              </a:rPr>
              <a:t>развитие свободной творческой личности ребенка</a:t>
            </a:r>
            <a:r>
              <a:rPr lang="ru-RU" smtClean="0">
                <a:latin typeface="Arial" charset="0"/>
                <a:cs typeface="Arial" charset="0"/>
              </a:rPr>
              <a:t>, которое определяется задачами развития и задачами исследовательской деятельности детей.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813" y="274638"/>
            <a:ext cx="7572375" cy="1858218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dirty="0" smtClean="0"/>
              <a:t>Влияние проектной деятельности на развития личности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650" y="1600200"/>
            <a:ext cx="7931150" cy="4525963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ru-RU" sz="2400" dirty="0" smtClean="0">
              <a:latin typeface="Arial" charset="0"/>
              <a:cs typeface="Arial" charset="0"/>
            </a:endParaRPr>
          </a:p>
          <a:p>
            <a:pPr>
              <a:buFont typeface="Arial" pitchFamily="34" charset="0"/>
              <a:buChar char="•"/>
            </a:pPr>
            <a:endParaRPr lang="ru-RU" sz="2400" dirty="0" smtClean="0">
              <a:latin typeface="Arial" charset="0"/>
              <a:cs typeface="Arial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400" dirty="0" smtClean="0">
                <a:latin typeface="Arial" charset="0"/>
                <a:cs typeface="Arial" charset="0"/>
              </a:rPr>
              <a:t>Проектирование ставит ученика в активную позицию деятельного субъекта. </a:t>
            </a:r>
          </a:p>
          <a:p>
            <a:pPr>
              <a:buNone/>
            </a:pPr>
            <a:r>
              <a:rPr lang="ru-RU" sz="2400" dirty="0" smtClean="0">
                <a:latin typeface="Arial" charset="0"/>
                <a:cs typeface="Arial" charset="0"/>
              </a:rPr>
              <a:t>    Происходит интенсивное развитие детей.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 smtClean="0">
                <a:latin typeface="Arial" charset="0"/>
                <a:cs typeface="Arial" charset="0"/>
              </a:rPr>
              <a:t>Деятельность  формирует мышление, умения, способности,     межличностные отношения.</a:t>
            </a:r>
          </a:p>
          <a:p>
            <a:endParaRPr lang="ru-RU" dirty="0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резентация c кнопками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c кнопками</Template>
  <TotalTime>1273</TotalTime>
  <Words>1084</Words>
  <Application>Microsoft Office PowerPoint</Application>
  <PresentationFormat>Экран (4:3)</PresentationFormat>
  <Paragraphs>126</Paragraphs>
  <Slides>31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8" baseType="lpstr">
      <vt:lpstr>맑은 고딕</vt:lpstr>
      <vt:lpstr>Arial</vt:lpstr>
      <vt:lpstr>Calibri</vt:lpstr>
      <vt:lpstr>Open Sans</vt:lpstr>
      <vt:lpstr>Times New Roman</vt:lpstr>
      <vt:lpstr>Wingdings</vt:lpstr>
      <vt:lpstr>Презентация c кнопками</vt:lpstr>
      <vt:lpstr>Проектная  деятельность   на уроках окружающего мира в   начальной школе </vt:lpstr>
      <vt:lpstr>Китайская пословица</vt:lpstr>
      <vt:lpstr>Презентация PowerPoint</vt:lpstr>
      <vt:lpstr>Презентация PowerPoint</vt:lpstr>
      <vt:lpstr>Что такое проект?</vt:lpstr>
      <vt:lpstr>Теоретические сведения о методе проектов</vt:lpstr>
      <vt:lpstr>Проектная деятельность обучающихся</vt:lpstr>
      <vt:lpstr>Цели и задачи проектного метода.</vt:lpstr>
      <vt:lpstr>Влияние проектной деятельности на развития личности</vt:lpstr>
      <vt:lpstr>Использование метода проектов в практической деятельности.</vt:lpstr>
      <vt:lpstr>Виды проектов в начальной школе:</vt:lpstr>
      <vt:lpstr>Этапы работы над проектом</vt:lpstr>
      <vt:lpstr>Сотрудничество ученика, учителя и родителей</vt:lpstr>
      <vt:lpstr>По виду преобладающей деятельности (исследовательско - творческие)</vt:lpstr>
      <vt:lpstr>Исследовательско-творческие</vt:lpstr>
      <vt:lpstr>Исследовательско - творческие</vt:lpstr>
      <vt:lpstr>Исследовательско - творческие</vt:lpstr>
      <vt:lpstr>Исследовательско - творческие</vt:lpstr>
      <vt:lpstr>Исследовательско – творческие Проектная работа Сергеевой Алевтины «Что делать чтобы не болеть»</vt:lpstr>
      <vt:lpstr>Исследовательско – творческие Проектная работа Сергеевой Алевтины «Что делать чтобы не болеть»</vt:lpstr>
      <vt:lpstr>Исследовательско – творческие Проектная работа Сергеевой Алевтины «Что делать чтобы не болеть»</vt:lpstr>
      <vt:lpstr>Исследовательско – творческие Проектная работа Сергеевой Алевтины «Что делать чтобы не болеть»</vt:lpstr>
      <vt:lpstr>Ролево-игровые</vt:lpstr>
      <vt:lpstr>Информационно-практико-ориентированные</vt:lpstr>
      <vt:lpstr>Информационно-практико-ориентированные</vt:lpstr>
      <vt:lpstr>Творческие</vt:lpstr>
      <vt:lpstr>Правила работы над проектом (для учителя)</vt:lpstr>
      <vt:lpstr>Презентация PowerPoint</vt:lpstr>
      <vt:lpstr>Презентация PowerPoint</vt:lpstr>
      <vt:lpstr>Список литературы :</vt:lpstr>
      <vt:lpstr>Презентация PowerPoint</vt:lpstr>
    </vt:vector>
  </TitlesOfParts>
  <Company>Home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Comp</dc:creator>
  <cp:lastModifiedBy>User</cp:lastModifiedBy>
  <cp:revision>98</cp:revision>
  <dcterms:created xsi:type="dcterms:W3CDTF">2011-07-13T11:42:07Z</dcterms:created>
  <dcterms:modified xsi:type="dcterms:W3CDTF">2021-11-09T23:16:40Z</dcterms:modified>
</cp:coreProperties>
</file>