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93" r:id="rId4"/>
    <p:sldId id="294" r:id="rId5"/>
    <p:sldId id="272" r:id="rId6"/>
    <p:sldId id="295" r:id="rId7"/>
    <p:sldId id="267" r:id="rId8"/>
    <p:sldId id="266" r:id="rId9"/>
    <p:sldId id="269" r:id="rId10"/>
    <p:sldId id="263" r:id="rId11"/>
    <p:sldId id="270" r:id="rId12"/>
    <p:sldId id="268" r:id="rId13"/>
    <p:sldId id="271" r:id="rId14"/>
    <p:sldId id="259" r:id="rId15"/>
    <p:sldId id="296" r:id="rId16"/>
    <p:sldId id="282" r:id="rId17"/>
    <p:sldId id="283" r:id="rId18"/>
    <p:sldId id="284" r:id="rId19"/>
    <p:sldId id="285" r:id="rId20"/>
    <p:sldId id="286" r:id="rId21"/>
    <p:sldId id="297" r:id="rId22"/>
    <p:sldId id="287" r:id="rId23"/>
    <p:sldId id="288" r:id="rId24"/>
    <p:sldId id="289" r:id="rId25"/>
    <p:sldId id="290" r:id="rId26"/>
    <p:sldId id="291" r:id="rId27"/>
    <p:sldId id="292" r:id="rId28"/>
    <p:sldId id="265" r:id="rId29"/>
    <p:sldId id="281" r:id="rId30"/>
    <p:sldId id="273" r:id="rId31"/>
    <p:sldId id="274" r:id="rId32"/>
    <p:sldId id="275" r:id="rId33"/>
    <p:sldId id="276" r:id="rId34"/>
    <p:sldId id="277" r:id="rId35"/>
    <p:sldId id="278" r:id="rId36"/>
    <p:sldId id="279" r:id="rId37"/>
    <p:sldId id="280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5D6CE-707A-4F02-9F41-5A210EA36AEA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79E4EC-21CB-4220-82B3-C4427D2D55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011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79E4EC-21CB-4220-82B3-C4427D2D55B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346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A6E0-2150-407B-A3CC-F409AD396C09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B956-3DB6-4DE5-B6AF-691AAAA06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446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A6E0-2150-407B-A3CC-F409AD396C09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B956-3DB6-4DE5-B6AF-691AAAA06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927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A6E0-2150-407B-A3CC-F409AD396C09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B956-3DB6-4DE5-B6AF-691AAAA06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029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A6E0-2150-407B-A3CC-F409AD396C09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B956-3DB6-4DE5-B6AF-691AAAA06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850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A6E0-2150-407B-A3CC-F409AD396C09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B956-3DB6-4DE5-B6AF-691AAAA06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794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A6E0-2150-407B-A3CC-F409AD396C09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B956-3DB6-4DE5-B6AF-691AAAA06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284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A6E0-2150-407B-A3CC-F409AD396C09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B956-3DB6-4DE5-B6AF-691AAAA06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257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A6E0-2150-407B-A3CC-F409AD396C09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B956-3DB6-4DE5-B6AF-691AAAA06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A6E0-2150-407B-A3CC-F409AD396C09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B956-3DB6-4DE5-B6AF-691AAAA06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790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A6E0-2150-407B-A3CC-F409AD396C09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B956-3DB6-4DE5-B6AF-691AAAA06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588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2A6E0-2150-407B-A3CC-F409AD396C09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C8B956-3DB6-4DE5-B6AF-691AAAA06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659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2A6E0-2150-407B-A3CC-F409AD396C09}" type="datetimeFigureOut">
              <a:rPr lang="ru-RU" smtClean="0"/>
              <a:t>17.06.2020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8B956-3DB6-4DE5-B6AF-691AAAA060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476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/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Задание </a:t>
            </a:r>
            <a:r>
              <a:rPr lang="ru-RU" b="1" dirty="0" smtClean="0">
                <a:solidFill>
                  <a:srgbClr val="FF0000"/>
                </a:solidFill>
              </a:rPr>
              <a:t>7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Производная </a:t>
            </a:r>
            <a:r>
              <a:rPr lang="ru-RU" b="1" dirty="0" smtClean="0">
                <a:solidFill>
                  <a:srgbClr val="FF0000"/>
                </a:solidFill>
              </a:rPr>
              <a:t>и первообразная функции</a:t>
            </a:r>
            <a:r>
              <a:rPr lang="ru-RU" b="1" dirty="0">
                <a:solidFill>
                  <a:srgbClr val="FF0000"/>
                </a:solidFill>
              </a:rPr>
              <a:t/>
            </a:r>
            <a:br>
              <a:rPr lang="ru-RU" b="1" dirty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26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365125"/>
            <a:ext cx="10496550" cy="1649413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/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2.</a:t>
            </a:r>
            <a:r>
              <a:rPr lang="ru-RU" sz="2800" dirty="0">
                <a:solidFill>
                  <a:srgbClr val="00B050"/>
                </a:solidFill>
              </a:rPr>
              <a:t> На рисунке изображён график функции </a:t>
            </a:r>
            <a:r>
              <a:rPr lang="ru-RU" sz="2800" i="1" dirty="0">
                <a:solidFill>
                  <a:srgbClr val="00B050"/>
                </a:solidFill>
              </a:rPr>
              <a:t>y=f(x)</a:t>
            </a:r>
            <a:r>
              <a:rPr lang="ru-RU" sz="2800" dirty="0">
                <a:solidFill>
                  <a:srgbClr val="00B050"/>
                </a:solidFill>
              </a:rPr>
              <a:t> и касательная к нему в точке с абсциссой </a:t>
            </a:r>
            <a:r>
              <a:rPr lang="ru-RU" sz="2800" i="1" dirty="0">
                <a:solidFill>
                  <a:srgbClr val="00B050"/>
                </a:solidFill>
              </a:rPr>
              <a:t>x</a:t>
            </a:r>
            <a:r>
              <a:rPr lang="ru-RU" sz="2800" baseline="-25000" dirty="0">
                <a:solidFill>
                  <a:srgbClr val="00B050"/>
                </a:solidFill>
              </a:rPr>
              <a:t>0</a:t>
            </a:r>
            <a:r>
              <a:rPr lang="ru-RU" sz="2800" dirty="0">
                <a:solidFill>
                  <a:srgbClr val="00B050"/>
                </a:solidFill>
              </a:rPr>
              <a:t>. Найдите значение производной функции </a:t>
            </a:r>
            <a:r>
              <a:rPr lang="ru-RU" sz="2800" i="1" dirty="0">
                <a:solidFill>
                  <a:srgbClr val="00B050"/>
                </a:solidFill>
              </a:rPr>
              <a:t>f(x)</a:t>
            </a:r>
            <a:r>
              <a:rPr lang="ru-RU" sz="2800" dirty="0">
                <a:solidFill>
                  <a:srgbClr val="00B050"/>
                </a:solidFill>
              </a:rPr>
              <a:t> в точке </a:t>
            </a:r>
            <a:r>
              <a:rPr lang="ru-RU" sz="2800" i="1" dirty="0">
                <a:solidFill>
                  <a:srgbClr val="00B050"/>
                </a:solidFill>
              </a:rPr>
              <a:t>x</a:t>
            </a:r>
            <a:r>
              <a:rPr lang="ru-RU" sz="2800" baseline="-25000" dirty="0">
                <a:solidFill>
                  <a:srgbClr val="00B050"/>
                </a:solidFill>
              </a:rPr>
              <a:t>0</a:t>
            </a:r>
            <a:r>
              <a:rPr lang="ru-RU" sz="2800" dirty="0">
                <a:solidFill>
                  <a:srgbClr val="00B050"/>
                </a:solidFill>
              </a:rPr>
              <a:t>.</a:t>
            </a:r>
            <a:br>
              <a:rPr lang="ru-RU" sz="2800" dirty="0">
                <a:solidFill>
                  <a:srgbClr val="00B050"/>
                </a:solidFill>
              </a:rPr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/>
          </a:p>
        </p:txBody>
      </p:sp>
      <p:pic>
        <p:nvPicPr>
          <p:cNvPr id="6" name="Picture 4" descr="https://math-ege.sdamgia.ru/get_file?id=553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937" y="2270967"/>
            <a:ext cx="4419601" cy="354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742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2</a:t>
            </a:r>
            <a:r>
              <a:rPr lang="ru-RU" sz="2800" b="1" dirty="0" smtClean="0">
                <a:solidFill>
                  <a:srgbClr val="00B050"/>
                </a:solidFill>
              </a:rPr>
              <a:t>.Задачи на нахождение значения производной</a:t>
            </a:r>
            <a:r>
              <a:rPr lang="ru-RU" sz="2800" b="1" dirty="0" smtClean="0"/>
              <a:t>.</a:t>
            </a:r>
            <a:br>
              <a:rPr lang="ru-RU" sz="2800" b="1" dirty="0" smtClean="0"/>
            </a:br>
            <a:endParaRPr lang="ru-RU" sz="2800" dirty="0"/>
          </a:p>
        </p:txBody>
      </p:sp>
      <p:pic>
        <p:nvPicPr>
          <p:cNvPr id="8194" name="Picture 2" descr="https://math-ege.sdamgia.ru/get_file?id=553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99" y="1749081"/>
            <a:ext cx="3376614" cy="270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math-ege.sdamgia.ru/get_file?id=55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424" y="1877510"/>
            <a:ext cx="3216275" cy="257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05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B050"/>
                </a:solidFill>
              </a:rPr>
              <a:t/>
            </a:r>
            <a:br>
              <a:rPr lang="ru-RU" sz="3100" b="1" dirty="0" smtClean="0">
                <a:solidFill>
                  <a:srgbClr val="00B050"/>
                </a:solidFill>
              </a:rPr>
            </a:br>
            <a:r>
              <a:rPr lang="ru-RU" sz="3100" b="1" dirty="0">
                <a:solidFill>
                  <a:srgbClr val="00B050"/>
                </a:solidFill>
              </a:rPr>
              <a:t/>
            </a:r>
            <a:br>
              <a:rPr lang="ru-RU" sz="3100" b="1" dirty="0">
                <a:solidFill>
                  <a:srgbClr val="00B050"/>
                </a:solidFill>
              </a:rPr>
            </a:br>
            <a:r>
              <a:rPr lang="ru-RU" sz="3100" b="1" dirty="0" smtClean="0">
                <a:solidFill>
                  <a:srgbClr val="00B050"/>
                </a:solidFill>
              </a:rPr>
              <a:t/>
            </a:r>
            <a:br>
              <a:rPr lang="ru-RU" sz="3100" b="1" dirty="0" smtClean="0">
                <a:solidFill>
                  <a:srgbClr val="00B050"/>
                </a:solidFill>
              </a:rPr>
            </a:br>
            <a:r>
              <a:rPr lang="ru-RU" sz="3100" b="1" dirty="0" smtClean="0">
                <a:solidFill>
                  <a:srgbClr val="00B050"/>
                </a:solidFill>
              </a:rPr>
              <a:t>3</a:t>
            </a:r>
            <a:r>
              <a:rPr lang="ru-RU" sz="3100" dirty="0" smtClean="0">
                <a:solidFill>
                  <a:srgbClr val="00B050"/>
                </a:solidFill>
              </a:rPr>
              <a:t>На </a:t>
            </a:r>
            <a:r>
              <a:rPr lang="ru-RU" sz="3100" dirty="0">
                <a:solidFill>
                  <a:srgbClr val="00B050"/>
                </a:solidFill>
              </a:rPr>
              <a:t>рисунке изображён график функции </a:t>
            </a:r>
            <a:r>
              <a:rPr lang="ru-RU" sz="3100" i="1" dirty="0">
                <a:solidFill>
                  <a:srgbClr val="00B050"/>
                </a:solidFill>
              </a:rPr>
              <a:t>y=f(x)</a:t>
            </a:r>
            <a:r>
              <a:rPr lang="ru-RU" sz="3100" dirty="0">
                <a:solidFill>
                  <a:srgbClr val="00B050"/>
                </a:solidFill>
              </a:rPr>
              <a:t> и касательная к нему в точке с абсциссой </a:t>
            </a:r>
            <a:r>
              <a:rPr lang="ru-RU" sz="3100" i="1" dirty="0">
                <a:solidFill>
                  <a:srgbClr val="00B050"/>
                </a:solidFill>
              </a:rPr>
              <a:t>x</a:t>
            </a:r>
            <a:r>
              <a:rPr lang="ru-RU" sz="3100" baseline="-25000" dirty="0">
                <a:solidFill>
                  <a:srgbClr val="00B050"/>
                </a:solidFill>
              </a:rPr>
              <a:t>0</a:t>
            </a:r>
            <a:r>
              <a:rPr lang="ru-RU" sz="3100" dirty="0">
                <a:solidFill>
                  <a:srgbClr val="00B050"/>
                </a:solidFill>
              </a:rPr>
              <a:t>. Найдите значение производной функции </a:t>
            </a:r>
            <a:r>
              <a:rPr lang="ru-RU" sz="3100" i="1" dirty="0">
                <a:solidFill>
                  <a:srgbClr val="00B050"/>
                </a:solidFill>
              </a:rPr>
              <a:t>f(x)</a:t>
            </a:r>
            <a:r>
              <a:rPr lang="ru-RU" sz="3100" dirty="0">
                <a:solidFill>
                  <a:srgbClr val="00B050"/>
                </a:solidFill>
              </a:rPr>
              <a:t> в точке </a:t>
            </a:r>
            <a:r>
              <a:rPr lang="ru-RU" sz="3100" i="1" dirty="0">
                <a:solidFill>
                  <a:srgbClr val="00B050"/>
                </a:solidFill>
              </a:rPr>
              <a:t>x</a:t>
            </a:r>
            <a:r>
              <a:rPr lang="ru-RU" sz="3100" baseline="-25000" dirty="0">
                <a:solidFill>
                  <a:srgbClr val="00B050"/>
                </a:solidFill>
              </a:rPr>
              <a:t>0</a:t>
            </a:r>
            <a:r>
              <a:rPr lang="ru-RU" sz="3100" dirty="0">
                <a:solidFill>
                  <a:srgbClr val="00B050"/>
                </a:solidFill>
              </a:rPr>
              <a:t>.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r>
              <a:rPr lang="ru-RU" b="1" dirty="0" smtClean="0">
                <a:solidFill>
                  <a:srgbClr val="00B050"/>
                </a:solidFill>
              </a:rPr>
              <a:t/>
            </a:r>
            <a:br>
              <a:rPr lang="ru-RU" b="1" dirty="0" smtClean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Picture 6" descr="https://math-ege.sdamgia.ru/get_file?id=1315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2" y="2374439"/>
            <a:ext cx="3795713" cy="355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s://math-ege.sdamgia.ru/get_file?id=1315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262" y="1971642"/>
            <a:ext cx="5367338" cy="502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0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>3.Задачи на нахождение значения производной.</a:t>
            </a:r>
            <a:br>
              <a:rPr lang="ru-RU" sz="2800" b="1" dirty="0" smtClean="0">
                <a:solidFill>
                  <a:srgbClr val="00B050"/>
                </a:solidFill>
              </a:rPr>
            </a:b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5122" name="Picture 2" descr="https://math-ege.sdamgia.ru/get_file?id=1325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90688"/>
            <a:ext cx="4152901" cy="389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math-ege.sdamgia.ru/get_file?id=131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882" y="1690688"/>
            <a:ext cx="3802063" cy="3561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16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B0F0"/>
                </a:solidFill>
              </a:rPr>
              <a:t>3.Применение производной к исследованию функции</a:t>
            </a:r>
            <a:endParaRPr lang="ru-RU" sz="4000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4400" b="1" dirty="0" smtClean="0"/>
              <a:t>                         </a:t>
            </a:r>
            <a:r>
              <a:rPr lang="ru-RU" sz="4400" b="1" dirty="0" smtClean="0"/>
              <a:t>Запоминаем</a:t>
            </a:r>
            <a:r>
              <a:rPr lang="ru-RU" sz="4400" b="1" dirty="0"/>
              <a:t>: </a:t>
            </a:r>
            <a:endParaRPr lang="ru-RU" sz="4400" b="1" dirty="0" smtClean="0"/>
          </a:p>
          <a:p>
            <a:r>
              <a:rPr lang="ru-RU" sz="4400" b="1" dirty="0" smtClean="0"/>
              <a:t>если </a:t>
            </a:r>
            <a:r>
              <a:rPr lang="ru-RU" sz="4400" b="1" dirty="0"/>
              <a:t>дан график </a:t>
            </a:r>
            <a:r>
              <a:rPr lang="ru-RU" sz="4400" b="1" dirty="0">
                <a:solidFill>
                  <a:srgbClr val="FF0000"/>
                </a:solidFill>
              </a:rPr>
              <a:t>функции</a:t>
            </a:r>
            <a:r>
              <a:rPr lang="ru-RU" sz="4400" b="1" dirty="0"/>
              <a:t> - смотрим на возрастание/убывание графика, вершины и </a:t>
            </a:r>
            <a:r>
              <a:rPr lang="ru-RU" sz="4400" b="1" dirty="0" smtClean="0"/>
              <a:t>ямы</a:t>
            </a:r>
            <a:r>
              <a:rPr lang="ru-RU" sz="4400" b="1" dirty="0"/>
              <a:t>.</a:t>
            </a:r>
            <a:endParaRPr lang="ru-RU" sz="4400" b="1" dirty="0" smtClean="0"/>
          </a:p>
          <a:p>
            <a:r>
              <a:rPr lang="ru-RU" sz="4400" b="1" dirty="0"/>
              <a:t>е</a:t>
            </a:r>
            <a:r>
              <a:rPr lang="ru-RU" sz="4400" b="1" dirty="0" smtClean="0"/>
              <a:t>сли дан </a:t>
            </a:r>
            <a:r>
              <a:rPr lang="ru-RU" sz="4400" b="1" dirty="0"/>
              <a:t>график </a:t>
            </a:r>
            <a:r>
              <a:rPr lang="ru-RU" sz="4400" b="1" dirty="0">
                <a:solidFill>
                  <a:srgbClr val="FF0000"/>
                </a:solidFill>
              </a:rPr>
              <a:t>производной</a:t>
            </a:r>
            <a:r>
              <a:rPr lang="ru-RU" sz="4400" b="1" dirty="0"/>
              <a:t> - на то, где она положительная, где отрицательная и где пересекает ось Х.</a:t>
            </a:r>
          </a:p>
        </p:txBody>
      </p:sp>
    </p:spTree>
    <p:extLst>
      <p:ext uri="{BB962C8B-B14F-4D97-AF65-F5344CB8AC3E}">
        <p14:creationId xmlns:p14="http://schemas.microsoft.com/office/powerpoint/2010/main" val="330697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Это график функции!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000" b="1" dirty="0" smtClean="0"/>
              <a:t>Смотрим </a:t>
            </a:r>
            <a:r>
              <a:rPr lang="ru-RU" sz="2000" b="1" dirty="0"/>
              <a:t>на возрастание/убывание графика, вершины и ямы.</a:t>
            </a:r>
            <a:br>
              <a:rPr lang="ru-RU" sz="2000" b="1" dirty="0"/>
            </a:b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https://math-ege.sdamgia.ru/get_file?id=2558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015" y="1884824"/>
            <a:ext cx="7529970" cy="4126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525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1.На </a:t>
            </a:r>
            <a:r>
              <a:rPr lang="ru-RU" sz="2800" b="1" dirty="0"/>
              <a:t>рисунке изображен </a:t>
            </a:r>
            <a:r>
              <a:rPr lang="ru-RU" sz="2800" b="1" dirty="0">
                <a:solidFill>
                  <a:srgbClr val="FF0000"/>
                </a:solidFill>
              </a:rPr>
              <a:t>график </a:t>
            </a:r>
            <a:r>
              <a:rPr lang="ru-RU" sz="2800" b="1" dirty="0" smtClean="0">
                <a:solidFill>
                  <a:srgbClr val="FF0000"/>
                </a:solidFill>
              </a:rPr>
              <a:t>функции</a:t>
            </a:r>
            <a:r>
              <a:rPr lang="en-US" sz="2800" b="1" dirty="0" smtClean="0">
                <a:solidFill>
                  <a:srgbClr val="FF0000"/>
                </a:solidFill>
              </a:rPr>
              <a:t> y=f(x),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/>
              <a:t>определенной на интервале </a:t>
            </a:r>
            <a:r>
              <a:rPr lang="ru-RU" sz="2800" b="1" dirty="0" smtClean="0"/>
              <a:t>(</a:t>
            </a:r>
            <a:r>
              <a:rPr lang="ru-RU" sz="2800" b="1" dirty="0"/>
              <a:t>−6; 8</a:t>
            </a:r>
            <a:r>
              <a:rPr lang="ru-RU" sz="2800" b="1" dirty="0" smtClean="0"/>
              <a:t>).</a:t>
            </a:r>
            <a:r>
              <a:rPr lang="ru-RU" sz="2800" b="1" dirty="0"/>
              <a:t> </a:t>
            </a:r>
            <a:r>
              <a:rPr lang="ru-RU" sz="2800" b="1" dirty="0" smtClean="0"/>
              <a:t>Определить  количество целых точек в которых производная положительна.</a:t>
            </a:r>
            <a:br>
              <a:rPr lang="ru-RU" sz="2800" b="1" dirty="0" smtClean="0"/>
            </a:br>
            <a:endParaRPr lang="ru-RU" sz="2800" dirty="0"/>
          </a:p>
        </p:txBody>
      </p:sp>
      <p:pic>
        <p:nvPicPr>
          <p:cNvPr id="14338" name="Picture 2" descr="https://math-ege.sdamgia.ru/get_file?id=2558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970" y="2198013"/>
            <a:ext cx="6208059" cy="340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98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1306" y="33823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3100" dirty="0" smtClean="0"/>
              <a:t>2</a:t>
            </a:r>
            <a:r>
              <a:rPr lang="ru-RU" sz="3100" dirty="0"/>
              <a:t>. </a:t>
            </a:r>
            <a:r>
              <a:rPr lang="ru-RU" sz="3100" dirty="0" smtClean="0"/>
              <a:t>На </a:t>
            </a:r>
            <a:r>
              <a:rPr lang="ru-RU" sz="3100" dirty="0"/>
              <a:t>рисунке изображен график </a:t>
            </a:r>
            <a:r>
              <a:rPr lang="ru-RU" sz="3100" b="1" dirty="0">
                <a:solidFill>
                  <a:srgbClr val="FF0000"/>
                </a:solidFill>
              </a:rPr>
              <a:t>функции</a:t>
            </a:r>
            <a:r>
              <a:rPr lang="en-US" sz="3100" b="1" dirty="0">
                <a:solidFill>
                  <a:srgbClr val="FF0000"/>
                </a:solidFill>
              </a:rPr>
              <a:t> y=f(x),</a:t>
            </a:r>
            <a:r>
              <a:rPr lang="ru-RU" sz="3100" b="1" dirty="0">
                <a:solidFill>
                  <a:srgbClr val="FF0000"/>
                </a:solidFill>
              </a:rPr>
              <a:t> </a:t>
            </a:r>
            <a:r>
              <a:rPr lang="ru-RU" sz="3100" dirty="0"/>
              <a:t>определенной на интервале </a:t>
            </a:r>
            <a:r>
              <a:rPr lang="ru-RU" sz="3100" dirty="0" smtClean="0"/>
              <a:t> (</a:t>
            </a:r>
            <a:r>
              <a:rPr lang="ru-RU" sz="3100" dirty="0"/>
              <a:t>−2; 12). Найдите сумму точек экстремума функции </a:t>
            </a:r>
            <a:r>
              <a:rPr lang="en-US" sz="3100" dirty="0"/>
              <a:t>y=f(x</a:t>
            </a:r>
            <a:r>
              <a:rPr lang="en-US" sz="3100" dirty="0" smtClean="0"/>
              <a:t>)</a:t>
            </a:r>
            <a:r>
              <a:rPr lang="ru-RU" sz="3100" dirty="0" smtClean="0"/>
              <a:t> .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pic>
        <p:nvPicPr>
          <p:cNvPr id="4" name="Picture 4" descr="https://math-ege.sdamgia.ru/get_file?id=30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890" y="1693092"/>
            <a:ext cx="7772121" cy="429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97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3.</a:t>
            </a:r>
            <a:r>
              <a:rPr lang="ru-RU" sz="2800" dirty="0"/>
              <a:t> На рисунке изображен график </a:t>
            </a:r>
            <a:r>
              <a:rPr lang="ru-RU" sz="2800" b="1" dirty="0">
                <a:solidFill>
                  <a:srgbClr val="FF0000"/>
                </a:solidFill>
              </a:rPr>
              <a:t>функции</a:t>
            </a:r>
            <a:r>
              <a:rPr lang="en-US" sz="2800" b="1" dirty="0">
                <a:solidFill>
                  <a:srgbClr val="FF0000"/>
                </a:solidFill>
              </a:rPr>
              <a:t> y=f(x),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2800" dirty="0"/>
              <a:t>определенной на интервале  (</a:t>
            </a:r>
            <a:r>
              <a:rPr lang="ru-RU" sz="2800" dirty="0" smtClean="0"/>
              <a:t>−3; 9). </a:t>
            </a:r>
            <a:r>
              <a:rPr lang="ru-RU" sz="2800" dirty="0"/>
              <a:t>Найдите количество точек, в которых производная </a:t>
            </a:r>
            <a:r>
              <a:rPr lang="ru-RU" sz="2800" dirty="0" smtClean="0"/>
              <a:t>функции </a:t>
            </a:r>
            <a:r>
              <a:rPr lang="en-US" sz="2800" dirty="0"/>
              <a:t>y=f(x),</a:t>
            </a:r>
            <a:r>
              <a:rPr lang="ru-RU" sz="2800" dirty="0"/>
              <a:t> </a:t>
            </a:r>
            <a:r>
              <a:rPr lang="ru-RU" sz="2800" dirty="0" smtClean="0"/>
              <a:t>равна нулю.</a:t>
            </a:r>
            <a:endParaRPr lang="ru-RU" sz="2800" dirty="0"/>
          </a:p>
        </p:txBody>
      </p:sp>
      <p:pic>
        <p:nvPicPr>
          <p:cNvPr id="15362" name="Picture 2" descr="https://math-ege.sdamgia.ru/get_file?id=2470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068" y="2224423"/>
            <a:ext cx="7954496" cy="48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06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4.На рисунке изображён график </a:t>
            </a:r>
            <a:r>
              <a:rPr lang="ru-RU" sz="2800" b="1" dirty="0" smtClean="0">
                <a:solidFill>
                  <a:srgbClr val="FF0000"/>
                </a:solidFill>
              </a:rPr>
              <a:t>функции</a:t>
            </a:r>
            <a:r>
              <a:rPr lang="en-US" sz="2800" b="1" dirty="0" smtClean="0">
                <a:solidFill>
                  <a:srgbClr val="FF0000"/>
                </a:solidFill>
              </a:rPr>
              <a:t> y=f(x),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dirty="0"/>
              <a:t>и отмечены семь точек на оси абсцисс: </a:t>
            </a:r>
            <a:r>
              <a:rPr lang="ru-RU" sz="2800" i="1" dirty="0"/>
              <a:t>x</a:t>
            </a:r>
            <a:r>
              <a:rPr lang="ru-RU" sz="2800" baseline="-25000" dirty="0"/>
              <a:t>1</a:t>
            </a:r>
            <a:r>
              <a:rPr lang="ru-RU" sz="2800" dirty="0"/>
              <a:t>, </a:t>
            </a:r>
            <a:r>
              <a:rPr lang="ru-RU" sz="2800" i="1" dirty="0"/>
              <a:t>x</a:t>
            </a:r>
            <a:r>
              <a:rPr lang="ru-RU" sz="2800" baseline="-25000" dirty="0"/>
              <a:t>2</a:t>
            </a:r>
            <a:r>
              <a:rPr lang="ru-RU" sz="2800" dirty="0"/>
              <a:t>, </a:t>
            </a:r>
            <a:r>
              <a:rPr lang="ru-RU" sz="2800" i="1" dirty="0"/>
              <a:t>x</a:t>
            </a:r>
            <a:r>
              <a:rPr lang="ru-RU" sz="2800" baseline="-25000" dirty="0"/>
              <a:t>3</a:t>
            </a:r>
            <a:r>
              <a:rPr lang="ru-RU" sz="2800" dirty="0"/>
              <a:t>, </a:t>
            </a:r>
            <a:r>
              <a:rPr lang="ru-RU" sz="2800" i="1" dirty="0"/>
              <a:t>x</a:t>
            </a:r>
            <a:r>
              <a:rPr lang="ru-RU" sz="2800" baseline="-25000" dirty="0"/>
              <a:t>4</a:t>
            </a:r>
            <a:r>
              <a:rPr lang="ru-RU" sz="2800" dirty="0"/>
              <a:t>, </a:t>
            </a:r>
            <a:r>
              <a:rPr lang="ru-RU" sz="2800" i="1" dirty="0"/>
              <a:t>x</a:t>
            </a:r>
            <a:r>
              <a:rPr lang="ru-RU" sz="2800" baseline="-25000" dirty="0"/>
              <a:t>5</a:t>
            </a:r>
            <a:r>
              <a:rPr lang="ru-RU" sz="2800" dirty="0"/>
              <a:t>, </a:t>
            </a:r>
            <a:r>
              <a:rPr lang="ru-RU" sz="2800" i="1" dirty="0"/>
              <a:t>x</a:t>
            </a:r>
            <a:r>
              <a:rPr lang="ru-RU" sz="2800" baseline="-25000" dirty="0"/>
              <a:t>6</a:t>
            </a:r>
            <a:r>
              <a:rPr lang="ru-RU" sz="2800" dirty="0"/>
              <a:t>, </a:t>
            </a:r>
            <a:r>
              <a:rPr lang="ru-RU" sz="2800" i="1" dirty="0"/>
              <a:t>x</a:t>
            </a:r>
            <a:r>
              <a:rPr lang="ru-RU" sz="2800" baseline="-25000" dirty="0"/>
              <a:t>7</a:t>
            </a:r>
            <a:r>
              <a:rPr lang="ru-RU" sz="2800" dirty="0" smtClean="0"/>
              <a:t>.</a:t>
            </a:r>
            <a:r>
              <a:rPr lang="ru-RU" sz="2800" dirty="0"/>
              <a:t> В скольких из этих точек производная </a:t>
            </a:r>
            <a:r>
              <a:rPr lang="ru-RU" sz="2800" dirty="0" smtClean="0"/>
              <a:t>функции </a:t>
            </a:r>
            <a:r>
              <a:rPr lang="en-US" sz="2800" dirty="0"/>
              <a:t>y=f(x),</a:t>
            </a:r>
            <a:r>
              <a:rPr lang="ru-RU" sz="2800" dirty="0"/>
              <a:t> </a:t>
            </a:r>
            <a:r>
              <a:rPr lang="ru-RU" sz="2800" dirty="0" smtClean="0"/>
              <a:t>отрицательна?</a:t>
            </a:r>
            <a:endParaRPr lang="ru-RU" sz="2800" dirty="0"/>
          </a:p>
        </p:txBody>
      </p:sp>
      <p:pic>
        <p:nvPicPr>
          <p:cNvPr id="17410" name="Picture 2" descr="https://math-ege.sdamgia.ru/get_file?id=1069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314" y="1690688"/>
            <a:ext cx="9028579" cy="490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26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Причины ошибок на экзамене.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5400" b="1" dirty="0" smtClean="0"/>
              <a:t>1. Неверное прочтение задачи</a:t>
            </a:r>
            <a:r>
              <a:rPr lang="ru-RU" dirty="0"/>
              <a:t> </a:t>
            </a:r>
            <a:r>
              <a:rPr lang="ru-RU" dirty="0" smtClean="0"/>
              <a:t>( </a:t>
            </a:r>
            <a:r>
              <a:rPr lang="ru-RU" dirty="0"/>
              <a:t>К сожалению, до 40 процентов ошибок на экзаменах связаны именно с тем, что ученик не так прочитал, неправильно понял </a:t>
            </a:r>
            <a:r>
              <a:rPr lang="ru-RU" dirty="0" smtClean="0"/>
              <a:t>условие.).</a:t>
            </a:r>
          </a:p>
          <a:p>
            <a:r>
              <a:rPr lang="ru-RU" sz="5400" b="1" dirty="0" smtClean="0"/>
              <a:t>2.Счётная ошибка </a:t>
            </a:r>
            <a:r>
              <a:rPr lang="ru-RU" dirty="0" smtClean="0"/>
              <a:t>(</a:t>
            </a:r>
            <a:r>
              <a:rPr lang="ru-RU" dirty="0"/>
              <a:t>Не спешите и не считайте в </a:t>
            </a:r>
            <a:r>
              <a:rPr lang="ru-RU" dirty="0" smtClean="0"/>
              <a:t>уме.</a:t>
            </a:r>
            <a:r>
              <a:rPr lang="ru-RU" dirty="0"/>
              <a:t> </a:t>
            </a:r>
            <a:r>
              <a:rPr lang="ru-RU" dirty="0" smtClean="0"/>
              <a:t> При </a:t>
            </a:r>
            <a:r>
              <a:rPr lang="ru-RU" dirty="0"/>
              <a:t>подготовке, и на самом экзамене избегайте вычислений в уме: обязательно пишите промежуточные выкладки. Как только вы совершаете два действия в уме, это сразу повышает риск </a:t>
            </a:r>
            <a:r>
              <a:rPr lang="ru-RU" dirty="0" smtClean="0"/>
              <a:t>ошибки)</a:t>
            </a:r>
          </a:p>
          <a:p>
            <a:r>
              <a:rPr lang="ru-RU" sz="5800" b="1" dirty="0" smtClean="0"/>
              <a:t>3. Не выработана привычка проверять свой ответ</a:t>
            </a:r>
            <a:r>
              <a:rPr lang="ru-RU" dirty="0" smtClean="0"/>
              <a:t>(Все </a:t>
            </a:r>
            <a:r>
              <a:rPr lang="ru-RU" dirty="0"/>
              <a:t>мы </a:t>
            </a:r>
            <a:r>
              <a:rPr lang="ru-RU" dirty="0" smtClean="0"/>
              <a:t>ошибаемся!  Человек</a:t>
            </a:r>
            <a:r>
              <a:rPr lang="ru-RU" dirty="0"/>
              <a:t>, который хорошо знает математику, – это не только тот, кто хорошо освоил ее, но и тот, кто не забывает проверить свой ответ, найти ошибку и ее </a:t>
            </a:r>
            <a:r>
              <a:rPr lang="ru-RU" dirty="0" smtClean="0"/>
              <a:t>поправить 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5148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5.</a:t>
            </a:r>
            <a:r>
              <a:rPr lang="ru-RU" sz="2800" dirty="0"/>
              <a:t> На рисунке изображен график </a:t>
            </a:r>
            <a:r>
              <a:rPr lang="ru-RU" sz="2800" b="1" dirty="0">
                <a:solidFill>
                  <a:srgbClr val="FF0000"/>
                </a:solidFill>
              </a:rPr>
              <a:t>функции</a:t>
            </a:r>
            <a:r>
              <a:rPr lang="en-US" sz="2800" b="1" dirty="0">
                <a:solidFill>
                  <a:srgbClr val="FF0000"/>
                </a:solidFill>
              </a:rPr>
              <a:t> y=f(x),</a:t>
            </a:r>
            <a:r>
              <a:rPr lang="ru-RU" sz="2800" b="1" dirty="0">
                <a:solidFill>
                  <a:srgbClr val="FF0000"/>
                </a:solidFill>
              </a:rPr>
              <a:t> </a:t>
            </a:r>
            <a:r>
              <a:rPr lang="ru-RU" sz="3100" dirty="0"/>
              <a:t>и отмечены точки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−</a:t>
            </a:r>
            <a:r>
              <a:rPr lang="ru-RU" sz="3100" dirty="0"/>
              <a:t>2, −1, 1, 4. В какой из этих точек </a:t>
            </a:r>
            <a:r>
              <a:rPr lang="ru-RU" sz="3100" u="sng" dirty="0"/>
              <a:t>значение производной </a:t>
            </a:r>
            <a:r>
              <a:rPr lang="ru-RU" sz="3100" b="1" dirty="0">
                <a:solidFill>
                  <a:srgbClr val="00B050"/>
                </a:solidFill>
              </a:rPr>
              <a:t>наименьшее</a:t>
            </a:r>
            <a:r>
              <a:rPr lang="ru-RU" sz="3100" dirty="0"/>
              <a:t>? В ответе укажите эту точку.</a:t>
            </a:r>
          </a:p>
        </p:txBody>
      </p:sp>
      <p:pic>
        <p:nvPicPr>
          <p:cNvPr id="18434" name="Picture 2" descr="https://math-ege.sdamgia.ru/get_file?id=1695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3106" y="2198980"/>
            <a:ext cx="7772681" cy="480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34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Это график производной!</a:t>
            </a:r>
            <a:br>
              <a:rPr lang="ru-RU" b="1" dirty="0" smtClean="0">
                <a:solidFill>
                  <a:srgbClr val="00B050"/>
                </a:solidFill>
              </a:rPr>
            </a:br>
            <a:r>
              <a:rPr lang="ru-RU" sz="2000" b="1" dirty="0" smtClean="0"/>
              <a:t>Смотрим </a:t>
            </a:r>
            <a:r>
              <a:rPr lang="ru-RU" sz="2000" b="1" dirty="0"/>
              <a:t>где она положительная, где отрицательная и где пересекает ось Х.</a:t>
            </a:r>
            <a:br>
              <a:rPr lang="ru-RU" sz="2000" b="1" dirty="0"/>
            </a:br>
            <a:endParaRPr lang="ru-RU" sz="2000" b="1" dirty="0">
              <a:solidFill>
                <a:srgbClr val="00B050"/>
              </a:solidFill>
            </a:endParaRPr>
          </a:p>
        </p:txBody>
      </p:sp>
      <p:pic>
        <p:nvPicPr>
          <p:cNvPr id="4" name="Picture 2" descr="https://math-ege.sdamgia.ru/get_file?id=611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181" y="1951186"/>
            <a:ext cx="8169808" cy="3562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4865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6.</a:t>
            </a:r>
            <a:r>
              <a:rPr lang="ru-RU" sz="2800" dirty="0" smtClean="0"/>
              <a:t>На </a:t>
            </a:r>
            <a:r>
              <a:rPr lang="ru-RU" sz="2800" dirty="0"/>
              <a:t>рисунке изображен график </a:t>
            </a:r>
            <a:r>
              <a:rPr lang="ru-RU" sz="2800" b="1" dirty="0">
                <a:solidFill>
                  <a:srgbClr val="00B050"/>
                </a:solidFill>
              </a:rPr>
              <a:t>производной </a:t>
            </a:r>
            <a:r>
              <a:rPr lang="ru-RU" sz="2800" dirty="0"/>
              <a:t>функции</a:t>
            </a:r>
            <a:r>
              <a:rPr lang="en-US" sz="2800" b="1" dirty="0">
                <a:solidFill>
                  <a:srgbClr val="00B050"/>
                </a:solidFill>
              </a:rPr>
              <a:t> y=f(x),</a:t>
            </a:r>
            <a:r>
              <a:rPr lang="ru-RU" sz="2800" b="1" dirty="0">
                <a:solidFill>
                  <a:srgbClr val="00B050"/>
                </a:solidFill>
              </a:rPr>
              <a:t> </a:t>
            </a:r>
            <a:r>
              <a:rPr lang="ru-RU" sz="2800" dirty="0" err="1" smtClean="0"/>
              <a:t>пределённой</a:t>
            </a:r>
            <a:r>
              <a:rPr lang="ru-RU" sz="2800" dirty="0" smtClean="0"/>
              <a:t> </a:t>
            </a:r>
            <a:r>
              <a:rPr lang="ru-RU" sz="2800" dirty="0"/>
              <a:t>на интервале (−7; 14). Найдите количество точек максимума </a:t>
            </a:r>
            <a:r>
              <a:rPr lang="ru-RU" sz="2800" u="sng" dirty="0" smtClean="0"/>
              <a:t>функции</a:t>
            </a:r>
            <a:r>
              <a:rPr lang="ru-RU" sz="2800" u="sng" dirty="0"/>
              <a:t> </a:t>
            </a:r>
            <a:r>
              <a:rPr lang="en-US" sz="2800" b="1" u="sng" dirty="0"/>
              <a:t>y=f(x),</a:t>
            </a:r>
            <a:r>
              <a:rPr lang="ru-RU" sz="2800" b="1" u="sng" dirty="0"/>
              <a:t> </a:t>
            </a:r>
            <a:r>
              <a:rPr lang="ru-RU" sz="2800" dirty="0" smtClean="0"/>
              <a:t>а </a:t>
            </a:r>
            <a:r>
              <a:rPr lang="ru-RU" sz="2800" dirty="0"/>
              <a:t>отрезке [−6; 9].</a:t>
            </a:r>
            <a:endParaRPr lang="ru-RU" sz="2800" b="1" dirty="0">
              <a:solidFill>
                <a:srgbClr val="00B050"/>
              </a:solidFill>
            </a:endParaRPr>
          </a:p>
        </p:txBody>
      </p:sp>
      <p:pic>
        <p:nvPicPr>
          <p:cNvPr id="19458" name="Picture 2" descr="https://math-ege.sdamgia.ru/get_file?id=611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995" y="2017400"/>
            <a:ext cx="9560010" cy="416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31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7.</a:t>
            </a:r>
            <a:r>
              <a:rPr lang="ru-RU" sz="2800" dirty="0" smtClean="0"/>
              <a:t>На </a:t>
            </a:r>
            <a:r>
              <a:rPr lang="ru-RU" sz="2800" dirty="0"/>
              <a:t>рисунке изображен график </a:t>
            </a:r>
            <a:r>
              <a:rPr lang="ru-RU" sz="2800" b="1" dirty="0">
                <a:solidFill>
                  <a:srgbClr val="00B050"/>
                </a:solidFill>
              </a:rPr>
              <a:t>производной </a:t>
            </a:r>
            <a:r>
              <a:rPr lang="ru-RU" sz="2800" dirty="0"/>
              <a:t>функции</a:t>
            </a:r>
            <a:r>
              <a:rPr lang="en-US" sz="2800" b="1" dirty="0">
                <a:solidFill>
                  <a:srgbClr val="00B050"/>
                </a:solidFill>
              </a:rPr>
              <a:t> y=f(x),</a:t>
            </a:r>
            <a:r>
              <a:rPr lang="ru-RU" sz="2800" b="1" dirty="0">
                <a:solidFill>
                  <a:srgbClr val="00B050"/>
                </a:solidFill>
              </a:rPr>
              <a:t> </a:t>
            </a:r>
            <a:r>
              <a:rPr lang="ru-RU" sz="2800" dirty="0" err="1"/>
              <a:t>пределённой</a:t>
            </a:r>
            <a:r>
              <a:rPr lang="ru-RU" sz="2800" dirty="0"/>
              <a:t> на интервале (</a:t>
            </a:r>
            <a:r>
              <a:rPr lang="ru-RU" sz="2800" dirty="0" smtClean="0"/>
              <a:t>−11;</a:t>
            </a:r>
            <a:r>
              <a:rPr lang="ru-RU" sz="2800" dirty="0"/>
              <a:t> </a:t>
            </a:r>
            <a:r>
              <a:rPr lang="ru-RU" sz="2800" dirty="0" smtClean="0"/>
              <a:t>11). </a:t>
            </a:r>
            <a:r>
              <a:rPr lang="ru-RU" sz="2800" dirty="0"/>
              <a:t>Найдите количество точек </a:t>
            </a:r>
            <a:r>
              <a:rPr lang="ru-RU" sz="2800" dirty="0" smtClean="0"/>
              <a:t>экстремума </a:t>
            </a:r>
            <a:r>
              <a:rPr lang="ru-RU" sz="2800" u="sng" dirty="0"/>
              <a:t>функции </a:t>
            </a:r>
            <a:r>
              <a:rPr lang="en-US" sz="2800" b="1" u="sng" dirty="0"/>
              <a:t>y=f(x),</a:t>
            </a:r>
            <a:r>
              <a:rPr lang="ru-RU" sz="2800" b="1" u="sng" dirty="0"/>
              <a:t> </a:t>
            </a:r>
            <a:r>
              <a:rPr lang="ru-RU" sz="2800" dirty="0"/>
              <a:t>а отрезке [</a:t>
            </a:r>
            <a:r>
              <a:rPr lang="ru-RU" sz="2800" dirty="0" smtClean="0"/>
              <a:t>−10;</a:t>
            </a:r>
            <a:r>
              <a:rPr lang="ru-RU" sz="2800" dirty="0"/>
              <a:t> </a:t>
            </a:r>
            <a:r>
              <a:rPr lang="ru-RU" sz="2800" dirty="0" smtClean="0"/>
              <a:t>10].</a:t>
            </a:r>
            <a:endParaRPr lang="ru-RU" sz="2800" dirty="0"/>
          </a:p>
        </p:txBody>
      </p:sp>
      <p:pic>
        <p:nvPicPr>
          <p:cNvPr id="20482" name="Picture 2" descr="https://math-ege.sdamgia.ru/get_file?id=493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587" y="1991519"/>
            <a:ext cx="88868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1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smtClean="0"/>
              <a:t>8.</a:t>
            </a:r>
            <a:r>
              <a:rPr lang="ru-RU" sz="2800" dirty="0" smtClean="0"/>
              <a:t>На </a:t>
            </a:r>
            <a:r>
              <a:rPr lang="ru-RU" sz="2800" dirty="0"/>
              <a:t>рисунке изображен график </a:t>
            </a:r>
            <a:r>
              <a:rPr lang="ru-RU" sz="2800" b="1" dirty="0">
                <a:solidFill>
                  <a:srgbClr val="00B050"/>
                </a:solidFill>
              </a:rPr>
              <a:t>производной</a:t>
            </a:r>
            <a:r>
              <a:rPr lang="ru-RU" sz="2800" dirty="0"/>
              <a:t> </a:t>
            </a:r>
            <a:r>
              <a:rPr lang="ru-RU" sz="2800" dirty="0" smtClean="0"/>
              <a:t>функции</a:t>
            </a:r>
            <a:r>
              <a:rPr lang="en-US" sz="2800" dirty="0" smtClean="0"/>
              <a:t> </a:t>
            </a:r>
            <a:r>
              <a:rPr lang="en-US" sz="2800" b="1" dirty="0">
                <a:solidFill>
                  <a:srgbClr val="00B050"/>
                </a:solidFill>
              </a:rPr>
              <a:t>y=f(x),</a:t>
            </a:r>
            <a:r>
              <a:rPr lang="ru-RU" sz="2800" b="1" dirty="0">
                <a:solidFill>
                  <a:srgbClr val="00B050"/>
                </a:solidFill>
              </a:rPr>
              <a:t> </a:t>
            </a:r>
            <a:r>
              <a:rPr lang="ru-RU" sz="2800" dirty="0"/>
              <a:t>определенной на интервале (−11; 3). Найдите промежутки возрастания </a:t>
            </a:r>
            <a:r>
              <a:rPr lang="ru-RU" sz="2800" dirty="0" smtClean="0"/>
              <a:t>функции</a:t>
            </a:r>
            <a:r>
              <a:rPr lang="en-US" sz="2800" dirty="0" smtClean="0"/>
              <a:t> </a:t>
            </a:r>
            <a:r>
              <a:rPr lang="en-US" sz="2800" b="1" dirty="0">
                <a:solidFill>
                  <a:srgbClr val="00B050"/>
                </a:solidFill>
              </a:rPr>
              <a:t>y=f(x),</a:t>
            </a:r>
            <a:r>
              <a:rPr lang="ru-RU" sz="2800" b="1" dirty="0">
                <a:solidFill>
                  <a:srgbClr val="00B050"/>
                </a:solidFill>
              </a:rPr>
              <a:t> </a:t>
            </a:r>
            <a:r>
              <a:rPr lang="ru-RU" sz="2800" dirty="0"/>
              <a:t>В ответе укажите длину наибольшего из них.</a:t>
            </a:r>
          </a:p>
        </p:txBody>
      </p:sp>
      <p:pic>
        <p:nvPicPr>
          <p:cNvPr id="21506" name="Picture 2" descr="https://math-ege.sdamgia.ru/get_file?id=61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445" y="1875792"/>
            <a:ext cx="7146272" cy="421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6070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9.</a:t>
            </a:r>
            <a:r>
              <a:rPr lang="ru-RU" sz="2800" dirty="0" smtClean="0"/>
              <a:t>На </a:t>
            </a:r>
            <a:r>
              <a:rPr lang="ru-RU" sz="2800" dirty="0"/>
              <a:t>рисунке изображен график </a:t>
            </a:r>
            <a:r>
              <a:rPr lang="ru-RU" sz="2800" b="1" dirty="0">
                <a:solidFill>
                  <a:srgbClr val="00B050"/>
                </a:solidFill>
              </a:rPr>
              <a:t>производной</a:t>
            </a:r>
            <a:r>
              <a:rPr lang="ru-RU" sz="2800" dirty="0"/>
              <a:t> функции</a:t>
            </a:r>
            <a:r>
              <a:rPr lang="en-US" sz="2800" dirty="0"/>
              <a:t> </a:t>
            </a:r>
            <a:r>
              <a:rPr lang="en-US" sz="2800" b="1" dirty="0">
                <a:solidFill>
                  <a:srgbClr val="00B050"/>
                </a:solidFill>
              </a:rPr>
              <a:t>y=f(x),</a:t>
            </a:r>
            <a:r>
              <a:rPr lang="ru-RU" sz="2800" b="1" dirty="0">
                <a:solidFill>
                  <a:srgbClr val="00B050"/>
                </a:solidFill>
              </a:rPr>
              <a:t> </a:t>
            </a:r>
            <a:r>
              <a:rPr lang="ru-RU" sz="2800" dirty="0"/>
              <a:t>определенной на интервале (</a:t>
            </a:r>
            <a:r>
              <a:rPr lang="ru-RU" sz="2800" dirty="0" smtClean="0"/>
              <a:t>−</a:t>
            </a:r>
            <a:r>
              <a:rPr lang="en-US" sz="2800" dirty="0"/>
              <a:t>8</a:t>
            </a:r>
            <a:r>
              <a:rPr lang="ru-RU" sz="2800" dirty="0" smtClean="0"/>
              <a:t>;</a:t>
            </a:r>
            <a:r>
              <a:rPr lang="ru-RU" sz="2800" dirty="0"/>
              <a:t> 3</a:t>
            </a:r>
            <a:r>
              <a:rPr lang="ru-RU" sz="2800" dirty="0" smtClean="0"/>
              <a:t>).</a:t>
            </a:r>
            <a:r>
              <a:rPr lang="ru-RU" sz="2800" dirty="0"/>
              <a:t> В какой точке отрезка </a:t>
            </a:r>
            <a:r>
              <a:rPr lang="ru-RU" sz="2800" b="1" dirty="0">
                <a:solidFill>
                  <a:srgbClr val="00B050"/>
                </a:solidFill>
              </a:rPr>
              <a:t>[-3; 2 ] </a:t>
            </a:r>
            <a:r>
              <a:rPr lang="ru-RU" sz="2800" dirty="0"/>
              <a:t>функция </a:t>
            </a:r>
            <a:r>
              <a:rPr lang="en-US" sz="2800" b="1" dirty="0">
                <a:solidFill>
                  <a:srgbClr val="00B050"/>
                </a:solidFill>
              </a:rPr>
              <a:t> y=f(x</a:t>
            </a:r>
            <a:r>
              <a:rPr lang="en-US" sz="2800" b="1" dirty="0" smtClean="0">
                <a:solidFill>
                  <a:srgbClr val="00B050"/>
                </a:solidFill>
              </a:rPr>
              <a:t>),</a:t>
            </a:r>
            <a:r>
              <a:rPr lang="ru-RU" sz="2800" dirty="0"/>
              <a:t> принимает </a:t>
            </a:r>
            <a:r>
              <a:rPr lang="ru-RU" sz="2800" u="sng" dirty="0"/>
              <a:t>наибольшее</a:t>
            </a:r>
            <a:r>
              <a:rPr lang="ru-RU" sz="2800" dirty="0"/>
              <a:t> значение?</a:t>
            </a:r>
            <a:r>
              <a:rPr lang="ru-RU" sz="2800" b="1" dirty="0" smtClean="0">
                <a:solidFill>
                  <a:srgbClr val="00B050"/>
                </a:solidFill>
              </a:rPr>
              <a:t> </a:t>
            </a:r>
            <a:endParaRPr lang="ru-RU" sz="2800" dirty="0"/>
          </a:p>
        </p:txBody>
      </p:sp>
      <p:pic>
        <p:nvPicPr>
          <p:cNvPr id="22534" name="Picture 6" descr="https://math-ege.sdamgia.ru/get_file?id=2470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570" y="1583003"/>
            <a:ext cx="7274859" cy="527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09459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10.</a:t>
            </a:r>
            <a:r>
              <a:rPr lang="ru-RU" sz="2800" dirty="0" smtClean="0"/>
              <a:t>На </a:t>
            </a:r>
            <a:r>
              <a:rPr lang="ru-RU" sz="2800" dirty="0"/>
              <a:t>рисунке изображен график </a:t>
            </a:r>
            <a:r>
              <a:rPr lang="ru-RU" sz="2800" b="1" dirty="0">
                <a:solidFill>
                  <a:srgbClr val="00B050"/>
                </a:solidFill>
              </a:rPr>
              <a:t>производной</a:t>
            </a:r>
            <a:r>
              <a:rPr lang="ru-RU" sz="2800" dirty="0"/>
              <a:t> функции</a:t>
            </a:r>
            <a:r>
              <a:rPr lang="en-US" sz="2800" dirty="0"/>
              <a:t> </a:t>
            </a:r>
            <a:r>
              <a:rPr lang="en-US" sz="2800" b="1" dirty="0">
                <a:solidFill>
                  <a:srgbClr val="00B050"/>
                </a:solidFill>
              </a:rPr>
              <a:t>y=f(x),</a:t>
            </a:r>
            <a:r>
              <a:rPr lang="ru-RU" sz="2800" b="1" dirty="0">
                <a:solidFill>
                  <a:srgbClr val="00B050"/>
                </a:solidFill>
              </a:rPr>
              <a:t> </a:t>
            </a:r>
            <a:r>
              <a:rPr lang="ru-RU" sz="2800" dirty="0"/>
              <a:t>определенной на интервале (−</a:t>
            </a:r>
            <a:r>
              <a:rPr lang="en-US" sz="2800" dirty="0"/>
              <a:t>8</a:t>
            </a:r>
            <a:r>
              <a:rPr lang="ru-RU" sz="2800" dirty="0"/>
              <a:t>; </a:t>
            </a:r>
            <a:r>
              <a:rPr lang="ru-RU" sz="2800" dirty="0" smtClean="0"/>
              <a:t>4). </a:t>
            </a:r>
            <a:r>
              <a:rPr lang="ru-RU" sz="2800" dirty="0"/>
              <a:t>В какой точке отрезка </a:t>
            </a:r>
            <a:r>
              <a:rPr lang="ru-RU" sz="2800" dirty="0" smtClean="0"/>
              <a:t>[-7; -3 </a:t>
            </a:r>
            <a:r>
              <a:rPr lang="ru-RU" sz="2800" dirty="0"/>
              <a:t>] функция </a:t>
            </a:r>
            <a:r>
              <a:rPr lang="en-US" sz="2800" b="1" dirty="0">
                <a:solidFill>
                  <a:srgbClr val="00B050"/>
                </a:solidFill>
              </a:rPr>
              <a:t> y=f(x),</a:t>
            </a:r>
            <a:r>
              <a:rPr lang="ru-RU" sz="2800" dirty="0"/>
              <a:t> принимает </a:t>
            </a:r>
            <a:r>
              <a:rPr lang="ru-RU" sz="2800" u="sng" dirty="0" smtClean="0"/>
              <a:t>наименьшее</a:t>
            </a:r>
            <a:r>
              <a:rPr lang="ru-RU" sz="2800" dirty="0" smtClean="0"/>
              <a:t> </a:t>
            </a:r>
            <a:r>
              <a:rPr lang="ru-RU" sz="2800" dirty="0"/>
              <a:t>значение?</a:t>
            </a:r>
            <a:r>
              <a:rPr lang="ru-RU" sz="2800" b="1" dirty="0">
                <a:solidFill>
                  <a:srgbClr val="00B050"/>
                </a:solidFill>
              </a:rPr>
              <a:t> </a:t>
            </a:r>
            <a:endParaRPr lang="ru-RU" sz="2800" dirty="0"/>
          </a:p>
        </p:txBody>
      </p:sp>
      <p:pic>
        <p:nvPicPr>
          <p:cNvPr id="23554" name="Picture 2" descr="https://math-ege.sdamgia.ru/get_file?id=610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474" y="2150896"/>
            <a:ext cx="5621822" cy="402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716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11.</a:t>
            </a:r>
            <a:r>
              <a:rPr lang="ru-RU" sz="2800" dirty="0"/>
              <a:t> На рисунке изображён </a:t>
            </a:r>
            <a:r>
              <a:rPr lang="ru-RU" sz="2800" dirty="0" smtClean="0"/>
              <a:t>график </a:t>
            </a:r>
            <a:r>
              <a:rPr lang="ru-RU" sz="2800" b="1" dirty="0">
                <a:solidFill>
                  <a:srgbClr val="00B050"/>
                </a:solidFill>
              </a:rPr>
              <a:t>производной</a:t>
            </a:r>
            <a:r>
              <a:rPr lang="ru-RU" sz="2800" dirty="0"/>
              <a:t> функции</a:t>
            </a:r>
            <a:r>
              <a:rPr lang="en-US" sz="2800" dirty="0"/>
              <a:t> </a:t>
            </a:r>
            <a:r>
              <a:rPr lang="en-US" sz="2800" b="1" dirty="0">
                <a:solidFill>
                  <a:srgbClr val="00B050"/>
                </a:solidFill>
              </a:rPr>
              <a:t>y=f(x</a:t>
            </a:r>
            <a:r>
              <a:rPr lang="en-US" sz="2800" b="1" dirty="0" smtClean="0">
                <a:solidFill>
                  <a:srgbClr val="00B050"/>
                </a:solidFill>
              </a:rPr>
              <a:t>),</a:t>
            </a:r>
            <a:r>
              <a:rPr lang="ru-RU" sz="2800" dirty="0"/>
              <a:t> На оси абсцисс отмечены восемь точек: </a:t>
            </a:r>
            <a:r>
              <a:rPr lang="ru-RU" sz="2800" i="1" dirty="0"/>
              <a:t>x</a:t>
            </a:r>
            <a:r>
              <a:rPr lang="ru-RU" sz="2800" baseline="-25000" dirty="0"/>
              <a:t>1</a:t>
            </a:r>
            <a:r>
              <a:rPr lang="ru-RU" sz="2800" dirty="0"/>
              <a:t>, </a:t>
            </a:r>
            <a:r>
              <a:rPr lang="ru-RU" sz="2800" i="1" dirty="0"/>
              <a:t>x</a:t>
            </a:r>
            <a:r>
              <a:rPr lang="ru-RU" sz="2800" baseline="-25000" dirty="0"/>
              <a:t>2</a:t>
            </a:r>
            <a:r>
              <a:rPr lang="ru-RU" sz="2800" dirty="0"/>
              <a:t>, </a:t>
            </a:r>
            <a:r>
              <a:rPr lang="ru-RU" sz="2800" i="1" dirty="0"/>
              <a:t>x</a:t>
            </a:r>
            <a:r>
              <a:rPr lang="ru-RU" sz="2800" baseline="-25000" dirty="0"/>
              <a:t>3</a:t>
            </a:r>
            <a:r>
              <a:rPr lang="ru-RU" sz="2800" dirty="0"/>
              <a:t>, ..., </a:t>
            </a:r>
            <a:r>
              <a:rPr lang="ru-RU" sz="2800" i="1" dirty="0"/>
              <a:t>x</a:t>
            </a:r>
            <a:r>
              <a:rPr lang="ru-RU" sz="2800" baseline="-25000" dirty="0"/>
              <a:t>8</a:t>
            </a:r>
            <a:r>
              <a:rPr lang="ru-RU" sz="2800" dirty="0"/>
              <a:t>. Сколько из этих точек лежит на промежутках </a:t>
            </a:r>
            <a:r>
              <a:rPr lang="ru-RU" sz="2800" u="sng" dirty="0"/>
              <a:t>возрастания</a:t>
            </a:r>
            <a:r>
              <a:rPr lang="ru-RU" sz="2800" dirty="0"/>
              <a:t> </a:t>
            </a:r>
            <a:r>
              <a:rPr lang="ru-RU" sz="2800" dirty="0" smtClean="0"/>
              <a:t>функции </a:t>
            </a:r>
            <a:r>
              <a:rPr lang="en-US" sz="2800" b="1" dirty="0">
                <a:solidFill>
                  <a:srgbClr val="00B050"/>
                </a:solidFill>
              </a:rPr>
              <a:t>y=f(x</a:t>
            </a:r>
            <a:r>
              <a:rPr lang="en-US" sz="2800" b="1" dirty="0" smtClean="0">
                <a:solidFill>
                  <a:srgbClr val="00B050"/>
                </a:solidFill>
              </a:rPr>
              <a:t>)</a:t>
            </a:r>
            <a:r>
              <a:rPr lang="ru-RU" sz="2800" b="1" dirty="0" smtClean="0">
                <a:solidFill>
                  <a:srgbClr val="00B050"/>
                </a:solidFill>
              </a:rPr>
              <a:t>?</a:t>
            </a:r>
            <a:endParaRPr lang="ru-RU" sz="2800" dirty="0"/>
          </a:p>
        </p:txBody>
      </p:sp>
      <p:pic>
        <p:nvPicPr>
          <p:cNvPr id="24578" name="Picture 2" descr="https://math-ege.sdamgia.ru/get_file?id=1409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9189" y="1833422"/>
            <a:ext cx="7521669" cy="455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92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4</a:t>
            </a:r>
            <a:r>
              <a:rPr lang="ru-RU" b="1" dirty="0" smtClean="0">
                <a:solidFill>
                  <a:srgbClr val="C00000"/>
                </a:solidFill>
              </a:rPr>
              <a:t>.Задачи </a:t>
            </a:r>
            <a:r>
              <a:rPr lang="ru-RU" b="1" dirty="0" smtClean="0">
                <a:solidFill>
                  <a:srgbClr val="C00000"/>
                </a:solidFill>
              </a:rPr>
              <a:t>на применение формулы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Ньютона-Лейбница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1510" name="Picture 6" descr="https://ds02.infourok.ru/uploads/ex/0384/00045ccb-2a6b1520/img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72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fsd.multiurok.ru/html/2018/04/02/s_5ac25a4d03e26/img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399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Задание 7. Типы задач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r>
              <a:rPr lang="ru-RU" sz="3600" dirty="0" smtClean="0"/>
              <a:t>. Физический смысл производной.</a:t>
            </a:r>
          </a:p>
          <a:p>
            <a:r>
              <a:rPr lang="ru-RU" sz="3600" dirty="0" smtClean="0"/>
              <a:t>2.Геометрический смысл производной, касательная.</a:t>
            </a:r>
          </a:p>
          <a:p>
            <a:r>
              <a:rPr lang="ru-RU" sz="3600" dirty="0" smtClean="0"/>
              <a:t>3.Применение производной к исследованию функции.</a:t>
            </a:r>
          </a:p>
          <a:p>
            <a:r>
              <a:rPr lang="ru-RU" sz="3600" dirty="0" smtClean="0"/>
              <a:t>4.Первообразная.</a:t>
            </a:r>
            <a:endParaRPr lang="ru-RU" sz="3600" dirty="0"/>
          </a:p>
        </p:txBody>
      </p:sp>
      <p:pic>
        <p:nvPicPr>
          <p:cNvPr id="25601" name="DefaultOcx"/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2" name="HTMLCheckbox21"/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HTMLCheckbox22"/>
          <p:cNvPicPr preferRelativeResize="0">
            <a:picLocks noChangeArrowheads="1" noChangeShapeType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3048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021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1.На </a:t>
            </a:r>
            <a:r>
              <a:rPr lang="ru-RU" sz="3200" dirty="0">
                <a:solidFill>
                  <a:srgbClr val="C00000"/>
                </a:solidFill>
              </a:rPr>
              <a:t>рисунке изображён график функции </a:t>
            </a:r>
            <a:r>
              <a:rPr lang="ru-RU" sz="3200" i="1" dirty="0">
                <a:solidFill>
                  <a:srgbClr val="C00000"/>
                </a:solidFill>
              </a:rPr>
              <a:t>y</a:t>
            </a:r>
            <a:r>
              <a:rPr lang="ru-RU" sz="3200" dirty="0">
                <a:solidFill>
                  <a:srgbClr val="C00000"/>
                </a:solidFill>
              </a:rPr>
              <a:t> = </a:t>
            </a:r>
            <a:r>
              <a:rPr lang="ru-RU" sz="3200" i="1" dirty="0">
                <a:solidFill>
                  <a:srgbClr val="C00000"/>
                </a:solidFill>
              </a:rPr>
              <a:t>F</a:t>
            </a:r>
            <a:r>
              <a:rPr lang="ru-RU" sz="3200" dirty="0">
                <a:solidFill>
                  <a:srgbClr val="C00000"/>
                </a:solidFill>
              </a:rPr>
              <a:t>(</a:t>
            </a:r>
            <a:r>
              <a:rPr lang="ru-RU" sz="3200" i="1" dirty="0">
                <a:solidFill>
                  <a:srgbClr val="C00000"/>
                </a:solidFill>
              </a:rPr>
              <a:t>x</a:t>
            </a:r>
            <a:r>
              <a:rPr lang="ru-RU" sz="3200" dirty="0">
                <a:solidFill>
                  <a:srgbClr val="C00000"/>
                </a:solidFill>
              </a:rPr>
              <a:t>) — одной из первообразных функции </a:t>
            </a:r>
            <a:r>
              <a:rPr lang="ru-RU" sz="3200" i="1" dirty="0">
                <a:solidFill>
                  <a:srgbClr val="C00000"/>
                </a:solidFill>
              </a:rPr>
              <a:t>f</a:t>
            </a:r>
            <a:r>
              <a:rPr lang="ru-RU" sz="3200" dirty="0">
                <a:solidFill>
                  <a:srgbClr val="C00000"/>
                </a:solidFill>
              </a:rPr>
              <a:t>(</a:t>
            </a:r>
            <a:r>
              <a:rPr lang="ru-RU" sz="3200" i="1" dirty="0">
                <a:solidFill>
                  <a:srgbClr val="C00000"/>
                </a:solidFill>
              </a:rPr>
              <a:t>x</a:t>
            </a:r>
            <a:r>
              <a:rPr lang="ru-RU" sz="3200" dirty="0">
                <a:solidFill>
                  <a:srgbClr val="C00000"/>
                </a:solidFill>
              </a:rPr>
              <a:t>), определённой на интервале (−3; 5). Найдите количество решений уравнения </a:t>
            </a:r>
            <a:r>
              <a:rPr lang="ru-RU" sz="3200" i="1" dirty="0">
                <a:solidFill>
                  <a:srgbClr val="C00000"/>
                </a:solidFill>
              </a:rPr>
              <a:t>f</a:t>
            </a:r>
            <a:r>
              <a:rPr lang="ru-RU" sz="3200" dirty="0">
                <a:solidFill>
                  <a:srgbClr val="C00000"/>
                </a:solidFill>
              </a:rPr>
              <a:t>(</a:t>
            </a:r>
            <a:r>
              <a:rPr lang="ru-RU" sz="3200" i="1" dirty="0">
                <a:solidFill>
                  <a:srgbClr val="C00000"/>
                </a:solidFill>
              </a:rPr>
              <a:t>x</a:t>
            </a:r>
            <a:r>
              <a:rPr lang="ru-RU" sz="3200" dirty="0">
                <a:solidFill>
                  <a:srgbClr val="C00000"/>
                </a:solidFill>
              </a:rPr>
              <a:t>) = 0 на отрезке [−2; 4].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04882" y="2089344"/>
            <a:ext cx="5005389" cy="415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2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2" y="542925"/>
            <a:ext cx="10453687" cy="1147763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По определению первообразной на интервале (−3; 5) справедливо </a:t>
            </a:r>
            <a:r>
              <a:rPr lang="ru-RU" sz="3200" dirty="0" smtClean="0">
                <a:solidFill>
                  <a:srgbClr val="C00000"/>
                </a:solidFill>
              </a:rPr>
              <a:t>равенство </a:t>
            </a:r>
            <a:br>
              <a:rPr lang="ru-RU" sz="3200" dirty="0" smtClean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Следовательно, решениями уравнения </a:t>
            </a:r>
            <a:r>
              <a:rPr lang="ru-RU" sz="3200" i="1" dirty="0">
                <a:solidFill>
                  <a:srgbClr val="C00000"/>
                </a:solidFill>
              </a:rPr>
              <a:t>f</a:t>
            </a:r>
            <a:r>
              <a:rPr lang="ru-RU" sz="3200" dirty="0">
                <a:solidFill>
                  <a:srgbClr val="C00000"/>
                </a:solidFill>
              </a:rPr>
              <a:t>(</a:t>
            </a:r>
            <a:r>
              <a:rPr lang="ru-RU" sz="3200" i="1" dirty="0">
                <a:solidFill>
                  <a:srgbClr val="C00000"/>
                </a:solidFill>
              </a:rPr>
              <a:t>x</a:t>
            </a:r>
            <a:r>
              <a:rPr lang="ru-RU" sz="3200" dirty="0">
                <a:solidFill>
                  <a:srgbClr val="C00000"/>
                </a:solidFill>
              </a:rPr>
              <a:t>) = 0 </a:t>
            </a:r>
            <a:r>
              <a:rPr lang="ru-RU" sz="3200" dirty="0" smtClean="0">
                <a:solidFill>
                  <a:srgbClr val="C00000"/>
                </a:solidFill>
              </a:rPr>
              <a:t>являются точки экстремума функции </a:t>
            </a:r>
            <a:r>
              <a:rPr lang="ru-RU" sz="3200" i="1" dirty="0">
                <a:solidFill>
                  <a:srgbClr val="C00000"/>
                </a:solidFill>
              </a:rPr>
              <a:t>y</a:t>
            </a:r>
            <a:r>
              <a:rPr lang="ru-RU" sz="3200" dirty="0">
                <a:solidFill>
                  <a:srgbClr val="C00000"/>
                </a:solidFill>
              </a:rPr>
              <a:t> = </a:t>
            </a:r>
            <a:r>
              <a:rPr lang="ru-RU" sz="3200" i="1" dirty="0">
                <a:solidFill>
                  <a:srgbClr val="C00000"/>
                </a:solidFill>
              </a:rPr>
              <a:t>F</a:t>
            </a:r>
            <a:r>
              <a:rPr lang="ru-RU" sz="3200" dirty="0">
                <a:solidFill>
                  <a:srgbClr val="C00000"/>
                </a:solidFill>
              </a:rPr>
              <a:t>(</a:t>
            </a:r>
            <a:r>
              <a:rPr lang="ru-RU" sz="3200" i="1" dirty="0">
                <a:solidFill>
                  <a:srgbClr val="C00000"/>
                </a:solidFill>
              </a:rPr>
              <a:t>x</a:t>
            </a:r>
            <a:r>
              <a:rPr lang="ru-RU" sz="3200" dirty="0">
                <a:solidFill>
                  <a:srgbClr val="C00000"/>
                </a:solidFill>
              </a:rPr>
              <a:t>) </a:t>
            </a:r>
            <a:r>
              <a:rPr lang="ru-RU" sz="3200" dirty="0" smtClean="0">
                <a:solidFill>
                  <a:srgbClr val="C00000"/>
                </a:solidFill>
              </a:rPr>
              <a:t>. </a:t>
            </a:r>
            <a:r>
              <a:rPr lang="ru-RU" sz="1800" dirty="0" smtClean="0">
                <a:solidFill>
                  <a:srgbClr val="C00000"/>
                </a:solidFill>
              </a:rPr>
              <a:t>Ответ  10</a:t>
            </a:r>
            <a:r>
              <a:rPr lang="ru-RU" sz="3200" dirty="0" smtClean="0">
                <a:solidFill>
                  <a:srgbClr val="C00000"/>
                </a:solidFill>
              </a:rPr>
              <a:t/>
            </a:r>
            <a:br>
              <a:rPr lang="ru-RU" sz="3200" dirty="0" smtClean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8899" y="2036729"/>
            <a:ext cx="4914900" cy="40783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59" y="2224290"/>
            <a:ext cx="4688865" cy="38907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2257" y="494179"/>
            <a:ext cx="2238377" cy="44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15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250" y="608013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838200" y="132638"/>
            <a:ext cx="10291763" cy="206210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238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23838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2.На рисунке изображён график некоторой функции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</a:rPr>
              <a:t>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(два луча с общей начальной точкой). Пользуясь рисунком, вычислите 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(8) − 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(2), где 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 — одна из первообразных функции 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</a:rPr>
              <a:t> </a:t>
            </a:r>
          </a:p>
        </p:txBody>
      </p:sp>
      <p:sp>
        <p:nvSpPr>
          <p:cNvPr id="11" name="AutoShape 8" descr="https://ege.sdamgia.ru/formula/svg/7c/7c1c9491ba7c6e8d6d2cfa82e39b22ca.svg"/>
          <p:cNvSpPr>
            <a:spLocks noChangeAspect="1" noChangeArrowheads="1"/>
          </p:cNvSpPr>
          <p:nvPr/>
        </p:nvSpPr>
        <p:spPr bwMode="auto">
          <a:xfrm>
            <a:off x="3546475" y="9842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4" name="Picture 10" descr="https://math-ege.sdamgia.ru/get_file?id=642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214" y="2265671"/>
            <a:ext cx="7321924" cy="3063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53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 − </a:t>
            </a:r>
            <a:r>
              <a:rPr lang="ru-RU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= </a:t>
            </a:r>
            <a:r>
              <a:rPr lang="en-US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7410" name="Picture 2" descr="https://math-ege.sdamgia.ru/get_file?id=642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84" y="2386013"/>
            <a:ext cx="4384111" cy="1834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math-ege.sdamgia.ru/get_file?id=64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330" y="2386013"/>
            <a:ext cx="4213112" cy="1787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96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7" name="AutoShape 5" descr="https://ege.sdamgia.ru/formula/svg/70/70ec146085cfc928d06228068366bf18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7958" y="3103851"/>
            <a:ext cx="1376083" cy="1075065"/>
          </a:xfrm>
          <a:prstGeom prst="rect">
            <a:avLst/>
          </a:prstGeom>
        </p:spPr>
      </p:pic>
      <p:pic>
        <p:nvPicPr>
          <p:cNvPr id="18439" name="Picture 7" descr="https://math-ege.sdamgia.ru/get_file?id=670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057" y="2239902"/>
            <a:ext cx="4157943" cy="366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38200" y="1690689"/>
            <a:ext cx="8305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3.</a:t>
            </a:r>
            <a:r>
              <a:rPr lang="ru-RU" sz="3200" dirty="0" smtClean="0">
                <a:solidFill>
                  <a:srgbClr val="C00000"/>
                </a:solidFill>
              </a:rPr>
              <a:t>На </a:t>
            </a:r>
            <a:r>
              <a:rPr lang="ru-RU" sz="3200" dirty="0">
                <a:solidFill>
                  <a:srgbClr val="C00000"/>
                </a:solidFill>
              </a:rPr>
              <a:t>рисунке изображен график некоторой</a:t>
            </a:r>
            <a:r>
              <a:rPr lang="en-US" sz="3200" dirty="0">
                <a:solidFill>
                  <a:srgbClr val="C00000"/>
                </a:solidFill>
              </a:rPr>
              <a:t> </a:t>
            </a:r>
            <a:r>
              <a:rPr lang="ru-RU" sz="3200" dirty="0">
                <a:solidFill>
                  <a:srgbClr val="C00000"/>
                </a:solidFill>
              </a:rPr>
              <a:t>функции </a:t>
            </a:r>
            <a:r>
              <a:rPr lang="en-US" sz="3200" dirty="0">
                <a:solidFill>
                  <a:srgbClr val="C00000"/>
                </a:solidFill>
              </a:rPr>
              <a:t>y=f(x)</a:t>
            </a:r>
            <a:r>
              <a:rPr lang="ru-RU" sz="3200" dirty="0">
                <a:solidFill>
                  <a:srgbClr val="C00000"/>
                </a:solidFill>
              </a:rPr>
              <a:t> Пользуясь рисунком, вычислите определенный интеграл </a:t>
            </a:r>
          </a:p>
        </p:txBody>
      </p:sp>
      <p:pic>
        <p:nvPicPr>
          <p:cNvPr id="11" name="Picture 7" descr="https://math-ege.sdamgia.ru/get_file?id=67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457" y="2392302"/>
            <a:ext cx="4157943" cy="3664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954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Определенный интеграл от функции</a:t>
            </a:r>
            <a:r>
              <a:rPr lang="en-US" dirty="0">
                <a:solidFill>
                  <a:srgbClr val="C00000"/>
                </a:solidFill>
              </a:rPr>
              <a:t> f(x) </a:t>
            </a:r>
            <a:r>
              <a:rPr lang="ru-RU" dirty="0">
                <a:solidFill>
                  <a:srgbClr val="C00000"/>
                </a:solidFill>
              </a:rPr>
              <a:t>по указанному отрезку дает значение площади </a:t>
            </a:r>
            <a:r>
              <a:rPr lang="ru-RU" dirty="0" err="1">
                <a:solidFill>
                  <a:srgbClr val="C00000"/>
                </a:solidFill>
              </a:rPr>
              <a:t>подграфика</a:t>
            </a:r>
            <a:r>
              <a:rPr lang="ru-RU" dirty="0">
                <a:solidFill>
                  <a:srgbClr val="C00000"/>
                </a:solidFill>
              </a:rPr>
              <a:t> функции </a:t>
            </a:r>
            <a:r>
              <a:rPr lang="en-US" dirty="0">
                <a:solidFill>
                  <a:srgbClr val="C00000"/>
                </a:solidFill>
              </a:rPr>
              <a:t>f(x) </a:t>
            </a:r>
            <a:r>
              <a:rPr lang="ru-RU" dirty="0">
                <a:solidFill>
                  <a:srgbClr val="C00000"/>
                </a:solidFill>
              </a:rPr>
              <a:t>на отрезке от 1 до 5.</a:t>
            </a:r>
          </a:p>
        </p:txBody>
      </p:sp>
      <p:pic>
        <p:nvPicPr>
          <p:cNvPr id="19458" name="Picture 2" descr="https://math-ege.sdamgia.ru/get_file?id=670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852" y="1893999"/>
            <a:ext cx="4092948" cy="3607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s://math-ege.sdamgia.ru/get_file?id=69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492" y="1791221"/>
            <a:ext cx="4192308" cy="389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27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5.На </a:t>
            </a:r>
            <a:r>
              <a:rPr lang="ru-RU" dirty="0">
                <a:solidFill>
                  <a:srgbClr val="C00000"/>
                </a:solidFill>
              </a:rPr>
              <a:t>рисунке изображён график </a:t>
            </a:r>
            <a:r>
              <a:rPr lang="ru-RU" dirty="0" smtClean="0">
                <a:solidFill>
                  <a:srgbClr val="C00000"/>
                </a:solidFill>
              </a:rPr>
              <a:t>функции </a:t>
            </a:r>
            <a:r>
              <a:rPr lang="en-US" dirty="0" smtClean="0">
                <a:solidFill>
                  <a:srgbClr val="C00000"/>
                </a:solidFill>
              </a:rPr>
              <a:t>y=f(x).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Функция – </a:t>
            </a: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одна из первообразных функции </a:t>
            </a:r>
            <a:r>
              <a:rPr lang="en-US" dirty="0">
                <a:solidFill>
                  <a:srgbClr val="C00000"/>
                </a:solidFill>
              </a:rPr>
              <a:t>y=f(x).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C00000"/>
                </a:solidFill>
              </a:rPr>
              <a:t>Найдите площадь закрашенной фигуры.</a:t>
            </a:r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4" name="AutoShape 2" descr="https://ege.sdamgia.ru/formula/svg/43/43c20b42656abbd5cb36b58f4dd45b72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1778" y="2305376"/>
            <a:ext cx="3272398" cy="5916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651" y="3614395"/>
            <a:ext cx="4308102" cy="304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95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600" u="sng" dirty="0" smtClean="0">
                <a:solidFill>
                  <a:srgbClr val="C00000"/>
                </a:solidFill>
              </a:rPr>
              <a:t>Обратите </a:t>
            </a:r>
            <a:r>
              <a:rPr lang="ru-RU" sz="3600" u="sng" dirty="0">
                <a:solidFill>
                  <a:srgbClr val="C00000"/>
                </a:solidFill>
              </a:rPr>
              <a:t>внимание на порядок вычитания</a:t>
            </a:r>
            <a:r>
              <a:rPr lang="ru-RU" sz="3600" dirty="0">
                <a:solidFill>
                  <a:srgbClr val="C00000"/>
                </a:solidFill>
              </a:rPr>
              <a:t>: </a:t>
            </a: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r>
              <a:rPr lang="ru-RU" sz="3600" dirty="0" smtClean="0">
                <a:solidFill>
                  <a:srgbClr val="C00000"/>
                </a:solidFill>
              </a:rPr>
              <a:t>из</a:t>
            </a:r>
            <a:r>
              <a:rPr lang="ru-RU" sz="3600" dirty="0">
                <a:solidFill>
                  <a:srgbClr val="C00000"/>
                </a:solidFill>
              </a:rPr>
              <a:t> </a:t>
            </a:r>
            <a:r>
              <a:rPr lang="ru-RU" sz="3600" dirty="0" smtClean="0">
                <a:solidFill>
                  <a:srgbClr val="C00000"/>
                </a:solidFill>
              </a:rPr>
              <a:t>F(- 9)</a:t>
            </a:r>
            <a:r>
              <a:rPr lang="ru-RU" sz="3600" dirty="0">
                <a:solidFill>
                  <a:srgbClr val="C00000"/>
                </a:solidFill>
              </a:rPr>
              <a:t> вычитается </a:t>
            </a:r>
            <a:r>
              <a:rPr lang="ru-RU" sz="3600" dirty="0" smtClean="0">
                <a:solidFill>
                  <a:srgbClr val="C00000"/>
                </a:solidFill>
              </a:rPr>
              <a:t>F(- 11). </a:t>
            </a:r>
            <a:r>
              <a:rPr lang="ru-RU" sz="3600" dirty="0">
                <a:solidFill>
                  <a:srgbClr val="C00000"/>
                </a:solidFill>
              </a:rPr>
              <a:t>Иначе нужно поменять знак полученного ответа на </a:t>
            </a:r>
            <a:r>
              <a:rPr lang="ru-RU" sz="3600" dirty="0" smtClean="0">
                <a:solidFill>
                  <a:srgbClr val="C00000"/>
                </a:solidFill>
              </a:rPr>
              <a:t>противоположный</a:t>
            </a:r>
            <a:r>
              <a:rPr lang="ru-RU" dirty="0">
                <a:solidFill>
                  <a:srgbClr val="C00000"/>
                </a:solidFill>
              </a:rPr>
              <a:t>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7546" y="2706198"/>
            <a:ext cx="8841766" cy="5229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7546" y="1925836"/>
            <a:ext cx="8604157" cy="5452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2790" y="3738332"/>
            <a:ext cx="4487116" cy="50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71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Физический </a:t>
            </a:r>
            <a:r>
              <a:rPr lang="ru-RU" b="1" dirty="0">
                <a:solidFill>
                  <a:srgbClr val="C00000"/>
                </a:solidFill>
              </a:rPr>
              <a:t>смысл производной</a:t>
            </a:r>
            <a:endParaRPr lang="ru-RU" dirty="0"/>
          </a:p>
        </p:txBody>
      </p:sp>
      <p:pic>
        <p:nvPicPr>
          <p:cNvPr id="26626" name="Picture 2" descr="https://presentacii.ru/documents_4/53f4d113d07de0e53da1454f85f83ea7/im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50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1</a:t>
            </a:r>
            <a:r>
              <a:rPr lang="ru-RU" sz="4000" b="1" dirty="0" smtClean="0">
                <a:solidFill>
                  <a:srgbClr val="C00000"/>
                </a:solidFill>
              </a:rPr>
              <a:t>.Задачи на физический смысл производной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24" name="Объект 2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695325" y="1885950"/>
            <a:ext cx="10515600" cy="4477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 smtClean="0"/>
              <a:t>Материальная точка движется прямолинейно по закону</a:t>
            </a:r>
            <a:endParaRPr lang="en-US" sz="2400" dirty="0" smtClean="0"/>
          </a:p>
          <a:p>
            <a:pPr marL="0" indent="0">
              <a:buNone/>
            </a:pPr>
            <a:r>
              <a:rPr lang="ru-RU" sz="2400" dirty="0"/>
              <a:t>г</a:t>
            </a:r>
            <a:r>
              <a:rPr lang="ru-RU" sz="2400" dirty="0" smtClean="0"/>
              <a:t>де </a:t>
            </a:r>
            <a:r>
              <a:rPr lang="ru-RU" sz="2400" i="1" dirty="0"/>
              <a:t>x </a:t>
            </a:r>
            <a:r>
              <a:rPr lang="ru-RU" sz="2400" dirty="0"/>
              <a:t>– расстояние от точки отсчета в метрах, </a:t>
            </a:r>
            <a:r>
              <a:rPr lang="ru-RU" sz="2400" i="1" dirty="0"/>
              <a:t>t </a:t>
            </a:r>
            <a:r>
              <a:rPr lang="ru-RU" sz="2400" dirty="0"/>
              <a:t>– время в секундах, измеренное с начала движения. </a:t>
            </a:r>
            <a:r>
              <a:rPr lang="ru-RU" sz="2400" u="sng" dirty="0"/>
              <a:t>Найдите ее скорость </a:t>
            </a:r>
            <a:r>
              <a:rPr lang="ru-RU" sz="2400" dirty="0"/>
              <a:t>(в метрах в секунду) в момент времени </a:t>
            </a:r>
            <a:r>
              <a:rPr lang="ru-RU" sz="2400" i="1" dirty="0"/>
              <a:t>t = </a:t>
            </a:r>
            <a:r>
              <a:rPr lang="ru-RU" sz="2400" dirty="0"/>
              <a:t>6 с.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/>
              <a:t>2.Материальная точка движется прямолинейно по закону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где </a:t>
            </a:r>
            <a:r>
              <a:rPr lang="ru-RU" sz="2400" i="1" dirty="0"/>
              <a:t>x </a:t>
            </a:r>
            <a:r>
              <a:rPr lang="ru-RU" sz="2400" dirty="0"/>
              <a:t>— расстояние от точки отсчета в метрах, </a:t>
            </a:r>
            <a:r>
              <a:rPr lang="ru-RU" sz="2400" i="1" dirty="0"/>
              <a:t>t </a:t>
            </a:r>
            <a:r>
              <a:rPr lang="ru-RU" sz="2400" dirty="0"/>
              <a:t>– время в секундах, измеренное с начала движения. </a:t>
            </a:r>
            <a:r>
              <a:rPr lang="ru-RU" sz="2400" u="sng" dirty="0"/>
              <a:t>В какой момент времени </a:t>
            </a:r>
            <a:r>
              <a:rPr lang="ru-RU" sz="2400" dirty="0"/>
              <a:t>(в секундах) ее скорость была равна 2 м/с? </a:t>
            </a:r>
            <a:r>
              <a:rPr lang="ru-RU" dirty="0"/>
              <a:t> 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auto">
          <a:xfrm>
            <a:off x="0" y="1460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5200614"/>
              </p:ext>
            </p:extLst>
          </p:nvPr>
        </p:nvGraphicFramePr>
        <p:xfrm>
          <a:off x="8843962" y="1690688"/>
          <a:ext cx="2200275" cy="6702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92" name="Уравнение" r:id="rId4" imgW="1295400" imgH="393700" progId="Equation.3">
                  <p:embed/>
                </p:oleObj>
              </mc:Choice>
              <mc:Fallback>
                <p:oleObj name="Уравнение" r:id="rId4" imgW="12954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43962" y="1690688"/>
                        <a:ext cx="2200275" cy="6702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23"/>
          <p:cNvSpPr>
            <a:spLocks noChangeArrowheads="1"/>
          </p:cNvSpPr>
          <p:nvPr/>
        </p:nvSpPr>
        <p:spPr bwMode="auto">
          <a:xfrm>
            <a:off x="-142875" y="-857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" name="Объект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55695"/>
              </p:ext>
            </p:extLst>
          </p:nvPr>
        </p:nvGraphicFramePr>
        <p:xfrm>
          <a:off x="8620125" y="3394380"/>
          <a:ext cx="2166938" cy="606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93" name="Уравнение" r:id="rId6" imgW="1447172" imgH="393529" progId="Equation.3">
                  <p:embed/>
                </p:oleObj>
              </mc:Choice>
              <mc:Fallback>
                <p:oleObj name="Уравнение" r:id="rId6" imgW="1447172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20125" y="3394380"/>
                        <a:ext cx="2166938" cy="60691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138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cf2.ppt-online.org/files2/slide/i/i8pwMuD3WXYzE1cA9dGFInZbhleV0ksryUSKO46gB5/slide-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257" y="-165276"/>
            <a:ext cx="8413486" cy="630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93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2</a:t>
            </a:r>
            <a:r>
              <a:rPr lang="ru-RU" b="1" dirty="0" smtClean="0">
                <a:solidFill>
                  <a:srgbClr val="00B050"/>
                </a:solidFill>
              </a:rPr>
              <a:t>.Задачи на нахождение значения производной</a:t>
            </a:r>
            <a:r>
              <a:rPr lang="ru-RU" b="1" dirty="0" smtClean="0"/>
              <a:t>.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3600" dirty="0" smtClean="0">
                <a:solidFill>
                  <a:srgbClr val="00B050"/>
                </a:solidFill>
              </a:rPr>
              <a:t>На </a:t>
            </a:r>
            <a:r>
              <a:rPr lang="ru-RU" sz="3600" dirty="0">
                <a:solidFill>
                  <a:srgbClr val="00B050"/>
                </a:solidFill>
              </a:rPr>
              <a:t>рисунке изображён график функции </a:t>
            </a:r>
            <a:r>
              <a:rPr lang="ru-RU" sz="3600" i="1" dirty="0">
                <a:solidFill>
                  <a:srgbClr val="00B050"/>
                </a:solidFill>
              </a:rPr>
              <a:t>y=f(x)</a:t>
            </a:r>
            <a:r>
              <a:rPr lang="ru-RU" sz="3600" dirty="0">
                <a:solidFill>
                  <a:srgbClr val="00B050"/>
                </a:solidFill>
              </a:rPr>
              <a:t> и касательная к нему в точке с абсциссой </a:t>
            </a:r>
            <a:r>
              <a:rPr lang="ru-RU" sz="3600" i="1" dirty="0">
                <a:solidFill>
                  <a:srgbClr val="00B050"/>
                </a:solidFill>
              </a:rPr>
              <a:t>x</a:t>
            </a:r>
            <a:r>
              <a:rPr lang="ru-RU" sz="3600" baseline="-25000" dirty="0">
                <a:solidFill>
                  <a:srgbClr val="00B050"/>
                </a:solidFill>
              </a:rPr>
              <a:t>0</a:t>
            </a:r>
            <a:r>
              <a:rPr lang="ru-RU" sz="3600" dirty="0">
                <a:solidFill>
                  <a:srgbClr val="00B050"/>
                </a:solidFill>
              </a:rPr>
              <a:t>. Найдите значение производной функции </a:t>
            </a:r>
            <a:r>
              <a:rPr lang="ru-RU" sz="3600" i="1" dirty="0">
                <a:solidFill>
                  <a:srgbClr val="00B050"/>
                </a:solidFill>
              </a:rPr>
              <a:t>f(x)</a:t>
            </a:r>
            <a:r>
              <a:rPr lang="ru-RU" sz="3600" dirty="0">
                <a:solidFill>
                  <a:srgbClr val="00B050"/>
                </a:solidFill>
              </a:rPr>
              <a:t> в точке </a:t>
            </a:r>
            <a:r>
              <a:rPr lang="ru-RU" sz="3600" i="1" dirty="0">
                <a:solidFill>
                  <a:srgbClr val="00B050"/>
                </a:solidFill>
              </a:rPr>
              <a:t>x</a:t>
            </a:r>
            <a:r>
              <a:rPr lang="ru-RU" sz="3600" baseline="-25000" dirty="0">
                <a:solidFill>
                  <a:srgbClr val="00B050"/>
                </a:solidFill>
              </a:rPr>
              <a:t>0</a:t>
            </a:r>
            <a:r>
              <a:rPr lang="ru-RU" sz="3600" dirty="0">
                <a:solidFill>
                  <a:srgbClr val="00B05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104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B050"/>
                </a:solidFill>
              </a:rPr>
              <a:t/>
            </a:r>
            <a:br>
              <a:rPr lang="ru-RU" sz="2800" b="1" dirty="0" smtClean="0">
                <a:solidFill>
                  <a:srgbClr val="00B050"/>
                </a:solidFill>
              </a:rPr>
            </a:br>
            <a:r>
              <a:rPr lang="ru-RU" sz="2800" b="1" dirty="0" smtClean="0">
                <a:solidFill>
                  <a:srgbClr val="00B050"/>
                </a:solidFill>
              </a:rPr>
              <a:t>1</a:t>
            </a:r>
            <a:r>
              <a:rPr lang="ru-RU" sz="2800" b="1" dirty="0" smtClean="0">
                <a:solidFill>
                  <a:srgbClr val="00B050"/>
                </a:solidFill>
              </a:rPr>
              <a:t>. </a:t>
            </a:r>
            <a:r>
              <a:rPr lang="ru-RU" sz="2800" dirty="0">
                <a:solidFill>
                  <a:srgbClr val="00B050"/>
                </a:solidFill>
              </a:rPr>
              <a:t>На рисунке изображён график функции </a:t>
            </a:r>
            <a:r>
              <a:rPr lang="ru-RU" sz="2800" i="1" dirty="0">
                <a:solidFill>
                  <a:srgbClr val="00B050"/>
                </a:solidFill>
              </a:rPr>
              <a:t>y=f(x)</a:t>
            </a:r>
            <a:r>
              <a:rPr lang="ru-RU" sz="2800" dirty="0">
                <a:solidFill>
                  <a:srgbClr val="00B050"/>
                </a:solidFill>
              </a:rPr>
              <a:t> и касательная к нему в точке с абсциссой </a:t>
            </a:r>
            <a:r>
              <a:rPr lang="ru-RU" sz="2800" i="1" dirty="0">
                <a:solidFill>
                  <a:srgbClr val="00B050"/>
                </a:solidFill>
              </a:rPr>
              <a:t>x</a:t>
            </a:r>
            <a:r>
              <a:rPr lang="ru-RU" sz="2800" baseline="-25000" dirty="0">
                <a:solidFill>
                  <a:srgbClr val="00B050"/>
                </a:solidFill>
              </a:rPr>
              <a:t>0</a:t>
            </a:r>
            <a:r>
              <a:rPr lang="ru-RU" sz="2800" dirty="0">
                <a:solidFill>
                  <a:srgbClr val="00B050"/>
                </a:solidFill>
              </a:rPr>
              <a:t>. Найдите значение производной функции </a:t>
            </a:r>
            <a:r>
              <a:rPr lang="ru-RU" sz="2800" i="1" dirty="0">
                <a:solidFill>
                  <a:srgbClr val="00B050"/>
                </a:solidFill>
              </a:rPr>
              <a:t>f(x)</a:t>
            </a:r>
            <a:r>
              <a:rPr lang="ru-RU" sz="2800" dirty="0">
                <a:solidFill>
                  <a:srgbClr val="00B050"/>
                </a:solidFill>
              </a:rPr>
              <a:t> в точке </a:t>
            </a:r>
            <a:r>
              <a:rPr lang="ru-RU" sz="2800" i="1" dirty="0">
                <a:solidFill>
                  <a:srgbClr val="00B050"/>
                </a:solidFill>
              </a:rPr>
              <a:t>x</a:t>
            </a:r>
            <a:r>
              <a:rPr lang="ru-RU" sz="2800" baseline="-25000" dirty="0">
                <a:solidFill>
                  <a:srgbClr val="00B050"/>
                </a:solidFill>
              </a:rPr>
              <a:t>0</a:t>
            </a:r>
            <a:r>
              <a:rPr lang="ru-RU" sz="2800" dirty="0">
                <a:solidFill>
                  <a:srgbClr val="00B050"/>
                </a:solidFill>
              </a:rPr>
              <a:t>.</a:t>
            </a:r>
            <a:br>
              <a:rPr lang="ru-RU" sz="2800" dirty="0">
                <a:solidFill>
                  <a:srgbClr val="00B050"/>
                </a:solidFill>
              </a:rPr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endParaRPr lang="ru-RU" sz="3100" dirty="0"/>
          </a:p>
        </p:txBody>
      </p:sp>
      <p:pic>
        <p:nvPicPr>
          <p:cNvPr id="3074" name="Picture 2" descr="https://math-ege.sdamgia.ru/get_file?id=553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2" y="1690688"/>
            <a:ext cx="3043238" cy="433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20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B050"/>
                </a:solidFill>
              </a:rPr>
              <a:t>1</a:t>
            </a:r>
            <a:r>
              <a:rPr lang="ru-RU" sz="2800" b="1" dirty="0" smtClean="0">
                <a:solidFill>
                  <a:srgbClr val="00B050"/>
                </a:solidFill>
              </a:rPr>
              <a:t>.Задачи на нахождение значения производной</a:t>
            </a:r>
            <a:r>
              <a:rPr lang="ru-RU" sz="2800" b="1" dirty="0" smtClean="0"/>
              <a:t>.</a:t>
            </a:r>
            <a:br>
              <a:rPr lang="ru-RU" sz="2800" b="1" dirty="0" smtClean="0"/>
            </a:br>
            <a:endParaRPr lang="ru-RU" sz="2800" dirty="0"/>
          </a:p>
        </p:txBody>
      </p:sp>
      <p:pic>
        <p:nvPicPr>
          <p:cNvPr id="7170" name="Picture 2" descr="https://math-ege.sdamgia.ru/get_file?id=553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212" y="1966151"/>
            <a:ext cx="2586037" cy="368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math-ege.sdamgia.ru/get_file?id=55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987" y="1481169"/>
            <a:ext cx="2837237" cy="404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08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583</Words>
  <Application>Microsoft Office PowerPoint</Application>
  <PresentationFormat>Широкоэкранный</PresentationFormat>
  <Paragraphs>54</Paragraphs>
  <Slides>37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Calibri</vt:lpstr>
      <vt:lpstr>Calibri Light</vt:lpstr>
      <vt:lpstr>Times New Roman</vt:lpstr>
      <vt:lpstr>Тема Office</vt:lpstr>
      <vt:lpstr>Уравнение</vt:lpstr>
      <vt:lpstr>  Задание 7 Производная и первообразная функции </vt:lpstr>
      <vt:lpstr>Причины ошибок на экзамене.</vt:lpstr>
      <vt:lpstr>Задание 7. Типы задач</vt:lpstr>
      <vt:lpstr>Физический смысл производной</vt:lpstr>
      <vt:lpstr>1.Задачи на физический смысл производной</vt:lpstr>
      <vt:lpstr>Презентация PowerPoint</vt:lpstr>
      <vt:lpstr>2.Задачи на нахождение значения производной. </vt:lpstr>
      <vt:lpstr> 1. На рисунке изображён график функции y=f(x) и касательная к нему в точке с абсциссой x0. Найдите значение производной функции f(x) в точке x0.  </vt:lpstr>
      <vt:lpstr>1.Задачи на нахождение значения производной. </vt:lpstr>
      <vt:lpstr> 2. На рисунке изображён график функции y=f(x) и касательная к нему в точке с абсциссой x0. Найдите значение производной функции f(x) в точке x0.   </vt:lpstr>
      <vt:lpstr>2.Задачи на нахождение значения производной. </vt:lpstr>
      <vt:lpstr>   3На рисунке изображён график функции y=f(x) и касательная к нему в точке с абсциссой x0. Найдите значение производной функции f(x) в точке x0.  </vt:lpstr>
      <vt:lpstr>3.Задачи на нахождение значения производной. </vt:lpstr>
      <vt:lpstr>3.Применение производной к исследованию функции</vt:lpstr>
      <vt:lpstr>Это график функции! Смотрим на возрастание/убывание графика, вершины и ямы. </vt:lpstr>
      <vt:lpstr>1.На рисунке изображен график функции y=f(x), определенной на интервале (−6; 8). Определить  количество целых точек в которых производная положительна. </vt:lpstr>
      <vt:lpstr>  2. На рисунке изображен график функции y=f(x), определенной на интервале  (−2; 12). Найдите сумму точек экстремума функции y=f(x) . </vt:lpstr>
      <vt:lpstr>3. На рисунке изображен график функции y=f(x), определенной на интервале  (−3; 9). Найдите количество точек, в которых производная функции y=f(x), равна нулю.</vt:lpstr>
      <vt:lpstr>4.На рисунке изображён график функции y=f(x), и отмечены семь точек на оси абсцисс: x1, x2, x3, x4, x5, x6, x7. В скольких из этих точек производная функции y=f(x), отрицательна?</vt:lpstr>
      <vt:lpstr>5. На рисунке изображен график функции y=f(x), и отмечены точки  −2, −1, 1, 4. В какой из этих точек значение производной наименьшее? В ответе укажите эту точку.</vt:lpstr>
      <vt:lpstr>Это график производной! Смотрим где она положительная, где отрицательная и где пересекает ось Х. </vt:lpstr>
      <vt:lpstr>6.На рисунке изображен график производной функции y=f(x), пределённой на интервале (−7; 14). Найдите количество точек максимума функции y=f(x), а отрезке [−6; 9].</vt:lpstr>
      <vt:lpstr>7.На рисунке изображен график производной функции y=f(x), пределённой на интервале (−11; 11). Найдите количество точек экстремума функции y=f(x), а отрезке [−10; 10].</vt:lpstr>
      <vt:lpstr>8.На рисунке изображен график производной функции y=f(x), определенной на интервале (−11; 3). Найдите промежутки возрастания функции y=f(x), В ответе укажите длину наибольшего из них.</vt:lpstr>
      <vt:lpstr>9.На рисунке изображен график производной функции y=f(x), определенной на интервале (−8; 3). В какой точке отрезка [-3; 2 ] функция  y=f(x), принимает наибольшее значение? </vt:lpstr>
      <vt:lpstr>10.На рисунке изображен график производной функции y=f(x), определенной на интервале (−8; 4). В какой точке отрезка [-7; -3 ] функция  y=f(x), принимает наименьшее значение? </vt:lpstr>
      <vt:lpstr>11. На рисунке изображён график производной функции y=f(x), На оси абсцисс отмечены восемь точек: x1, x2, x3, ..., x8. Сколько из этих точек лежит на промежутках возрастания функции y=f(x)?</vt:lpstr>
      <vt:lpstr>4.Задачи на применение формулы  Ньютона-Лейбница</vt:lpstr>
      <vt:lpstr>Презентация PowerPoint</vt:lpstr>
      <vt:lpstr>1.На рисунке изображён график функции y = F(x) — одной из первообразных функции f(x), определённой на интервале (−3; 5). Найдите количество решений уравнения f(x) = 0 на отрезке [−2; 4].</vt:lpstr>
      <vt:lpstr>По определению первообразной на интервале (−3; 5) справедливо равенство  Следовательно, решениями уравнения f(x) = 0 являются точки экстремума функции y = F(x) . Ответ  10 </vt:lpstr>
      <vt:lpstr>Презентация PowerPoint</vt:lpstr>
      <vt:lpstr>F(8) − F(2) = S </vt:lpstr>
      <vt:lpstr>Презентация PowerPoint</vt:lpstr>
      <vt:lpstr>Определенный интеграл от функции f(x) по указанному отрезку дает значение площади подграфика функции f(x) на отрезке от 1 до 5.</vt:lpstr>
      <vt:lpstr>Презентация PowerPoint</vt:lpstr>
      <vt:lpstr> Обратите внимание на порядок вычитания:  из F(- 9) вычитается F(- 11). Иначе нужно поменять знак полученного ответа на противоположный!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7 Производная и первообразная функции</dc:title>
  <dc:creator>любовь пшеничная</dc:creator>
  <cp:lastModifiedBy>любовь пшеничная</cp:lastModifiedBy>
  <cp:revision>56</cp:revision>
  <dcterms:created xsi:type="dcterms:W3CDTF">2020-06-15T17:42:23Z</dcterms:created>
  <dcterms:modified xsi:type="dcterms:W3CDTF">2020-06-17T09:18:32Z</dcterms:modified>
</cp:coreProperties>
</file>