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9" r:id="rId6"/>
    <p:sldId id="260" r:id="rId7"/>
    <p:sldId id="270" r:id="rId8"/>
    <p:sldId id="261" r:id="rId9"/>
    <p:sldId id="262" r:id="rId10"/>
    <p:sldId id="263" r:id="rId11"/>
    <p:sldId id="265" r:id="rId12"/>
    <p:sldId id="267" r:id="rId13"/>
    <p:sldId id="264" r:id="rId14"/>
    <p:sldId id="266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Картинки учебников (28 фото) ⭐ Юмор, картинки и забавные фото Owl Clip Art,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72816"/>
            <a:ext cx="2524125" cy="304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77974" y="332656"/>
            <a:ext cx="7026473" cy="63401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Формирование </a:t>
            </a:r>
          </a:p>
          <a:p>
            <a:pPr algn="ctr"/>
            <a:r>
              <a:rPr lang="ru-RU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Функциональной</a:t>
            </a:r>
          </a:p>
          <a:p>
            <a:pPr algn="ctr"/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читательской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грамотности </a:t>
            </a:r>
          </a:p>
          <a:p>
            <a:pPr algn="ctr"/>
            <a:r>
              <a:rPr lang="ru-RU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на уроках </a:t>
            </a:r>
          </a:p>
          <a:p>
            <a:pPr algn="ctr"/>
            <a:r>
              <a:rPr lang="ru-RU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английского языка в</a:t>
            </a:r>
          </a:p>
          <a:p>
            <a:pPr algn="ctr"/>
            <a:r>
              <a:rPr lang="ru-RU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5-7классах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Игнатенко Ольга Владимировна,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учитель английского языка МБОУ СОШ №5 имени Н.С.Иванова ст.Веселой</a:t>
            </a:r>
            <a:endParaRPr lang="ru-RU" sz="1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16632"/>
            <a:ext cx="749808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Интегрировать и интерпретировать информацию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347" t="26409" r="29365" b="29209"/>
          <a:stretch>
            <a:fillRect/>
          </a:stretch>
        </p:blipFill>
        <p:spPr bwMode="auto">
          <a:xfrm>
            <a:off x="1331641" y="1412776"/>
            <a:ext cx="741682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346" t="9339" r="30326"/>
          <a:stretch>
            <a:fillRect/>
          </a:stretch>
        </p:blipFill>
        <p:spPr bwMode="auto">
          <a:xfrm>
            <a:off x="1331640" y="0"/>
            <a:ext cx="7632848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16632"/>
            <a:ext cx="7498080" cy="65527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32087" t="7000" r="32476" b="9701"/>
          <a:stretch>
            <a:fillRect/>
          </a:stretch>
        </p:blipFill>
        <p:spPr bwMode="auto">
          <a:xfrm>
            <a:off x="1435608" y="116632"/>
            <a:ext cx="7384864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88640"/>
            <a:ext cx="749808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Осмысливать и оценивать содержание и форму текста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1267" t="12753" r="29365" b="12139"/>
          <a:stretch>
            <a:fillRect/>
          </a:stretch>
        </p:blipFill>
        <p:spPr bwMode="auto">
          <a:xfrm>
            <a:off x="1437583" y="1268760"/>
            <a:ext cx="727280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29924" t="64399" r="51176" b="30400"/>
          <a:stretch>
            <a:fillRect/>
          </a:stretch>
        </p:blipFill>
        <p:spPr bwMode="auto">
          <a:xfrm>
            <a:off x="3275856" y="5661248"/>
            <a:ext cx="403244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16632"/>
            <a:ext cx="749808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Использовать информацию </a:t>
            </a:r>
            <a:br>
              <a:rPr lang="ru-RU" b="1" dirty="0"/>
            </a:br>
            <a:r>
              <a:rPr lang="ru-RU" b="1" dirty="0"/>
              <a:t>из текста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1267" t="7632" r="45689" b="15553"/>
          <a:stretch>
            <a:fillRect/>
          </a:stretch>
        </p:blipFill>
        <p:spPr bwMode="auto">
          <a:xfrm>
            <a:off x="1331640" y="1340768"/>
            <a:ext cx="504056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 l="54725" t="30400" r="31100" b="62600"/>
          <a:stretch>
            <a:fillRect/>
          </a:stretch>
        </p:blipFill>
        <p:spPr bwMode="auto">
          <a:xfrm>
            <a:off x="6228184" y="2924944"/>
            <a:ext cx="280831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347" t="7632" r="29365" b="12139"/>
          <a:stretch>
            <a:fillRect/>
          </a:stretch>
        </p:blipFill>
        <p:spPr bwMode="auto">
          <a:xfrm>
            <a:off x="1403648" y="188640"/>
            <a:ext cx="7416824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4624"/>
            <a:ext cx="7498080" cy="1512168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sz="53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Основная цель обучения иностранному языку </a:t>
            </a:r>
            <a:b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916832"/>
            <a:ext cx="7498080" cy="4331568"/>
          </a:xfrm>
        </p:spPr>
        <p:txBody>
          <a:bodyPr/>
          <a:lstStyle/>
          <a:p>
            <a:pPr algn="just"/>
            <a:r>
              <a:rPr lang="ru-RU" dirty="0"/>
              <a:t> формирование навыков свободного общения и практического применения знаний</a:t>
            </a:r>
          </a:p>
        </p:txBody>
      </p:sp>
      <p:pic>
        <p:nvPicPr>
          <p:cNvPr id="13314" name="Picture 2" descr="Как заставить себя учить английский язык?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3068960"/>
            <a:ext cx="4536504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Функциональная грамотность."/>
          <p:cNvPicPr>
            <a:picLocks noChangeAspect="1" noChangeArrowheads="1"/>
          </p:cNvPicPr>
          <p:nvPr/>
        </p:nvPicPr>
        <p:blipFill>
          <a:blip r:embed="rId2" cstate="print"/>
          <a:srcRect l="1575" t="11466" b="7335"/>
          <a:stretch>
            <a:fillRect/>
          </a:stretch>
        </p:blipFill>
        <p:spPr bwMode="auto">
          <a:xfrm>
            <a:off x="1691680" y="4221088"/>
            <a:ext cx="4499992" cy="25202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16632"/>
            <a:ext cx="749808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Функциональная грамотность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764704"/>
            <a:ext cx="7498080" cy="54836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   «…способность человека использовать приобретаемые в течение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отношений»</a:t>
            </a:r>
          </a:p>
          <a:p>
            <a:pPr>
              <a:buNone/>
            </a:pPr>
            <a:r>
              <a:rPr lang="ru-RU" dirty="0"/>
              <a:t>                                                         А.А.Леонтьев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Читательская грамотность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980728"/>
            <a:ext cx="6880808" cy="3384376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/>
              <a:t>   </a:t>
            </a:r>
            <a:r>
              <a:rPr lang="ru-RU" b="1" dirty="0"/>
              <a:t>способность человека понимать, использовать, оценивать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 .</a:t>
            </a:r>
          </a:p>
          <a:p>
            <a:endParaRPr lang="ru-RU" dirty="0"/>
          </a:p>
        </p:txBody>
      </p:sp>
      <p:pic>
        <p:nvPicPr>
          <p:cNvPr id="11266" name="Picture 2" descr="Читательская грамотность как основа формирования УУД: способы смыслового чт..."/>
          <p:cNvPicPr>
            <a:picLocks noChangeAspect="1" noChangeArrowheads="1"/>
          </p:cNvPicPr>
          <p:nvPr/>
        </p:nvPicPr>
        <p:blipFill>
          <a:blip r:embed="rId2" cstate="print"/>
          <a:srcRect l="11025" t="39199" r="7076" b="7601"/>
          <a:stretch>
            <a:fillRect/>
          </a:stretch>
        </p:blipFill>
        <p:spPr bwMode="auto">
          <a:xfrm>
            <a:off x="2267744" y="4149081"/>
            <a:ext cx="5904655" cy="23970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Choose The Best Digital Graphic Printing in NJ - Advertising 24x7."/>
          <p:cNvPicPr>
            <a:picLocks noChangeAspect="1" noChangeArrowheads="1"/>
          </p:cNvPicPr>
          <p:nvPr/>
        </p:nvPicPr>
        <p:blipFill>
          <a:blip r:embed="rId2" cstate="print"/>
          <a:srcRect l="3150" t="17719" r="2351" b="20267"/>
          <a:stretch>
            <a:fillRect/>
          </a:stretch>
        </p:blipFill>
        <p:spPr bwMode="auto">
          <a:xfrm>
            <a:off x="2987824" y="5157192"/>
            <a:ext cx="4320480" cy="1512168"/>
          </a:xfrm>
          <a:prstGeom prst="rect">
            <a:avLst/>
          </a:prstGeom>
          <a:noFill/>
        </p:spPr>
      </p:pic>
      <p:pic>
        <p:nvPicPr>
          <p:cNvPr id="10244" name="Picture 4" descr="Компактное пособие по описанию графиков на эказемене IELTS. "/>
          <p:cNvPicPr>
            <a:picLocks noChangeAspect="1" noChangeArrowheads="1"/>
          </p:cNvPicPr>
          <p:nvPr/>
        </p:nvPicPr>
        <p:blipFill>
          <a:blip r:embed="rId3" cstate="print"/>
          <a:srcRect b="6144"/>
          <a:stretch>
            <a:fillRect/>
          </a:stretch>
        </p:blipFill>
        <p:spPr bwMode="auto">
          <a:xfrm rot="20408889">
            <a:off x="1447688" y="474832"/>
            <a:ext cx="2237771" cy="1711099"/>
          </a:xfrm>
          <a:prstGeom prst="rect">
            <a:avLst/>
          </a:prstGeom>
          <a:noFill/>
        </p:spPr>
      </p:pic>
      <p:pic>
        <p:nvPicPr>
          <p:cNvPr id="10242" name="Picture 2" descr="Подписка на 40 эксклюзивных фотографий. обои : Винтаж, Старая бумага, Ручка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37854">
            <a:off x="6392450" y="451660"/>
            <a:ext cx="2093108" cy="133228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476672"/>
            <a:ext cx="576064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Формы текстов: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276872"/>
            <a:ext cx="7498080" cy="288032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u="sng" dirty="0"/>
              <a:t>Сплошные</a:t>
            </a:r>
            <a:r>
              <a:rPr lang="ru-RU" dirty="0"/>
              <a:t> (статьи, эссе, рассказы, письма), 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u="sng" dirty="0" err="1"/>
              <a:t>Несплошные</a:t>
            </a:r>
            <a:r>
              <a:rPr lang="ru-RU" dirty="0"/>
              <a:t>  (таблицы, графики), 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u="sng" dirty="0"/>
              <a:t>Смешанные</a:t>
            </a:r>
            <a:r>
              <a:rPr lang="ru-RU" dirty="0"/>
              <a:t> (информация располагается как в сплошном, так и не в сплошном формате),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u="sng" dirty="0"/>
              <a:t>Составные</a:t>
            </a:r>
            <a:r>
              <a:rPr lang="ru-RU" dirty="0"/>
              <a:t> (например, несколько сайтов разных туристических компаний), а также с использованием разных ситуаций (составляющих заданий): личных (личные письма, биография), учебных (школьный учебник), общественных (официальные документы, блоги).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кие читательские умения проверяет тест PISA? "/>
          <p:cNvPicPr>
            <a:picLocks noChangeAspect="1" noChangeArrowheads="1"/>
          </p:cNvPicPr>
          <p:nvPr/>
        </p:nvPicPr>
        <p:blipFill>
          <a:blip r:embed="rId2" cstate="print"/>
          <a:srcRect l="30098" t="54337" r="15018" b="3139"/>
          <a:stretch>
            <a:fillRect/>
          </a:stretch>
        </p:blipFill>
        <p:spPr bwMode="auto">
          <a:xfrm>
            <a:off x="3207848" y="4402269"/>
            <a:ext cx="4028448" cy="21230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16632"/>
            <a:ext cx="7498080" cy="1008112"/>
          </a:xfrm>
        </p:spPr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b="1" dirty="0"/>
              <a:t>Группы читательских действий 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1196752"/>
            <a:ext cx="7200800" cy="5051648"/>
          </a:xfrm>
        </p:spPr>
        <p:txBody>
          <a:bodyPr/>
          <a:lstStyle/>
          <a:p>
            <a:pPr marL="82296" indent="0">
              <a:buNone/>
            </a:pPr>
            <a:r>
              <a:rPr lang="ru-RU" dirty="0"/>
              <a:t>1. Находить и извлекать информацию </a:t>
            </a:r>
          </a:p>
          <a:p>
            <a:pPr marL="82296" indent="0">
              <a:buNone/>
            </a:pPr>
            <a:r>
              <a:rPr lang="ru-RU" dirty="0"/>
              <a:t>2. Интегрировать и интерпретировать информацию </a:t>
            </a:r>
          </a:p>
          <a:p>
            <a:pPr marL="82296" indent="0">
              <a:buNone/>
            </a:pPr>
            <a:r>
              <a:rPr lang="ru-RU" dirty="0"/>
              <a:t>3. Осмысливать и оценивать содержание и форму текста </a:t>
            </a:r>
          </a:p>
          <a:p>
            <a:pPr marL="82296" indent="0">
              <a:buNone/>
            </a:pPr>
            <a:r>
              <a:rPr lang="ru-RU" dirty="0"/>
              <a:t>4. Использовать информацию из текста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6 класс. "/>
          <p:cNvPicPr>
            <a:picLocks noChangeAspect="1" noChangeArrowheads="1"/>
          </p:cNvPicPr>
          <p:nvPr/>
        </p:nvPicPr>
        <p:blipFill>
          <a:blip r:embed="rId2" cstate="print"/>
          <a:srcRect l="23625" t="11812" r="24401" b="12589"/>
          <a:stretch>
            <a:fillRect/>
          </a:stretch>
        </p:blipFill>
        <p:spPr bwMode="auto">
          <a:xfrm>
            <a:off x="3707904" y="188640"/>
            <a:ext cx="2812813" cy="409136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88640"/>
            <a:ext cx="7602048" cy="6059760"/>
          </a:xfrm>
        </p:spPr>
        <p:txBody>
          <a:bodyPr/>
          <a:lstStyle/>
          <a:p>
            <a:pPr marL="82296" indent="0">
              <a:buNone/>
            </a:pPr>
            <a:endParaRPr lang="ru-RU" dirty="0"/>
          </a:p>
        </p:txBody>
      </p:sp>
      <p:pic>
        <p:nvPicPr>
          <p:cNvPr id="27650" name="Picture 2" descr="Изучение английского, Английский язык - просто, Учебник Spotlight-5, ГДЗ, п..."/>
          <p:cNvPicPr>
            <a:picLocks noChangeAspect="1" noChangeArrowheads="1"/>
          </p:cNvPicPr>
          <p:nvPr/>
        </p:nvPicPr>
        <p:blipFill>
          <a:blip r:embed="rId3" cstate="print"/>
          <a:srcRect l="29925" r="30701"/>
          <a:stretch>
            <a:fillRect/>
          </a:stretch>
        </p:blipFill>
        <p:spPr bwMode="auto">
          <a:xfrm>
            <a:off x="1331640" y="2492896"/>
            <a:ext cx="2621054" cy="3744416"/>
          </a:xfrm>
          <a:prstGeom prst="rect">
            <a:avLst/>
          </a:prstGeom>
          <a:noFill/>
        </p:spPr>
      </p:pic>
      <p:pic>
        <p:nvPicPr>
          <p:cNvPr id="27654" name="Picture 6" descr="гдз английский 8 класс spotlight учебник перевод."/>
          <p:cNvPicPr>
            <a:picLocks noChangeAspect="1" noChangeArrowheads="1"/>
          </p:cNvPicPr>
          <p:nvPr/>
        </p:nvPicPr>
        <p:blipFill>
          <a:blip r:embed="rId4" cstate="print"/>
          <a:srcRect l="34650" t="11200" r="33851" b="10401"/>
          <a:stretch>
            <a:fillRect/>
          </a:stretch>
        </p:blipFill>
        <p:spPr bwMode="auto">
          <a:xfrm>
            <a:off x="6300192" y="2564903"/>
            <a:ext cx="2592288" cy="36292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4624"/>
            <a:ext cx="749808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Находить и извлекать информацию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347" t="12753" r="29365" b="17260"/>
          <a:stretch>
            <a:fillRect/>
          </a:stretch>
        </p:blipFill>
        <p:spPr bwMode="auto">
          <a:xfrm>
            <a:off x="1547664" y="1484784"/>
            <a:ext cx="7200800" cy="4874774"/>
          </a:xfrm>
          <a:prstGeom prst="rect">
            <a:avLst/>
          </a:prstGeom>
          <a:noFill/>
          <a:ln w="9525">
            <a:solidFill>
              <a:srgbClr val="9900CC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347" t="24702" r="49529" b="22220"/>
          <a:stretch>
            <a:fillRect/>
          </a:stretch>
        </p:blipFill>
        <p:spPr bwMode="auto">
          <a:xfrm>
            <a:off x="1835696" y="260648"/>
            <a:ext cx="6696744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1137</TotalTime>
  <Words>252</Words>
  <Application>Microsoft Office PowerPoint</Application>
  <PresentationFormat>Экран (4:3)</PresentationFormat>
  <Paragraphs>29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Corbel</vt:lpstr>
      <vt:lpstr>Gill Sans MT</vt:lpstr>
      <vt:lpstr>Times New Roman</vt:lpstr>
      <vt:lpstr>Verdana</vt:lpstr>
      <vt:lpstr>Wingdings</vt:lpstr>
      <vt:lpstr>Wingdings 2</vt:lpstr>
      <vt:lpstr>Солнцестояние</vt:lpstr>
      <vt:lpstr>Презентация PowerPoint</vt:lpstr>
      <vt:lpstr> Основная цель обучения иностранному языку  </vt:lpstr>
      <vt:lpstr>Функциональная грамотность</vt:lpstr>
      <vt:lpstr>Читательская грамотность </vt:lpstr>
      <vt:lpstr>Формы текстов: </vt:lpstr>
      <vt:lpstr> Группы читательских действий  </vt:lpstr>
      <vt:lpstr>Презентация PowerPoint</vt:lpstr>
      <vt:lpstr>Находить и извлекать информацию</vt:lpstr>
      <vt:lpstr>Презентация PowerPoint</vt:lpstr>
      <vt:lpstr>Интегрировать и интерпретировать информацию</vt:lpstr>
      <vt:lpstr>Презентация PowerPoint</vt:lpstr>
      <vt:lpstr>Презентация PowerPoint</vt:lpstr>
      <vt:lpstr>Осмысливать и оценивать содержание и форму текста</vt:lpstr>
      <vt:lpstr>Использовать информацию  из текста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KiT</dc:creator>
  <cp:lastModifiedBy>Пользователь</cp:lastModifiedBy>
  <cp:revision>80</cp:revision>
  <dcterms:created xsi:type="dcterms:W3CDTF">2022-03-06T07:01:27Z</dcterms:created>
  <dcterms:modified xsi:type="dcterms:W3CDTF">2022-03-15T14:08:36Z</dcterms:modified>
</cp:coreProperties>
</file>