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F39F"/>
    <a:srgbClr val="A7FB37"/>
    <a:srgbClr val="F9BD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012EF-7A93-4FB4-B21F-DA944B589696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B380-1A11-4A94-8250-4334C53BD2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012EF-7A93-4FB4-B21F-DA944B589696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B380-1A11-4A94-8250-4334C53BD2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012EF-7A93-4FB4-B21F-DA944B589696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B380-1A11-4A94-8250-4334C53BD2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012EF-7A93-4FB4-B21F-DA944B589696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B380-1A11-4A94-8250-4334C53BD2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012EF-7A93-4FB4-B21F-DA944B589696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B380-1A11-4A94-8250-4334C53BD2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012EF-7A93-4FB4-B21F-DA944B589696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B380-1A11-4A94-8250-4334C53BD2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012EF-7A93-4FB4-B21F-DA944B589696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B380-1A11-4A94-8250-4334C53BD2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012EF-7A93-4FB4-B21F-DA944B589696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B380-1A11-4A94-8250-4334C53BD2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012EF-7A93-4FB4-B21F-DA944B589696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B380-1A11-4A94-8250-4334C53BD2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012EF-7A93-4FB4-B21F-DA944B589696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B380-1A11-4A94-8250-4334C53BD2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012EF-7A93-4FB4-B21F-DA944B589696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B380-1A11-4A94-8250-4334C53BD2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A012EF-7A93-4FB4-B21F-DA944B589696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43B380-1A11-4A94-8250-4334C53BD23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268760"/>
            <a:ext cx="7992888" cy="5112568"/>
          </a:xfrm>
        </p:spPr>
        <p:txBody>
          <a:bodyPr>
            <a:noAutofit/>
          </a:bodyPr>
          <a:lstStyle/>
          <a:p>
            <a:pPr algn="just"/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Термин </a:t>
            </a:r>
            <a:r>
              <a:rPr lang="ru-RU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«Функциональная грамотность»</a:t>
            </a: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был введён ещё в 1957 году ЮНЕСКО и толковался как «совокупность умений читать и писать для использования в повседневной жизни и удовлетворения житейских проблем». В 1999 году в своей статье «Педагогика здравого смысла» доктор психологических и педагогических наук академик Алексей Алексеевич Леонтьев дал уже более широкое определение функциональной грамотности как способности человека использовать приобретаемые в течение жизни знания для решения широкого диапазона задач в различных сферах человеческой деятельности, общения и социальных отношений.</a:t>
            </a:r>
          </a:p>
          <a:p>
            <a:pPr algn="just"/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Социологический же словарь в свою очередь определяет функциональную грамотность как способность человека вступать в отношения с внешней средой и максимально быстро адаптироваться и функционировать в ней</a:t>
            </a:r>
            <a:endParaRPr lang="ru-RU" sz="2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15616" y="332656"/>
            <a:ext cx="7200800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Функциональная грамотность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196752"/>
            <a:ext cx="8568952" cy="5544616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Функционально грамотная личность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</a:t>
            </a:r>
          </a:p>
          <a:p>
            <a:pPr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 это человек, способный эффективно функционировать в обществе, способный к самоопределению, самосовершенствованию и умеющий работать на результат.</a:t>
            </a:r>
          </a:p>
          <a:p>
            <a:pPr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 	     Наиболее известными международными исследованиями, направленными на изучение и оценку уровня сформированности ключевых компетенций и готовности учащихся к использованию полученных в школе знаний и умений в реальной жизненной практике являются PIRLS 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Progress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International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Reading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Literacy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Study) «Изучение качества чтения и понимание текста» и PISA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Programme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of International Student Assessment) «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Международная программа по оценке образовательных достижений учащихся».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616" y="332656"/>
            <a:ext cx="7272808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Функционально грамотная личность</a:t>
            </a:r>
            <a:endParaRPr lang="ru-RU" sz="3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9BDDB"/>
            </a:gs>
            <a:gs pos="50000">
              <a:schemeClr val="accent2">
                <a:lumMod val="40000"/>
                <a:lumOff val="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988840"/>
            <a:ext cx="8229600" cy="453650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/>
              <a:t>        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Многим может показаться, что эта компетенция появилась в образовательной программе «банальным образом», вслед за мировым мониторингом PISA. На самом же деле процессы куда более глобальны и объясняются происходящими во всем мире изменениями. И чтобы жить в этой сложной и быстрой реальности, сегодняшним школьникам потребуются новые навыки, знания и умения.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28663" y="500042"/>
            <a:ext cx="7286676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Зачем нужна функциональная грамотность?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40000"/>
                <a:lumOff val="60000"/>
              </a:schemeClr>
            </a:gs>
            <a:gs pos="50000">
              <a:schemeClr val="tx2">
                <a:lumMod val="40000"/>
                <a:lumOff val="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3857620" y="2852936"/>
            <a:ext cx="1500198" cy="136815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50000">
                <a:srgbClr val="FFFF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ФГ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214414" y="1775341"/>
            <a:ext cx="1928826" cy="778907"/>
          </a:xfrm>
          <a:prstGeom prst="roundRect">
            <a:avLst/>
          </a:prstGeom>
          <a:gradFill>
            <a:gsLst>
              <a:gs pos="0">
                <a:srgbClr val="FFFF00"/>
              </a:gs>
              <a:gs pos="50000">
                <a:srgbClr val="FFFF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коммуникативная грамотность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214414" y="2663301"/>
            <a:ext cx="1928826" cy="653613"/>
          </a:xfrm>
          <a:prstGeom prst="roundRect">
            <a:avLst/>
          </a:prstGeom>
          <a:gradFill>
            <a:gsLst>
              <a:gs pos="0">
                <a:srgbClr val="FFFF00"/>
              </a:gs>
              <a:gs pos="50000">
                <a:srgbClr val="FFFF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информационная грамотность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214414" y="3426781"/>
            <a:ext cx="1928826" cy="994666"/>
          </a:xfrm>
          <a:prstGeom prst="roundRect">
            <a:avLst/>
          </a:prstGeom>
          <a:gradFill>
            <a:gsLst>
              <a:gs pos="0">
                <a:srgbClr val="FFFF00"/>
              </a:gs>
              <a:gs pos="50000">
                <a:srgbClr val="FFFF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общественно-политическая грамотность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214414" y="4536489"/>
            <a:ext cx="1928826" cy="1241712"/>
          </a:xfrm>
          <a:prstGeom prst="roundRect">
            <a:avLst/>
          </a:prstGeom>
          <a:gradFill>
            <a:gsLst>
              <a:gs pos="0">
                <a:srgbClr val="FFFF00"/>
              </a:gs>
              <a:gs pos="50000">
                <a:srgbClr val="FFFF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компьютерная грамотность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15008" y="1775341"/>
            <a:ext cx="1928826" cy="764872"/>
          </a:xfrm>
          <a:prstGeom prst="roundRect">
            <a:avLst/>
          </a:prstGeom>
          <a:gradFill>
            <a:gsLst>
              <a:gs pos="0">
                <a:srgbClr val="FFFF00"/>
              </a:gs>
              <a:gs pos="50000">
                <a:srgbClr val="FFFF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общая грамотность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715008" y="2664296"/>
            <a:ext cx="1928826" cy="652617"/>
          </a:xfrm>
          <a:prstGeom prst="roundRect">
            <a:avLst/>
          </a:prstGeom>
          <a:gradFill>
            <a:gsLst>
              <a:gs pos="0">
                <a:srgbClr val="FFFF00"/>
              </a:gs>
              <a:gs pos="50000">
                <a:srgbClr val="FFFF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бытовая грамотность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715008" y="3429000"/>
            <a:ext cx="1928826" cy="1071570"/>
          </a:xfrm>
          <a:prstGeom prst="roundRect">
            <a:avLst/>
          </a:prstGeom>
          <a:gradFill>
            <a:gsLst>
              <a:gs pos="0">
                <a:srgbClr val="FFFF00"/>
              </a:gs>
              <a:gs pos="50000">
                <a:srgbClr val="FFFF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грамотность поведения в чрезвычайных ситуациях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715008" y="4612658"/>
            <a:ext cx="1928826" cy="1165544"/>
          </a:xfrm>
          <a:prstGeom prst="roundRect">
            <a:avLst/>
          </a:prstGeom>
          <a:gradFill>
            <a:gsLst>
              <a:gs pos="0">
                <a:srgbClr val="FFFF00"/>
              </a:gs>
              <a:gs pos="50000">
                <a:srgbClr val="FFFF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грамотность при овладении иностранными языками</a:t>
            </a:r>
          </a:p>
        </p:txBody>
      </p:sp>
      <p:cxnSp>
        <p:nvCxnSpPr>
          <p:cNvPr id="31" name="Shape 30"/>
          <p:cNvCxnSpPr>
            <a:cxnSpLocks/>
            <a:stCxn id="5" idx="0"/>
            <a:endCxn id="6" idx="3"/>
          </p:cNvCxnSpPr>
          <p:nvPr/>
        </p:nvCxnSpPr>
        <p:spPr>
          <a:xfrm rot="16200000" flipV="1">
            <a:off x="3531410" y="1776626"/>
            <a:ext cx="688141" cy="1464479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hape 32"/>
          <p:cNvCxnSpPr>
            <a:cxnSpLocks/>
            <a:stCxn id="5" idx="1"/>
            <a:endCxn id="7" idx="3"/>
          </p:cNvCxnSpPr>
          <p:nvPr/>
        </p:nvCxnSpPr>
        <p:spPr>
          <a:xfrm rot="16200000" flipV="1">
            <a:off x="3578686" y="2554663"/>
            <a:ext cx="63189" cy="934079"/>
          </a:xfrm>
          <a:prstGeom prst="bentConnector4">
            <a:avLst>
              <a:gd name="adj1" fmla="val 361772"/>
              <a:gd name="adj2" fmla="val 6176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Соединительная линия уступом 34"/>
          <p:cNvCxnSpPr>
            <a:cxnSpLocks/>
            <a:stCxn id="5" idx="2"/>
            <a:endCxn id="8" idx="3"/>
          </p:cNvCxnSpPr>
          <p:nvPr/>
        </p:nvCxnSpPr>
        <p:spPr>
          <a:xfrm rot="10800000" flipV="1">
            <a:off x="3143240" y="3537012"/>
            <a:ext cx="714380" cy="387102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hape 36"/>
          <p:cNvCxnSpPr>
            <a:cxnSpLocks/>
            <a:stCxn id="5" idx="3"/>
            <a:endCxn id="9" idx="3"/>
          </p:cNvCxnSpPr>
          <p:nvPr/>
        </p:nvCxnSpPr>
        <p:spPr>
          <a:xfrm rot="5400000">
            <a:off x="3041971" y="4121997"/>
            <a:ext cx="1136618" cy="934079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hape 38"/>
          <p:cNvCxnSpPr>
            <a:cxnSpLocks/>
            <a:stCxn id="5" idx="7"/>
            <a:endCxn id="10" idx="1"/>
          </p:cNvCxnSpPr>
          <p:nvPr/>
        </p:nvCxnSpPr>
        <p:spPr>
          <a:xfrm rot="5400000" flipH="1" flipV="1">
            <a:off x="4978803" y="2317093"/>
            <a:ext cx="895520" cy="576889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Соединительная линия уступом 40"/>
          <p:cNvCxnSpPr>
            <a:cxnSpLocks/>
            <a:stCxn id="5" idx="6"/>
            <a:endCxn id="11" idx="1"/>
          </p:cNvCxnSpPr>
          <p:nvPr/>
        </p:nvCxnSpPr>
        <p:spPr>
          <a:xfrm flipV="1">
            <a:off x="5357818" y="2990605"/>
            <a:ext cx="357190" cy="546407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hape 42"/>
          <p:cNvCxnSpPr>
            <a:cxnSpLocks/>
            <a:stCxn id="5" idx="5"/>
            <a:endCxn id="12" idx="1"/>
          </p:cNvCxnSpPr>
          <p:nvPr/>
        </p:nvCxnSpPr>
        <p:spPr>
          <a:xfrm rot="5400000" flipH="1" flipV="1">
            <a:off x="5398592" y="3704311"/>
            <a:ext cx="55942" cy="576889"/>
          </a:xfrm>
          <a:prstGeom prst="bentConnector4">
            <a:avLst>
              <a:gd name="adj1" fmla="val -408638"/>
              <a:gd name="adj2" fmla="val 69042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hape 44"/>
          <p:cNvCxnSpPr>
            <a:cxnSpLocks/>
            <a:stCxn id="5" idx="4"/>
            <a:endCxn id="13" idx="1"/>
          </p:cNvCxnSpPr>
          <p:nvPr/>
        </p:nvCxnSpPr>
        <p:spPr>
          <a:xfrm rot="16200000" flipH="1">
            <a:off x="4674192" y="4154614"/>
            <a:ext cx="974342" cy="1107289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1214414" y="357166"/>
            <a:ext cx="6357982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Индикаторы функциональной грамотности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7FB37"/>
            </a:gs>
            <a:gs pos="50000">
              <a:srgbClr val="D9F39F"/>
            </a:gs>
            <a:gs pos="100000">
              <a:srgbClr val="92D05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412776"/>
            <a:ext cx="7848872" cy="5184576"/>
          </a:xfrm>
        </p:spPr>
        <p:txBody>
          <a:bodyPr>
            <a:noAutofit/>
          </a:bodyPr>
          <a:lstStyle/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внедрение инновационных технологий по формированию функциональной грамотности;</a:t>
            </a:r>
          </a:p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интеграция воспитательного компонента в содержание предмета;</a:t>
            </a:r>
          </a:p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развитие креативной компетентности учителей и учащихся в условиях информационно-образовательной среды;</a:t>
            </a:r>
          </a:p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применение технологий системно-деятельностного, компетентностного и коммуникативно-когнитивного подходов в образовании;</a:t>
            </a:r>
          </a:p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подготовка школьников к выполнению международных тестов по определению уровня владения иностранным языком.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2910" y="357166"/>
            <a:ext cx="7429552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Основные факторы направления деятельности учителей иностранного языка по ФГ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358</Words>
  <Application>Microsoft Office PowerPoint</Application>
  <PresentationFormat>Экран (4:3)</PresentationFormat>
  <Paragraphs>25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Sunny</dc:creator>
  <cp:lastModifiedBy>Пользователь</cp:lastModifiedBy>
  <cp:revision>2</cp:revision>
  <dcterms:created xsi:type="dcterms:W3CDTF">2020-11-09T17:57:47Z</dcterms:created>
  <dcterms:modified xsi:type="dcterms:W3CDTF">2022-03-11T06:11:26Z</dcterms:modified>
</cp:coreProperties>
</file>