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39F"/>
    <a:srgbClr val="A7FB37"/>
    <a:srgbClr val="F9BDD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4084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4326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446801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4080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141916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4275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6462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0848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4483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1229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717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341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0580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3116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81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318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012EF-7A93-4FB4-B21F-DA944B589696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343B380-1A11-4A94-8250-4334C53BD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1841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2143116"/>
            <a:ext cx="7500990" cy="3500462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Термин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«Функциональная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грамотность»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введён ещё в 1957 году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ЮНЕСКО и толковался как «совокупность умений читать и писать для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использования в повседневной жизни и удовлетворения житейских проблем». В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1999 году в своей статье «Педагогика здравого смысла» доктор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психологических и педагогических наук академик Алексей Алексеевич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Леонтьев дал уже более широкое определение функциональной грамотности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способности человека использовать приобретаемые в течение жизни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знания для решения широкого диапазона задач в различных сферах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человеческой деятельности, общения и социальных отношений.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Социологический же словарь в свою очередь определяет функциональную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 как способность человека вступать в отношения с внешней средой</a:t>
            </a:r>
          </a:p>
          <a:p>
            <a:pPr algn="l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максимально быстро адаптироваться и функционировать в ней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571480"/>
            <a:ext cx="6817187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Функциональная грамотность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57430"/>
            <a:ext cx="8229600" cy="290037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Функционально грамотная личность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человек способный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эффективно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функционировать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обществе, способный к самоопределению,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самосовершенствованию, и умеющий работать на результат.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Наиболее известными международными исследованиями, направленными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изучение и оценку уровня сформированности ключевых компетенций и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готовности учащихся к использованию полученных в школе знаний и умений в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реальной жизненной практике являются PIRLS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Progress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International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Reading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Literacy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Study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«Изучение качества чтения и понимание текста» и PISA</a:t>
            </a: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of International Student Assessment) 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Международная программа по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оценке образовательных достижений учащихся».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714357"/>
            <a:ext cx="7143800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Функционально грамотная личность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9BDDB"/>
            </a:gs>
            <a:gs pos="50000">
              <a:schemeClr val="accent2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25431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Многим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показаться, что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эта компетенция появилась в образовательной программе «банальным образом», вслед за мировым мониторингом PISA. На самом же деле процессы куда более глобальны и объясняются происходящими во всем мире изменениями. И чтобы жить в этой сложной и быстрой реальности, сегодняшним школьникам потребуются новые навыки, знания и умения.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8663" y="500042"/>
            <a:ext cx="72866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Зачем нужна функциональная грамотность?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40000"/>
                <a:lumOff val="60000"/>
              </a:schemeClr>
            </a:gs>
            <a:gs pos="50000">
              <a:schemeClr val="tx2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857620" y="2428868"/>
            <a:ext cx="1500198" cy="142876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1928802"/>
            <a:ext cx="1928826" cy="50006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коммуникативная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14414" y="2714620"/>
            <a:ext cx="1928826" cy="50006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нформационная грамотность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14414" y="3429000"/>
            <a:ext cx="1928826" cy="714380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общественно-политическая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14414" y="4357694"/>
            <a:ext cx="1928826" cy="50006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компьютерная грамотность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5008" y="1928802"/>
            <a:ext cx="1928826" cy="50006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общая грамотность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5008" y="2643182"/>
            <a:ext cx="1928826" cy="50006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бытовая грамотность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5008" y="3429000"/>
            <a:ext cx="1928826" cy="1000132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 поведения в чрезвычайных ситуациях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5008" y="4572008"/>
            <a:ext cx="1928826" cy="1071570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грамотность при овладении иностранными языками</a:t>
            </a:r>
          </a:p>
        </p:txBody>
      </p:sp>
      <p:cxnSp>
        <p:nvCxnSpPr>
          <p:cNvPr id="31" name="Shape 30"/>
          <p:cNvCxnSpPr>
            <a:stCxn id="5" idx="0"/>
            <a:endCxn id="6" idx="3"/>
          </p:cNvCxnSpPr>
          <p:nvPr/>
        </p:nvCxnSpPr>
        <p:spPr>
          <a:xfrm rot="16200000" flipV="1">
            <a:off x="3750464" y="1571612"/>
            <a:ext cx="250033" cy="146447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hape 32"/>
          <p:cNvCxnSpPr>
            <a:stCxn id="5" idx="1"/>
            <a:endCxn id="7" idx="3"/>
          </p:cNvCxnSpPr>
          <p:nvPr/>
        </p:nvCxnSpPr>
        <p:spPr>
          <a:xfrm rot="16200000" flipH="1" flipV="1">
            <a:off x="3447006" y="2334339"/>
            <a:ext cx="326548" cy="934079"/>
          </a:xfrm>
          <a:prstGeom prst="bentConnector4">
            <a:avLst>
              <a:gd name="adj1" fmla="val -70005"/>
              <a:gd name="adj2" fmla="val 6176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stCxn id="5" idx="2"/>
            <a:endCxn id="8" idx="3"/>
          </p:cNvCxnSpPr>
          <p:nvPr/>
        </p:nvCxnSpPr>
        <p:spPr>
          <a:xfrm rot="10800000" flipV="1">
            <a:off x="3143240" y="3143248"/>
            <a:ext cx="714380" cy="64294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hape 36"/>
          <p:cNvCxnSpPr>
            <a:stCxn id="5" idx="3"/>
            <a:endCxn id="9" idx="3"/>
          </p:cNvCxnSpPr>
          <p:nvPr/>
        </p:nvCxnSpPr>
        <p:spPr>
          <a:xfrm rot="5400000">
            <a:off x="3130612" y="3661020"/>
            <a:ext cx="959336" cy="93407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hape 38"/>
          <p:cNvCxnSpPr>
            <a:stCxn id="5" idx="7"/>
            <a:endCxn id="10" idx="1"/>
          </p:cNvCxnSpPr>
          <p:nvPr/>
        </p:nvCxnSpPr>
        <p:spPr>
          <a:xfrm rot="5400000" flipH="1" flipV="1">
            <a:off x="5196928" y="2120026"/>
            <a:ext cx="459270" cy="57688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>
            <a:stCxn id="5" idx="6"/>
            <a:endCxn id="11" idx="1"/>
          </p:cNvCxnSpPr>
          <p:nvPr/>
        </p:nvCxnSpPr>
        <p:spPr>
          <a:xfrm flipV="1">
            <a:off x="5357818" y="2893215"/>
            <a:ext cx="357190" cy="2500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stCxn id="5" idx="5"/>
            <a:endCxn id="12" idx="1"/>
          </p:cNvCxnSpPr>
          <p:nvPr/>
        </p:nvCxnSpPr>
        <p:spPr>
          <a:xfrm rot="16200000" flipH="1">
            <a:off x="5286226" y="3500283"/>
            <a:ext cx="280675" cy="57688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hape 44"/>
          <p:cNvCxnSpPr>
            <a:stCxn id="5" idx="4"/>
            <a:endCxn id="13" idx="1"/>
          </p:cNvCxnSpPr>
          <p:nvPr/>
        </p:nvCxnSpPr>
        <p:spPr>
          <a:xfrm rot="16200000" flipH="1">
            <a:off x="4536281" y="3929065"/>
            <a:ext cx="1250165" cy="1107289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214414" y="357166"/>
            <a:ext cx="635798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Индикаторы функциональной грамотности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7FB37"/>
            </a:gs>
            <a:gs pos="50000">
              <a:srgbClr val="D9F39F"/>
            </a:gs>
            <a:gs pos="100000">
              <a:srgbClr val="92D05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внедрение инновационных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технологий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 формированию функциональной грамотности;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интеграцию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воспитательного компонента в содержание предмета;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креативной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компетентности учителей и учащихся 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условиях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информационно - образовательной среды;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технологий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компетентностного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коммуникативно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когнитивного подходов в образовании;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школьников к выполнению международных тестов по определению уровня владения иностранным языком.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357166"/>
            <a:ext cx="742955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факторы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направления деятельности учителей иностранного языка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ФГ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10917" y="2253468"/>
            <a:ext cx="5945778" cy="369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447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460786"/>
            <a:ext cx="4572000" cy="19364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Интерактивные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обучения (от англ. «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interactive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- взаимодействие) - это такие методы и формы, при использовании которых процесс обучения «погружается» в процесс общения (взаимодействия), а активность обучаемых становится выше активности преподавателя; это образовательная технология, основанная на взаимодействии внутри группы и свободе обучаемого в решении образовательных задач.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688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268760"/>
            <a:ext cx="5945778" cy="406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961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</TotalTime>
  <Words>367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Sunny</dc:creator>
  <cp:lastModifiedBy>user</cp:lastModifiedBy>
  <cp:revision>4</cp:revision>
  <dcterms:created xsi:type="dcterms:W3CDTF">2020-11-09T17:57:47Z</dcterms:created>
  <dcterms:modified xsi:type="dcterms:W3CDTF">2022-03-15T18:39:31Z</dcterms:modified>
</cp:coreProperties>
</file>