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7" r:id="rId2"/>
  </p:sldMasterIdLst>
  <p:notesMasterIdLst>
    <p:notesMasterId r:id="rId13"/>
  </p:notesMasterIdLst>
  <p:sldIdLst>
    <p:sldId id="262" r:id="rId3"/>
    <p:sldId id="265" r:id="rId4"/>
    <p:sldId id="264" r:id="rId5"/>
    <p:sldId id="266" r:id="rId6"/>
    <p:sldId id="269" r:id="rId7"/>
    <p:sldId id="263" r:id="rId8"/>
    <p:sldId id="257" r:id="rId9"/>
    <p:sldId id="261" r:id="rId10"/>
    <p:sldId id="25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21D23-532B-4CF6-9E6A-A523BA4E3088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C270F4-BF71-47C6-BB67-42BD13219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4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C270F4-BF71-47C6-BB67-42BD13219F6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84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4F6ED-7E5F-45E2-BBED-4C1E8B82579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846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AA73759-7D9D-4474-92A3-00FBD63C9DD8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336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6CE34-0EA7-47B9-9713-1F0E309C9287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73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A204-F1ED-49F0-BFE2-705973EFD1EF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616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E9AAE3-0160-446A-A26E-7F1B92501E2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724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136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548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604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43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926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340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891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51349-C25A-49DC-BFE5-A643BDE6E401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70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329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5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803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7B949-4187-483E-9911-FB29CAE66205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96B4-50F7-49E4-BFD7-BFF680FAD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724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0D87B-DAC4-4A6E-B316-6DF731C99B7B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597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40C1E-B387-4750-A4C9-77BD8D4EFB61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164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942FF-1D53-4BE9-94A5-DA5948A241B3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89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D8590-C1BD-4094-BA34-E40F159FDA92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119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23AC-7855-4238-9C27-936689C08A02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98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D651-E8F6-421F-9540-1784D54E44C9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35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5B81-79CE-42A4-B189-6620BF576BFC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82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71063BD-9058-4D28-A7E6-8B3CA2EA1D77}" type="datetimeFigureOut">
              <a:rPr lang="ru-RU" smtClean="0">
                <a:solidFill>
                  <a:srgbClr val="564B3C"/>
                </a:solidFill>
              </a:rPr>
              <a:pPr/>
              <a:t>14.03.2022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D2DC90B-F467-4AF3-8AE5-33673317B30E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032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063BD-9058-4D28-A7E6-8B3CA2EA1D77}" type="datetimeFigureOut">
              <a:rPr lang="ru-RU" smtClean="0">
                <a:solidFill>
                  <a:srgbClr val="564B3C"/>
                </a:solidFill>
              </a:rPr>
              <a:pPr/>
              <a:t>14.03.2022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DC90B-F467-4AF3-8AE5-33673317B30E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67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3262337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Bahnschrift" panose="020B0502040204020203" pitchFamily="34" charset="0"/>
              </a:rPr>
              <a:t>Формирование навыков чтения на уроках английского языка в средней школе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221088"/>
            <a:ext cx="3272408" cy="1728192"/>
          </a:xfrm>
        </p:spPr>
        <p:txBody>
          <a:bodyPr>
            <a:normAutofit/>
          </a:bodyPr>
          <a:lstStyle/>
          <a:p>
            <a:r>
              <a:rPr lang="ru-RU" sz="2400" b="1" dirty="0" err="1">
                <a:solidFill>
                  <a:schemeClr val="tx1"/>
                </a:solidFill>
              </a:rPr>
              <a:t>Крупеня</a:t>
            </a:r>
            <a:r>
              <a:rPr lang="ru-RU" sz="2400" b="1" dirty="0">
                <a:solidFill>
                  <a:schemeClr val="tx1"/>
                </a:solidFill>
              </a:rPr>
              <a:t> Н.В. 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СОШ №3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1158177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C00000"/>
                </a:solidFill>
              </a:rPr>
            </a:br>
            <a:r>
              <a:rPr lang="ru-RU" sz="4900" b="1" dirty="0">
                <a:solidFill>
                  <a:schemeClr val="accent2">
                    <a:lumMod val="75000"/>
                  </a:schemeClr>
                </a:solidFill>
              </a:rPr>
              <a:t>Все это способствует: 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1"/>
            <a:ext cx="8496944" cy="4464496"/>
          </a:xfrm>
        </p:spPr>
        <p:txBody>
          <a:bodyPr>
            <a:normAutofit/>
          </a:bodyPr>
          <a:lstStyle/>
          <a:p>
            <a:pPr lvl="0">
              <a:buFont typeface="Arial" panose="020B0604020202020204" pitchFamily="34" charset="0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Bahnschrift SemiBold" panose="020B0502040204020203" pitchFamily="34" charset="0"/>
              </a:rPr>
              <a:t>Развитию функциональной грамотности учащихся;  </a:t>
            </a:r>
          </a:p>
          <a:p>
            <a:pPr lvl="0">
              <a:buFont typeface="Arial" panose="020B0604020202020204" pitchFamily="34" charset="0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Bahnschrift SemiBold" panose="020B0502040204020203" pitchFamily="34" charset="0"/>
              </a:rPr>
              <a:t> Грамотности чтения и комплексному освоению  основных видов  речевой деятельности; </a:t>
            </a:r>
          </a:p>
          <a:p>
            <a:pPr lvl="0">
              <a:buFont typeface="Arial" panose="020B0604020202020204" pitchFamily="34" charset="0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Bahnschrift SemiBold" panose="020B0502040204020203" pitchFamily="34" charset="0"/>
              </a:rPr>
              <a:t> Вдумчивому и внимательному отношению к тексту; </a:t>
            </a:r>
          </a:p>
          <a:p>
            <a:pPr lvl="0">
              <a:buFont typeface="Arial" panose="020B0604020202020204" pitchFamily="34" charset="0"/>
              <a:buAutoNum type="arabicPeriod"/>
            </a:pPr>
            <a:r>
              <a:rPr lang="ru-RU" b="1">
                <a:solidFill>
                  <a:prstClr val="black"/>
                </a:solidFill>
                <a:latin typeface="Bahnschrift SemiBold" panose="020B0502040204020203" pitchFamily="34" charset="0"/>
              </a:rPr>
              <a:t> Развитию </a:t>
            </a:r>
            <a:r>
              <a:rPr lang="ru-RU" b="1" dirty="0">
                <a:solidFill>
                  <a:prstClr val="black"/>
                </a:solidFill>
                <a:latin typeface="Bahnschrift SemiBold" panose="020B0502040204020203" pitchFamily="34" charset="0"/>
              </a:rPr>
              <a:t>творческого мышления.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980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направление функциональной грамотности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147248" cy="410445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/>
              <a:t>Читательская грамотность: </a:t>
            </a:r>
          </a:p>
          <a:p>
            <a:pPr>
              <a:buFontTx/>
              <a:buChar char="-"/>
            </a:pPr>
            <a:r>
              <a:rPr lang="ru-RU" b="1" dirty="0"/>
              <a:t>способность </a:t>
            </a:r>
            <a:r>
              <a:rPr lang="ru-RU" b="1" dirty="0">
                <a:solidFill>
                  <a:srgbClr val="000000"/>
                </a:solidFill>
              </a:rPr>
              <a:t>понимать и использовать письменные тексты, 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000000"/>
                </a:solidFill>
              </a:rPr>
              <a:t>размышлять о них и заниматься чтением для того, чтобы достигать своих целей, 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000000"/>
                </a:solidFill>
              </a:rPr>
              <a:t>расширять свои знания и возможности,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000000"/>
                </a:solidFill>
              </a:rPr>
              <a:t> участвовать в социальной жизни.</a:t>
            </a:r>
            <a:br>
              <a:rPr lang="ru-RU" b="1" dirty="0">
                <a:solidFill>
                  <a:srgbClr val="FF3399"/>
                </a:solidFill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0667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3600" b="1" dirty="0">
                <a:latin typeface="Calibri-Bold"/>
              </a:rPr>
            </a:b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Bahnschrift" panose="020B0502040204020203" pitchFamily="34" charset="0"/>
              </a:rPr>
              <a:t>Читательская грамотность </a:t>
            </a:r>
            <a:b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Bahnschrift" panose="020B0502040204020203" pitchFamily="34" charset="0"/>
              </a:rPr>
            </a:b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Bahnschrift" panose="020B0502040204020203" pitchFamily="34" charset="0"/>
              </a:rPr>
              <a:t>Область оценивания</a:t>
            </a:r>
            <a:br>
              <a:rPr lang="ru-RU" sz="3600" b="1" dirty="0">
                <a:latin typeface="Calibri-Bold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85313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dirty="0">
                <a:solidFill>
                  <a:srgbClr val="2F2F2F"/>
                </a:solidFill>
                <a:latin typeface="Calibri-Bold"/>
              </a:rPr>
              <a:t>       </a:t>
            </a:r>
            <a:r>
              <a:rPr lang="ru-RU" sz="3400" b="1" dirty="0">
                <a:solidFill>
                  <a:srgbClr val="2F2F2F"/>
                </a:solidFill>
              </a:rPr>
              <a:t>Оцениваются </a:t>
            </a:r>
            <a:r>
              <a:rPr lang="ru-RU" sz="3400" b="1" dirty="0">
                <a:solidFill>
                  <a:srgbClr val="2F3696"/>
                </a:solidFill>
              </a:rPr>
              <a:t>два вида чтения</a:t>
            </a:r>
            <a:r>
              <a:rPr lang="ru-RU" sz="3400" b="1" dirty="0">
                <a:solidFill>
                  <a:srgbClr val="2F2F2F"/>
                </a:solidFill>
              </a:rPr>
              <a:t>: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3400" b="1" dirty="0">
                <a:solidFill>
                  <a:srgbClr val="2F2F2F"/>
                </a:solidFill>
              </a:rPr>
              <a:t>  1) чтение с целью приобретения читательского литературного опыта,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3400" b="1" dirty="0">
                <a:solidFill>
                  <a:srgbClr val="2F2F2F"/>
                </a:solidFill>
              </a:rPr>
              <a:t>  2) чтение с целью освоения и использования информации.</a:t>
            </a:r>
            <a:br>
              <a:rPr lang="ru-RU" sz="3400" b="1" dirty="0">
                <a:solidFill>
                  <a:srgbClr val="2F2F2F"/>
                </a:solidFill>
              </a:rPr>
            </a:br>
            <a:r>
              <a:rPr lang="ru-RU" sz="3400" b="1" dirty="0">
                <a:solidFill>
                  <a:srgbClr val="2F2F2F"/>
                </a:solidFill>
              </a:rPr>
              <a:t>       При чтении текстов оцениваются умения:</a:t>
            </a:r>
            <a:br>
              <a:rPr lang="ru-RU" sz="3400" b="1" dirty="0">
                <a:solidFill>
                  <a:srgbClr val="2F2F2F"/>
                </a:solidFill>
              </a:rPr>
            </a:br>
            <a:r>
              <a:rPr lang="ru-RU" sz="3400" b="1" dirty="0">
                <a:solidFill>
                  <a:srgbClr val="2F2F2F"/>
                </a:solidFill>
              </a:rPr>
              <a:t>  1) </a:t>
            </a:r>
            <a:r>
              <a:rPr lang="ru-RU" sz="3400" b="1" dirty="0">
                <a:solidFill>
                  <a:srgbClr val="1D6295"/>
                </a:solidFill>
                <a:latin typeface="Calibri-Bold"/>
              </a:rPr>
              <a:t>поиск и извлечение </a:t>
            </a:r>
            <a:r>
              <a:rPr lang="ru-RU" sz="3400" b="1" dirty="0">
                <a:solidFill>
                  <a:srgbClr val="2F2F2F"/>
                </a:solidFill>
              </a:rPr>
              <a:t>информации,</a:t>
            </a:r>
            <a:br>
              <a:rPr lang="ru-RU" sz="3400" b="1" dirty="0">
                <a:solidFill>
                  <a:srgbClr val="2F2F2F"/>
                </a:solidFill>
              </a:rPr>
            </a:br>
            <a:r>
              <a:rPr lang="ru-RU" sz="3400" b="1" dirty="0">
                <a:solidFill>
                  <a:srgbClr val="2F2F2F"/>
                </a:solidFill>
              </a:rPr>
              <a:t>  2) </a:t>
            </a:r>
            <a:r>
              <a:rPr lang="ru-RU" sz="3400" b="1" dirty="0">
                <a:solidFill>
                  <a:srgbClr val="1D6295"/>
                </a:solidFill>
                <a:latin typeface="Calibri-Bold"/>
              </a:rPr>
              <a:t>интерпретация </a:t>
            </a:r>
            <a:r>
              <a:rPr lang="ru-RU" sz="3400" b="1" dirty="0">
                <a:solidFill>
                  <a:srgbClr val="2F2F2F"/>
                </a:solidFill>
              </a:rPr>
              <a:t>и </a:t>
            </a:r>
            <a:r>
              <a:rPr lang="ru-RU" sz="3400" b="1" dirty="0">
                <a:solidFill>
                  <a:srgbClr val="1D6295"/>
                </a:solidFill>
                <a:latin typeface="Calibri-Bold"/>
              </a:rPr>
              <a:t>обобщение </a:t>
            </a:r>
            <a:r>
              <a:rPr lang="ru-RU" sz="3400" b="1" dirty="0">
                <a:solidFill>
                  <a:srgbClr val="2F2F2F"/>
                </a:solidFill>
              </a:rPr>
              <a:t>информации,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3400" b="1" dirty="0">
                <a:solidFill>
                  <a:srgbClr val="2F2F2F"/>
                </a:solidFill>
              </a:rPr>
              <a:t>  3)  формулирование </a:t>
            </a:r>
            <a:r>
              <a:rPr lang="ru-RU" sz="3400" b="1" dirty="0">
                <a:solidFill>
                  <a:srgbClr val="1D6295"/>
                </a:solidFill>
                <a:latin typeface="Calibri-Bold"/>
              </a:rPr>
              <a:t>выводов,</a:t>
            </a:r>
            <a:endParaRPr lang="ru-RU" sz="3400" b="1" dirty="0">
              <a:solidFill>
                <a:srgbClr val="2F2F2F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3400" b="1" dirty="0">
                <a:solidFill>
                  <a:srgbClr val="1D6295"/>
                </a:solidFill>
                <a:latin typeface="Calibri-Bold"/>
              </a:rPr>
              <a:t>  </a:t>
            </a:r>
            <a:r>
              <a:rPr lang="ru-RU" sz="3400" b="1" dirty="0">
                <a:latin typeface="Calibri-Bold"/>
              </a:rPr>
              <a:t>4)  </a:t>
            </a:r>
            <a:r>
              <a:rPr lang="ru-RU" sz="3400" b="1" dirty="0">
                <a:solidFill>
                  <a:srgbClr val="1D6295"/>
                </a:solidFill>
                <a:latin typeface="Calibri-Bold"/>
              </a:rPr>
              <a:t>анализ </a:t>
            </a:r>
            <a:r>
              <a:rPr lang="ru-RU" sz="3400" b="1" dirty="0">
                <a:solidFill>
                  <a:srgbClr val="2F2F2F"/>
                </a:solidFill>
              </a:rPr>
              <a:t>и </a:t>
            </a:r>
            <a:r>
              <a:rPr lang="ru-RU" sz="3400" b="1" dirty="0">
                <a:solidFill>
                  <a:srgbClr val="1D6295"/>
                </a:solidFill>
                <a:latin typeface="Calibri-Bold"/>
              </a:rPr>
              <a:t>оценка. </a:t>
            </a:r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val="4161974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416824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Bahnschrift" panose="020B0502040204020203" pitchFamily="34" charset="0"/>
                <a:ea typeface="Times New Roman"/>
              </a:rPr>
              <a:t>Чтение обеспечивает письменную форму общения 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1600200"/>
            <a:ext cx="7344816" cy="4525963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latin typeface="Times New Roman"/>
                <a:ea typeface="Times New Roman"/>
              </a:rPr>
              <a:t>Чтение как практическое умение предполагает получение определённой информации.</a:t>
            </a:r>
          </a:p>
          <a:p>
            <a:pPr algn="just"/>
            <a:r>
              <a:rPr lang="ru-RU" b="1" dirty="0">
                <a:latin typeface="Times New Roman"/>
                <a:ea typeface="Times New Roman"/>
                <a:cs typeface="Times New Roman"/>
              </a:rPr>
              <a:t>Чтение обеспечивает познавательную функцию языка. </a:t>
            </a:r>
          </a:p>
          <a:p>
            <a:pPr algn="just"/>
            <a:r>
              <a:rPr lang="ru-RU" b="1" dirty="0">
                <a:latin typeface="Times New Roman"/>
                <a:ea typeface="Times New Roman"/>
                <a:cs typeface="Times New Roman"/>
              </a:rPr>
              <a:t>Чтение способствует развитию образного и логического мышления учащихся, </a:t>
            </a:r>
          </a:p>
          <a:p>
            <a:pPr algn="just"/>
            <a:r>
              <a:rPr lang="ru-RU" b="1" dirty="0">
                <a:latin typeface="Times New Roman"/>
                <a:ea typeface="Times New Roman"/>
                <a:cs typeface="Times New Roman"/>
              </a:rPr>
              <a:t>Сам процесс чтения создаёт предпосылки для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работы мышления. 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11223024" y="6583361"/>
            <a:ext cx="45719" cy="274638"/>
          </a:xfrm>
        </p:spPr>
        <p:txBody>
          <a:bodyPr>
            <a:noAutofit/>
          </a:bodyPr>
          <a:lstStyle/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42291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73B50-A9F9-4E4C-9CFE-55A61AEBA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Виды чтения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AB9A54-E78B-4867-A75D-E966640230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79712" y="1196752"/>
            <a:ext cx="5544616" cy="4929411"/>
          </a:xfrm>
        </p:spPr>
        <p:txBody>
          <a:bodyPr>
            <a:normAutofit/>
          </a:bodyPr>
          <a:lstStyle/>
          <a:p>
            <a:r>
              <a:rPr lang="ru-RU" sz="4000" b="1" dirty="0"/>
              <a:t>просмотровое,</a:t>
            </a:r>
          </a:p>
          <a:p>
            <a:r>
              <a:rPr lang="ru-RU" sz="4000" b="1" dirty="0"/>
              <a:t>ознакомительное, </a:t>
            </a:r>
          </a:p>
          <a:p>
            <a:r>
              <a:rPr lang="ru-RU" sz="4000" b="1" dirty="0"/>
              <a:t>изучающее, </a:t>
            </a:r>
          </a:p>
          <a:p>
            <a:r>
              <a:rPr lang="ru-RU" sz="4000" b="1" dirty="0"/>
              <a:t>поисковое, </a:t>
            </a:r>
          </a:p>
          <a:p>
            <a:r>
              <a:rPr lang="ru-RU" sz="4000" b="1" dirty="0"/>
              <a:t>смысловое.</a:t>
            </a:r>
          </a:p>
        </p:txBody>
      </p:sp>
    </p:spTree>
    <p:extLst>
      <p:ext uri="{BB962C8B-B14F-4D97-AF65-F5344CB8AC3E}">
        <p14:creationId xmlns:p14="http://schemas.microsoft.com/office/powerpoint/2010/main" val="888777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6984776" cy="562074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chemeClr val="accent2"/>
                </a:solidFill>
              </a:rPr>
            </a:b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Смысловое чтение: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2657"/>
            <a:ext cx="79208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      </a:t>
            </a:r>
            <a:endParaRPr lang="ru-RU" sz="2000" b="1" dirty="0">
              <a:solidFill>
                <a:srgbClr val="FF0000"/>
              </a:solidFill>
              <a:latin typeface="Calibri-Bold"/>
            </a:endParaRPr>
          </a:p>
          <a:p>
            <a:br>
              <a:rPr lang="ru-RU" sz="1600" dirty="0">
                <a:solidFill>
                  <a:srgbClr val="2F2F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235DBE-3004-4801-8115-383EFDA3EE6F}"/>
              </a:ext>
            </a:extLst>
          </p:cNvPr>
          <p:cNvSpPr txBox="1"/>
          <p:nvPr/>
        </p:nvSpPr>
        <p:spPr>
          <a:xfrm>
            <a:off x="971600" y="753563"/>
            <a:ext cx="7488832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      </a:t>
            </a:r>
          </a:p>
          <a:p>
            <a:pPr algn="just"/>
            <a:r>
              <a:rPr lang="ru-RU" sz="2400" dirty="0"/>
              <a:t>- </a:t>
            </a:r>
            <a:r>
              <a:rPr lang="ru-RU" sz="2800" b="1" dirty="0"/>
              <a:t>читать про себя и понимать несложные аутентичные тексты, содержащие незнакомые слова и отдельные неизученные языковые явления с различной глубиной проникновения в их содержание: </a:t>
            </a:r>
          </a:p>
          <a:p>
            <a:pPr algn="just"/>
            <a:r>
              <a:rPr lang="ru-RU" sz="2800" b="1" dirty="0"/>
              <a:t>	с пониманием основного содержания, </a:t>
            </a:r>
          </a:p>
          <a:p>
            <a:pPr algn="just"/>
            <a:r>
              <a:rPr lang="ru-RU" sz="2800" b="1" dirty="0"/>
              <a:t>	с пониманием нужной  информации, </a:t>
            </a:r>
          </a:p>
          <a:p>
            <a:pPr algn="just"/>
            <a:r>
              <a:rPr lang="ru-RU" sz="2800" b="1" dirty="0"/>
              <a:t>	с полным пониманием содержания; </a:t>
            </a:r>
          </a:p>
          <a:p>
            <a:pPr algn="just"/>
            <a:r>
              <a:rPr lang="ru-RU" sz="2800" b="1" dirty="0"/>
              <a:t>- читать </a:t>
            </a:r>
            <a:r>
              <a:rPr lang="ru-RU" sz="2800" b="1" dirty="0" err="1"/>
              <a:t>несплошные</a:t>
            </a:r>
            <a:r>
              <a:rPr lang="ru-RU" sz="2800" b="1" dirty="0"/>
              <a:t> тексты и понимать представленную в них информацию.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54128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Многократное чтение</a:t>
            </a:r>
            <a:r>
              <a:rPr lang="ru-RU" sz="1100" b="1" dirty="0">
                <a:solidFill>
                  <a:schemeClr val="accent2">
                    <a:lumMod val="75000"/>
                  </a:schemeClr>
                </a:solidFill>
              </a:rPr>
              <a:t>       </a:t>
            </a:r>
            <a:r>
              <a:rPr lang="ru-RU" sz="1100" b="1" dirty="0">
                <a:solidFill>
                  <a:schemeClr val="accent2"/>
                </a:solidFill>
              </a:rPr>
              <a:t>                                                                                                                                                                       </a:t>
            </a:r>
            <a:endParaRPr lang="ru-RU" sz="1200" b="1" dirty="0">
              <a:solidFill>
                <a:schemeClr val="accent2"/>
              </a:solidFill>
            </a:endParaRPr>
          </a:p>
        </p:txBody>
      </p:sp>
      <p:sp>
        <p:nvSpPr>
          <p:cNvPr id="12" name="Текст 7"/>
          <p:cNvSpPr>
            <a:spLocks noGrp="1"/>
          </p:cNvSpPr>
          <p:nvPr>
            <p:ph type="body" idx="1"/>
          </p:nvPr>
        </p:nvSpPr>
        <p:spPr>
          <a:xfrm>
            <a:off x="426128" y="1124744"/>
            <a:ext cx="4040188" cy="864096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Цель: поиск и извлечение заданной информации; выявление деталей для раскрытия основной идеи; анализ и оценка содержания, языковых особенностей текста.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936104"/>
          </a:xfrm>
        </p:spPr>
        <p:txBody>
          <a:bodyPr>
            <a:noAutofit/>
          </a:bodyPr>
          <a:lstStyle/>
          <a:p>
            <a:endParaRPr lang="ru-RU" sz="1000" dirty="0">
              <a:solidFill>
                <a:srgbClr val="1D6295"/>
              </a:solidFill>
              <a:latin typeface="Calibri-Bold"/>
            </a:endParaRPr>
          </a:p>
          <a:p>
            <a:endParaRPr lang="ru-RU" sz="1000" dirty="0">
              <a:solidFill>
                <a:srgbClr val="1D6295"/>
              </a:solidFill>
              <a:latin typeface="Calibri-Bold"/>
            </a:endParaRP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Calibri-Bold"/>
              </a:rPr>
              <a:t>Результат: умение понимать, отбирать, организовывать  и интерпретировать полученную информацию, умение делать эквивалентные замены.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3" descr="C:\Users\Admin\Downloads\WhatsApp Image 2022-02-24 at 17.45.3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204864"/>
            <a:ext cx="4104455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ownloads\WhatsApp Image 2022-02-24 at 17.46.0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4864"/>
            <a:ext cx="417646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87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3008313" cy="1800200"/>
          </a:xfrm>
        </p:spPr>
        <p:txBody>
          <a:bodyPr>
            <a:noAutofit/>
          </a:bodyPr>
          <a:lstStyle/>
          <a:p>
            <a:pPr algn="ctr"/>
            <a:br>
              <a:rPr lang="ru-RU" sz="2400" dirty="0">
                <a:solidFill>
                  <a:schemeClr val="accent2"/>
                </a:solidFill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Прием 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«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</a:rPr>
              <a:t>Послетекстовый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 этап работы с текстом»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628800"/>
            <a:ext cx="3008313" cy="4497363"/>
          </a:xfrm>
        </p:spPr>
        <p:txBody>
          <a:bodyPr>
            <a:normAutofit/>
          </a:bodyPr>
          <a:lstStyle/>
          <a:p>
            <a:r>
              <a:rPr lang="ru-RU" sz="2000" b="1" dirty="0" err="1"/>
              <a:t>Послетекстовые</a:t>
            </a:r>
            <a:r>
              <a:rPr lang="ru-RU" sz="2000" b="1" dirty="0"/>
              <a:t> стратегии необходимы для проверки понимания прочитанного и  служат средством контроля формирования умений смыслового чтения и возможным использованием полученной информации в будущем.  </a:t>
            </a:r>
          </a:p>
          <a:p>
            <a:endParaRPr lang="ru-RU" dirty="0"/>
          </a:p>
          <a:p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3074" name="Picture 2" descr="C:\Users\Admin\Desktop\WhatsApp Image 2022-03-08 at 19.50.3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504056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854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WhatsApp Image 2022-03-08 at 19.46.4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403244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WhatsApp Image 2022-03-08 at 19.49.0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53650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9447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364</Words>
  <Application>Microsoft Office PowerPoint</Application>
  <PresentationFormat>Экран (4:3)</PresentationFormat>
  <Paragraphs>52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Bahnschrift</vt:lpstr>
      <vt:lpstr>Bahnschrift SemiBold</vt:lpstr>
      <vt:lpstr>Book Antiqua</vt:lpstr>
      <vt:lpstr>Calibri</vt:lpstr>
      <vt:lpstr>Calibri-Bold</vt:lpstr>
      <vt:lpstr>Century Gothic</vt:lpstr>
      <vt:lpstr>Times New Roman</vt:lpstr>
      <vt:lpstr>Аптека</vt:lpstr>
      <vt:lpstr>Тема Office</vt:lpstr>
      <vt:lpstr>Формирование навыков чтения на уроках английского языка в средней школе</vt:lpstr>
      <vt:lpstr>Основное направление функциональной грамотности</vt:lpstr>
      <vt:lpstr> Читательская грамотность  Область оценивания </vt:lpstr>
      <vt:lpstr>Чтение обеспечивает письменную форму общения </vt:lpstr>
      <vt:lpstr>Виды чтения</vt:lpstr>
      <vt:lpstr>  Смысловое чтение:  </vt:lpstr>
      <vt:lpstr>Многократное чтение                                                                                                                                                                              </vt:lpstr>
      <vt:lpstr> Прием  « Послетекстовый этап работы с текстом»</vt:lpstr>
      <vt:lpstr>Презентация PowerPoint</vt:lpstr>
      <vt:lpstr> Все это способствует: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17</cp:revision>
  <dcterms:created xsi:type="dcterms:W3CDTF">2022-03-08T17:03:16Z</dcterms:created>
  <dcterms:modified xsi:type="dcterms:W3CDTF">2022-03-14T05:43:54Z</dcterms:modified>
</cp:coreProperties>
</file>