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2" r:id="rId3"/>
    <p:sldId id="275" r:id="rId4"/>
    <p:sldId id="257" r:id="rId5"/>
    <p:sldId id="263" r:id="rId6"/>
    <p:sldId id="274" r:id="rId7"/>
    <p:sldId id="284" r:id="rId8"/>
    <p:sldId id="277" r:id="rId9"/>
    <p:sldId id="278" r:id="rId10"/>
    <p:sldId id="285" r:id="rId11"/>
    <p:sldId id="286" r:id="rId12"/>
    <p:sldId id="279" r:id="rId13"/>
    <p:sldId id="282" r:id="rId14"/>
    <p:sldId id="283" r:id="rId15"/>
    <p:sldId id="289" r:id="rId16"/>
    <p:sldId id="290" r:id="rId17"/>
    <p:sldId id="291" r:id="rId18"/>
    <p:sldId id="264" r:id="rId19"/>
    <p:sldId id="266" r:id="rId20"/>
    <p:sldId id="262" r:id="rId21"/>
    <p:sldId id="268" r:id="rId22"/>
    <p:sldId id="287" r:id="rId23"/>
    <p:sldId id="28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2FB70-9729-470A-AF68-5C9ECFAF12E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FB829-9674-406F-9B1D-227175EDD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573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5CE0C76A-4B39-4A89-8CD4-E974ACA468BA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9" name="Text Box 1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/>
            </a:pPr>
            <a:endParaRPr lang="ru-RU" altLang="ru-RU" dirty="0" smtClean="0">
              <a:latin typeface="+mn-lt" charset="0"/>
              <a:cs typeface="+mn-ea" charset="0"/>
            </a:endParaRP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3334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CDB269-6768-4D6D-BEFA-A16FBCBC7C37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0C39CF79-9FDB-4C09-A351-B9EDFD49566D}" type="slidenum">
              <a:rPr lang="ru-RU" altLang="ru-RU" sz="1400">
                <a:latin typeface="Times New Roman" panose="02020603050405020304" pitchFamily="18" charset="0"/>
                <a:cs typeface="Segoe UI" panose="020B0502040204020203" pitchFamily="34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3</a:t>
            </a:fld>
            <a:endParaRPr lang="ru-RU" altLang="ru-RU" sz="1400"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418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B31FF0-527A-473B-9609-15DF65DEF857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8FF8BBCC-F0A9-4CD2-B9B5-B00D0891B3AB}" type="slidenum">
              <a:rPr lang="ru-RU" altLang="ru-RU" sz="1400">
                <a:latin typeface="Times New Roman" panose="02020603050405020304" pitchFamily="18" charset="0"/>
                <a:cs typeface="Segoe UI" panose="020B0502040204020203" pitchFamily="34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5</a:t>
            </a:fld>
            <a:endParaRPr lang="ru-RU" altLang="ru-RU" sz="1400"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22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CC561B44-F70F-4707-A9D5-AA58FA4C9E6B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6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7" name="Text Box 1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/>
            </a:pPr>
            <a:endParaRPr lang="ru-RU" altLang="ru-RU" dirty="0" smtClean="0">
              <a:latin typeface="+mn-lt" charset="0"/>
              <a:cs typeface="+mn-ea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4770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3E3A68E-6BDA-4717-B00F-E308FB72CFE3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7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3" name="Text Box 1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/>
            </a:pPr>
            <a:endParaRPr lang="ru-RU" altLang="ru-RU" dirty="0" smtClean="0">
              <a:latin typeface="+mn-lt" charset="0"/>
              <a:cs typeface="+mn-ea" charset="0"/>
            </a:endParaRPr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184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B9323D5-A231-4157-AFAA-C1C6090F6010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826CD7FB-AD48-40D8-A9DA-CFAE227B00DF}" type="slidenum">
              <a:rPr lang="ru-RU" altLang="ru-RU" sz="1400">
                <a:latin typeface="Times New Roman" panose="02020603050405020304" pitchFamily="18" charset="0"/>
                <a:cs typeface="Segoe UI" panose="020B0502040204020203" pitchFamily="34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15</a:t>
            </a:fld>
            <a:endParaRPr lang="ru-RU" altLang="ru-RU" sz="1400"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15900" indent="-211138"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altLang="ru-RU" sz="1200">
                <a:latin typeface="Calibri" panose="020F0502020204030204" pitchFamily="34" charset="0"/>
              </a:rPr>
              <a:t>Большинство учащихся 9 и 11-х классов, как и в прошлом году, отдали свое предпочтение типу профессии  «человек-человек». Здесь главный, ведущий предмет труда - люди.</a:t>
            </a:r>
          </a:p>
          <a:p>
            <a:pPr eaLnBrk="1">
              <a:buClrTx/>
              <a:buFontTx/>
              <a:buNone/>
            </a:pPr>
            <a:r>
              <a:rPr lang="ru-RU" altLang="ru-RU" sz="1200" b="1">
                <a:latin typeface="Calibri" panose="020F0502020204030204" pitchFamily="34" charset="0"/>
              </a:rPr>
              <a:t>Профессии:</a:t>
            </a:r>
            <a:r>
              <a:rPr lang="ru-RU" altLang="ru-RU" sz="1200">
                <a:latin typeface="Calibri" panose="020F0502020204030204" pitchFamily="34" charset="0"/>
              </a:rPr>
              <a:t> врач, учитель, психолог, парикмахер, экскурсовод, менеджер, руководитель художественного коллектива и др.</a:t>
            </a:r>
          </a:p>
          <a:p>
            <a:pPr eaLnBrk="1">
              <a:buClrTx/>
              <a:buFontTx/>
              <a:buNone/>
            </a:pPr>
            <a:endParaRPr lang="ru-RU" altLang="ru-RU" sz="1200">
              <a:latin typeface="Calibri" panose="020F0502020204030204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169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042B4EAE-BB72-4149-987A-70BCDE75A41A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22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Text Box 1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endParaRPr lang="ru-RU" altLang="ru-RU" sz="2000" smtClean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7652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4510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0E037215-8B63-45BD-BA6D-3157D3BF3F2B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23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Text Box 1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endParaRPr lang="ru-RU" altLang="ru-RU" sz="2000" smtClean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9823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982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1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3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0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321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86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47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4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79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26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189F9-2BC0-4826-82AC-72A1B78E796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A1403-130B-43D0-A6FD-6EF3A1D21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029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2919" y="1107122"/>
            <a:ext cx="11369041" cy="2611437"/>
          </a:xfrm>
        </p:spPr>
        <p:txBody>
          <a:bodyPr/>
          <a:lstStyle/>
          <a:p>
            <a:r>
              <a:rPr lang="ru-RU" b="1" dirty="0">
                <a:latin typeface="+mn-lt"/>
              </a:rPr>
              <a:t>Выбор профессии – это </a:t>
            </a:r>
            <a:r>
              <a:rPr lang="ru-RU" b="1" dirty="0" smtClean="0">
                <a:latin typeface="+mn-lt"/>
              </a:rPr>
              <a:t>серьезно!</a:t>
            </a:r>
            <a:endParaRPr lang="ru-RU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60114" y="8290152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xn--j1ahfl.xn--p1ai/data/edu/images/6253_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840" y="4122684"/>
            <a:ext cx="3086100" cy="256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-137160" y="5404191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latin typeface="Calibri" panose="020F0502020204030204" pitchFamily="34" charset="0"/>
              </a:rPr>
              <a:t>Районное родительское собрание</a:t>
            </a:r>
          </a:p>
          <a:p>
            <a:pPr algn="ctr"/>
            <a:r>
              <a:rPr lang="ru-RU" altLang="ru-RU" sz="2400" b="1" dirty="0" smtClean="0">
                <a:latin typeface="Calibri" panose="020F0502020204030204" pitchFamily="34" charset="0"/>
              </a:rPr>
              <a:t>21 декабря 2018 года</a:t>
            </a:r>
          </a:p>
          <a:p>
            <a:pPr algn="ctr"/>
            <a:r>
              <a:rPr lang="ru-RU" altLang="ru-RU" sz="2400" b="1" dirty="0">
                <a:latin typeface="Calibri" panose="020F0502020204030204" pitchFamily="34" charset="0"/>
              </a:rPr>
              <a:t>м</a:t>
            </a:r>
            <a:r>
              <a:rPr lang="ru-RU" altLang="ru-RU" sz="2400" b="1" dirty="0" smtClean="0">
                <a:latin typeface="Calibri" panose="020F0502020204030204" pitchFamily="34" charset="0"/>
              </a:rPr>
              <a:t>етодист МКУО РИМЦ  Н.А. Шпак</a:t>
            </a:r>
            <a:endParaRPr lang="ru-RU" altLang="ru-RU" sz="2400" b="1" dirty="0">
              <a:latin typeface="Calibri" panose="020F0502020204030204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2668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1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2056" y="226891"/>
            <a:ext cx="9361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ea typeface="Calibri" panose="020F0502020204030204" pitchFamily="34" charset="0"/>
              </a:rPr>
              <a:t>«Подушка безопасности при сдаче ЕГЭ» </a:t>
            </a:r>
            <a:endParaRPr lang="ru-RU" sz="40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43" y="1331071"/>
            <a:ext cx="1146628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ea typeface="Calibri" panose="020F0502020204030204" pitchFamily="34" charset="0"/>
              </a:rPr>
              <a:t>«русский-обществознание-история»</a:t>
            </a:r>
            <a:r>
              <a:rPr lang="ru-RU" sz="2800" u="sng" dirty="0" smtClean="0"/>
              <a:t>-</a:t>
            </a:r>
            <a:r>
              <a:rPr lang="ru-RU" sz="2800" dirty="0" smtClean="0"/>
              <a:t> гуманитарный профиль, можно </a:t>
            </a:r>
            <a:r>
              <a:rPr lang="ru-RU" sz="2800" dirty="0"/>
              <a:t>поступить на юриспруденцию, </a:t>
            </a:r>
            <a:endParaRPr lang="ru-RU" sz="2800" dirty="0" smtClean="0"/>
          </a:p>
          <a:p>
            <a:pPr algn="just"/>
            <a:r>
              <a:rPr lang="ru-RU" sz="2800" dirty="0" smtClean="0"/>
              <a:t>-политологию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smtClean="0"/>
              <a:t>-культурологические </a:t>
            </a:r>
            <a:r>
              <a:rPr lang="ru-RU" sz="2800" dirty="0"/>
              <a:t>науки</a:t>
            </a:r>
            <a:r>
              <a:rPr lang="ru-RU" sz="2800" dirty="0" smtClean="0"/>
              <a:t>,</a:t>
            </a:r>
          </a:p>
          <a:p>
            <a:pPr algn="just"/>
            <a:r>
              <a:rPr lang="ru-RU" sz="2800" dirty="0" smtClean="0"/>
              <a:t>-рекламу </a:t>
            </a:r>
            <a:r>
              <a:rPr lang="ru-RU" sz="2800" dirty="0"/>
              <a:t>и связи с общественностью, </a:t>
            </a:r>
            <a:endParaRPr lang="ru-RU" sz="2800" dirty="0" smtClean="0"/>
          </a:p>
          <a:p>
            <a:pPr algn="just"/>
            <a:r>
              <a:rPr lang="ru-RU" sz="2800" dirty="0" smtClean="0"/>
              <a:t>-лингвистику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/>
              <a:t>-</a:t>
            </a:r>
            <a:r>
              <a:rPr lang="ru-RU" sz="2800" dirty="0" smtClean="0"/>
              <a:t>философию</a:t>
            </a:r>
            <a:r>
              <a:rPr lang="ru-RU" sz="2800" b="1" dirty="0" smtClean="0">
                <a:ea typeface="Calibri" panose="020F0502020204030204" pitchFamily="34" charset="0"/>
              </a:rPr>
              <a:t>, </a:t>
            </a:r>
          </a:p>
          <a:p>
            <a:pPr algn="just"/>
            <a:r>
              <a:rPr lang="ru-RU" sz="2800" b="1" u="sng" dirty="0" smtClean="0">
                <a:ea typeface="Calibri" panose="020F0502020204030204" pitchFamily="34" charset="0"/>
              </a:rPr>
              <a:t>если добавить (профильную) математику</a:t>
            </a:r>
            <a:r>
              <a:rPr lang="ru-RU" sz="2800" u="sng" dirty="0" smtClean="0"/>
              <a:t>,</a:t>
            </a:r>
            <a:r>
              <a:rPr lang="ru-RU" sz="2800" dirty="0" smtClean="0"/>
              <a:t> </a:t>
            </a:r>
            <a:r>
              <a:rPr lang="ru-RU" sz="2800" dirty="0"/>
              <a:t>можно поступить на </a:t>
            </a:r>
            <a:endParaRPr lang="ru-RU" sz="2800" dirty="0" smtClean="0"/>
          </a:p>
          <a:p>
            <a:pPr algn="just"/>
            <a:r>
              <a:rPr lang="ru-RU" sz="2800" dirty="0" smtClean="0"/>
              <a:t> -экономику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smtClean="0"/>
              <a:t>-менеджмент,</a:t>
            </a:r>
          </a:p>
          <a:p>
            <a:pPr algn="just"/>
            <a:r>
              <a:rPr lang="ru-RU" sz="2800" dirty="0" smtClean="0"/>
              <a:t>-государственное </a:t>
            </a:r>
            <a:r>
              <a:rPr lang="ru-RU" sz="2800" dirty="0"/>
              <a:t>и муниципальное управление</a:t>
            </a:r>
            <a:r>
              <a:rPr lang="ru-RU" sz="2800" dirty="0" smtClean="0"/>
              <a:t>,</a:t>
            </a:r>
          </a:p>
          <a:p>
            <a:pPr algn="just"/>
            <a:r>
              <a:rPr lang="ru-RU" sz="2800" dirty="0" smtClean="0"/>
              <a:t>-социологию </a:t>
            </a:r>
            <a:r>
              <a:rPr lang="ru-RU" sz="2800" dirty="0"/>
              <a:t>и многое </a:t>
            </a:r>
            <a:r>
              <a:rPr lang="ru-RU" sz="2800" dirty="0" smtClean="0"/>
              <a:t>другое;</a:t>
            </a:r>
            <a:endParaRPr lang="ru-RU" sz="2800" b="1" dirty="0" smtClean="0"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ea typeface="Calibri" panose="020F050202020403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3404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2056" y="226891"/>
            <a:ext cx="9361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ea typeface="Calibri" panose="020F0502020204030204" pitchFamily="34" charset="0"/>
              </a:rPr>
              <a:t>«Подушка безопасности при сдаче ЕГЭ» </a:t>
            </a:r>
            <a:endParaRPr lang="ru-RU" sz="40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9142" y="1548785"/>
            <a:ext cx="114662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u="sng" dirty="0" smtClean="0">
                <a:ea typeface="Calibri" panose="020F0502020204030204" pitchFamily="34" charset="0"/>
              </a:rPr>
              <a:t>«</a:t>
            </a:r>
            <a:r>
              <a:rPr lang="ru-RU" sz="3200" b="1" u="sng" dirty="0">
                <a:ea typeface="Calibri" panose="020F0502020204030204" pitchFamily="34" charset="0"/>
              </a:rPr>
              <a:t>биология-химия-русский» </a:t>
            </a:r>
            <a:r>
              <a:rPr lang="ru-RU" sz="3200" b="1" dirty="0" smtClean="0">
                <a:ea typeface="Calibri" panose="020F0502020204030204" pitchFamily="34" charset="0"/>
              </a:rPr>
              <a:t>-</a:t>
            </a:r>
            <a:r>
              <a:rPr lang="ru-RU" sz="3200" dirty="0" smtClean="0">
                <a:ea typeface="Calibri" panose="020F0502020204030204" pitchFamily="34" charset="0"/>
              </a:rPr>
              <a:t>медицинский профиль, можно поступить: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-фармация,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-лечебное дело,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-агрономия, 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-психолого-педагогическое образование, 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-строительство,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-техногенная безопасность и др.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325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2364" y="331795"/>
            <a:ext cx="5767350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sz="4000" b="1" u="sng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первое</a:t>
            </a:r>
            <a:endParaRPr lang="ru-RU" sz="4000" b="1" u="sng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6971" y="1396735"/>
            <a:ext cx="8621486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Знать </a:t>
            </a:r>
            <a:r>
              <a:rPr lang="ru-RU" sz="4000" b="1" u="sng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себя, свое собственное «Я</a:t>
            </a:r>
            <a:r>
              <a:rPr lang="ru-RU" sz="4000" b="1" u="sng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marL="571500" indent="-5715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здоровье;</a:t>
            </a:r>
            <a:endParaRPr lang="ru-RU" sz="4000" b="1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интересы </a:t>
            </a:r>
            <a:r>
              <a:rPr lang="ru-RU" sz="4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склонности;</a:t>
            </a:r>
            <a:endParaRPr lang="ru-RU" sz="4000" b="1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ru-RU" sz="4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знания и умения.</a:t>
            </a:r>
            <a:endParaRPr lang="ru-RU" sz="4000" b="1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44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2364" y="331795"/>
            <a:ext cx="5767350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Правило второе</a:t>
            </a:r>
            <a:endParaRPr lang="ru-RU" sz="4000" b="1" u="sng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0570" y="1396735"/>
            <a:ext cx="110163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u="sng" dirty="0" smtClean="0"/>
              <a:t>Знать всё </a:t>
            </a:r>
            <a:r>
              <a:rPr lang="ru-RU" sz="3200" b="1" u="sng" dirty="0"/>
              <a:t>о </a:t>
            </a:r>
            <a:r>
              <a:rPr lang="ru-RU" sz="3200" b="1" u="sng" dirty="0" smtClean="0"/>
              <a:t>профессии:</a:t>
            </a:r>
          </a:p>
          <a:p>
            <a:pPr algn="just"/>
            <a:endParaRPr lang="ru-RU" sz="3200" b="1" u="sng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b="1" dirty="0" smtClean="0"/>
              <a:t>предмет</a:t>
            </a:r>
            <a:r>
              <a:rPr lang="ru-RU" sz="3200" b="1" dirty="0"/>
              <a:t>, цель и условия труда;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3200" b="1" dirty="0"/>
              <a:t>пути получения профессии;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3200" b="1" dirty="0"/>
              <a:t>медицинские противопоказания;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3200" b="1" dirty="0"/>
              <a:t>требования профессии к личности (профессионально важные качества);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3200" b="1" dirty="0"/>
              <a:t>актуальность выбранной профессии на рынке труда и перспективы ее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85136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2364" y="331795"/>
            <a:ext cx="5767350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Правило третье</a:t>
            </a:r>
            <a:endParaRPr lang="ru-RU" sz="4000" b="1" u="sng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0571" y="1396735"/>
            <a:ext cx="11277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Соотнести </a:t>
            </a:r>
            <a:r>
              <a:rPr lang="ru-RU" sz="3600" b="1" u="sng" dirty="0"/>
              <a:t>себя с требованиями выбранной профессии:</a:t>
            </a:r>
          </a:p>
          <a:p>
            <a:pPr lvl="0"/>
            <a:endParaRPr lang="ru-RU" sz="3600" b="1" dirty="0" smtClean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b="1" dirty="0" smtClean="0"/>
              <a:t>«</a:t>
            </a:r>
            <a:r>
              <a:rPr lang="ru-RU" sz="3600" b="1" dirty="0"/>
              <a:t>Человек – знаковая система»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b="1" dirty="0"/>
              <a:t>«Человек-техника»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b="1" dirty="0"/>
              <a:t>«Человек-природа»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b="1" dirty="0"/>
              <a:t>«Человек-художественный образ»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b="1" dirty="0"/>
              <a:t> «Человек-человек»</a:t>
            </a:r>
          </a:p>
        </p:txBody>
      </p:sp>
    </p:spTree>
    <p:extLst>
      <p:ext uri="{BB962C8B-B14F-4D97-AF65-F5344CB8AC3E}">
        <p14:creationId xmlns:p14="http://schemas.microsoft.com/office/powerpoint/2010/main" val="77487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altLang="ru-RU" sz="4000" b="1" u="sng" dirty="0" smtClean="0">
                <a:latin typeface="Calibri" panose="020F0502020204030204" pitchFamily="34" charset="0"/>
              </a:rPr>
              <a:t>К </a:t>
            </a:r>
            <a:r>
              <a:rPr lang="ru-RU" altLang="ru-RU" sz="4000" b="1" u="sng" dirty="0">
                <a:latin typeface="Calibri" panose="020F0502020204030204" pitchFamily="34" charset="0"/>
              </a:rPr>
              <a:t>какому типу профессий относится выбранная Вами специальность?</a:t>
            </a:r>
          </a:p>
        </p:txBody>
      </p:sp>
      <p:graphicFrame>
        <p:nvGraphicFramePr>
          <p:cNvPr id="9218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10527"/>
              </p:ext>
            </p:extLst>
          </p:nvPr>
        </p:nvGraphicFramePr>
        <p:xfrm>
          <a:off x="769256" y="1760539"/>
          <a:ext cx="10421257" cy="4103231"/>
        </p:xfrm>
        <a:graphic>
          <a:graphicData uri="http://schemas.openxmlformats.org/drawingml/2006/table">
            <a:tbl>
              <a:tblPr/>
              <a:tblGrid>
                <a:gridCol w="5809669">
                  <a:extLst>
                    <a:ext uri="{9D8B030D-6E8A-4147-A177-3AD203B41FA5}">
                      <a16:colId xmlns:a16="http://schemas.microsoft.com/office/drawing/2014/main" val="4007983352"/>
                    </a:ext>
                  </a:extLst>
                </a:gridCol>
                <a:gridCol w="4611588">
                  <a:extLst>
                    <a:ext uri="{9D8B030D-6E8A-4147-A177-3AD203B41FA5}">
                      <a16:colId xmlns:a16="http://schemas.microsoft.com/office/drawing/2014/main" val="3983234952"/>
                    </a:ext>
                  </a:extLst>
                </a:gridCol>
              </a:tblGrid>
              <a:tr h="734884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</a:rPr>
                        <a:t>Типы профессий</a:t>
                      </a:r>
                    </a:p>
                  </a:txBody>
                  <a:tcPr marL="90000" marR="90000" marT="119016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</a:rPr>
                        <a:t>10 –е классы (%)</a:t>
                      </a:r>
                    </a:p>
                  </a:txBody>
                  <a:tcPr marL="90000" marR="90000" marT="119016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930185"/>
                  </a:ext>
                </a:extLst>
              </a:tr>
              <a:tr h="67481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человек-техника</a:t>
                      </a:r>
                    </a:p>
                  </a:txBody>
                  <a:tcPr marL="52560" marR="68400" marT="98964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25,6</a:t>
                      </a:r>
                    </a:p>
                  </a:txBody>
                  <a:tcPr marL="52560" marR="68760" marT="40640" marB="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45360"/>
                  </a:ext>
                </a:extLst>
              </a:tr>
              <a:tr h="67290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человек-знаковая система</a:t>
                      </a:r>
                    </a:p>
                  </a:txBody>
                  <a:tcPr marL="52560" marR="68400" marT="98964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13,2</a:t>
                      </a:r>
                    </a:p>
                  </a:txBody>
                  <a:tcPr marL="52560" marR="68760" marT="40640" marB="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9370110"/>
                  </a:ext>
                </a:extLst>
              </a:tr>
              <a:tr h="67290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52560" marR="68400" marT="98964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41,5</a:t>
                      </a:r>
                    </a:p>
                  </a:txBody>
                  <a:tcPr marL="52560" marR="68760" marT="40640" marB="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928072"/>
                  </a:ext>
                </a:extLst>
              </a:tr>
              <a:tr h="67481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человек-художественный образ </a:t>
                      </a:r>
                    </a:p>
                  </a:txBody>
                  <a:tcPr marL="52560" marR="68400" marT="98964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9,9</a:t>
                      </a:r>
                    </a:p>
                  </a:txBody>
                  <a:tcPr marL="52560" marR="68760" marT="40640" marB="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325823"/>
                  </a:ext>
                </a:extLst>
              </a:tr>
              <a:tr h="67290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человек-природа</a:t>
                      </a:r>
                    </a:p>
                  </a:txBody>
                  <a:tcPr marL="52560" marR="68400" marT="98964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lnSpc>
                          <a:spcPct val="93000"/>
                        </a:lnSpc>
                        <a:spcBef>
                          <a:spcPts val="113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lnSpc>
                          <a:spcPct val="93000"/>
                        </a:lnSpc>
                        <a:spcBef>
                          <a:spcPts val="85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lnSpc>
                          <a:spcPct val="93000"/>
                        </a:lnSpc>
                        <a:spcBef>
                          <a:spcPts val="575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lnSpc>
                          <a:spcPct val="93000"/>
                        </a:lnSpc>
                        <a:spcBef>
                          <a:spcPts val="288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9,8</a:t>
                      </a:r>
                    </a:p>
                  </a:txBody>
                  <a:tcPr marL="52560" marR="68760" marT="40640" marB="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280743"/>
                  </a:ext>
                </a:extLst>
              </a:tr>
            </a:tbl>
          </a:graphicData>
        </a:graphic>
      </p:graphicFrame>
      <p:pic>
        <p:nvPicPr>
          <p:cNvPr id="9263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9" y="96385"/>
            <a:ext cx="1111351" cy="126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2150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463" y="3643086"/>
            <a:ext cx="1828676" cy="29332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2171" y="1354163"/>
            <a:ext cx="90133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i="0" dirty="0" smtClean="0">
              <a:solidFill>
                <a:srgbClr val="000000"/>
              </a:solidFill>
              <a:effectLst/>
            </a:endParaRPr>
          </a:p>
          <a:p>
            <a:r>
              <a:rPr lang="ru-RU" sz="2400" b="1" u="sng" dirty="0"/>
              <a:t>Предмет труда:</a:t>
            </a:r>
            <a:r>
              <a:rPr lang="ru-RU" sz="2400" b="1" dirty="0"/>
              <a:t> </a:t>
            </a:r>
            <a:r>
              <a:rPr lang="ru-RU" sz="2400" dirty="0"/>
              <a:t>человек, группы людей, коллективы (бригада, класс, хор и т. д</a:t>
            </a:r>
            <a:r>
              <a:rPr lang="ru-RU" sz="2400" dirty="0" smtClean="0"/>
              <a:t>.).</a:t>
            </a:r>
          </a:p>
          <a:p>
            <a:endParaRPr lang="ru-RU" sz="2400" dirty="0"/>
          </a:p>
          <a:p>
            <a:r>
              <a:rPr lang="ru-RU" sz="2400" b="1" u="sng" dirty="0"/>
              <a:t>Общие требования к работникам:</a:t>
            </a:r>
            <a:r>
              <a:rPr lang="ru-RU" sz="2400" b="1" dirty="0"/>
              <a:t> </a:t>
            </a:r>
            <a:r>
              <a:rPr lang="ru-RU" sz="2400" dirty="0"/>
              <a:t>высокие моральные качества; доброжелательность; вежливость; психологическая сдержанность; воспитанность; выдержка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b="1" u="sng" dirty="0" smtClean="0"/>
              <a:t>Профессии: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учитель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врач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журналист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продавец и т.д.</a:t>
            </a:r>
          </a:p>
          <a:p>
            <a:endParaRPr lang="ru-RU" sz="2400" dirty="0"/>
          </a:p>
          <a:p>
            <a:pPr algn="just"/>
            <a:endParaRPr lang="ru-RU" sz="2400" b="1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8658" y="165867"/>
            <a:ext cx="9797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Calibri" panose="020F0502020204030204" pitchFamily="34" charset="0"/>
              </a:rPr>
              <a:t> </a:t>
            </a:r>
            <a:r>
              <a:rPr lang="ru-RU" altLang="ru-RU" sz="4000" b="1" u="sng" dirty="0" smtClean="0">
                <a:latin typeface="Calibri" panose="020F0502020204030204" pitchFamily="34" charset="0"/>
              </a:rPr>
              <a:t>Человек- человек</a:t>
            </a: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344080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904" y="4020456"/>
            <a:ext cx="2109980" cy="2714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7216" y="1246368"/>
            <a:ext cx="943468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/>
              <a:t>Предмет </a:t>
            </a:r>
            <a:r>
              <a:rPr lang="ru-RU" sz="2400" b="1" u="sng" dirty="0"/>
              <a:t>труда: </a:t>
            </a:r>
            <a:r>
              <a:rPr lang="ru-RU" sz="2400" dirty="0"/>
              <a:t>технические системы, машины, механизмы, агрегаты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u="sng" dirty="0"/>
              <a:t>Общие требования к работникам:</a:t>
            </a:r>
            <a:r>
              <a:rPr lang="ru-RU" sz="2400" b="1" dirty="0"/>
              <a:t> </a:t>
            </a:r>
            <a:r>
              <a:rPr lang="ru-RU" sz="2400" dirty="0"/>
              <a:t>физическая и психологическая выносливость; стойкая работоспособность; уравновешенность; физическая сила; хорошее слуховое, зрительное и мышечное восприятие; распределенное внимание; достаточно высокое интеллектуальное развитие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b="1" u="sng" dirty="0" smtClean="0"/>
              <a:t>Профессии: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пилоты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водители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матросы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электромонтёры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слесари и т.д.</a:t>
            </a:r>
            <a:r>
              <a:rPr lang="ru-RU" sz="2400" b="1" dirty="0"/>
              <a:t> </a:t>
            </a:r>
          </a:p>
          <a:p>
            <a:endParaRPr lang="ru-RU" sz="2400" dirty="0"/>
          </a:p>
          <a:p>
            <a:pPr algn="just"/>
            <a:endParaRPr lang="ru-RU" sz="2800" b="1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33714" y="138277"/>
            <a:ext cx="9797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u="sng" dirty="0" smtClean="0">
                <a:latin typeface="Calibri" panose="020F0502020204030204" pitchFamily="34" charset="0"/>
              </a:rPr>
              <a:t> </a:t>
            </a:r>
            <a:r>
              <a:rPr lang="ru-RU" altLang="ru-RU" sz="4000" b="1" u="sng" dirty="0" smtClean="0">
                <a:latin typeface="Calibri" panose="020F0502020204030204" pitchFamily="34" charset="0"/>
              </a:rPr>
              <a:t>Человек- техника</a:t>
            </a: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23431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3392714"/>
            <a:ext cx="2218266" cy="3327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771" y="1516984"/>
            <a:ext cx="959394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/>
              <a:t>Предмет </a:t>
            </a:r>
            <a:r>
              <a:rPr lang="ru-RU" sz="2400" b="1" u="sng" dirty="0"/>
              <a:t>труда: </a:t>
            </a:r>
            <a:r>
              <a:rPr lang="ru-RU" sz="2400" dirty="0"/>
              <a:t>художественные образы, закономерности создания и восприятия художественных образов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u="sng" dirty="0"/>
              <a:t>Общие требования к работникам:</a:t>
            </a:r>
            <a:r>
              <a:rPr lang="ru-RU" sz="2400" b="1" dirty="0"/>
              <a:t> </a:t>
            </a:r>
            <a:r>
              <a:rPr lang="ru-RU" sz="2400" dirty="0"/>
              <a:t>впечатлительность; эмоциональность; трудоспособность; оперирование средствами эстетического воздействия; художественные способности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b="1" u="sng" dirty="0" smtClean="0"/>
              <a:t>Профессии: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художники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стилисты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модельеры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музыканты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парикмахеры и т.д.</a:t>
            </a:r>
          </a:p>
          <a:p>
            <a:endParaRPr lang="ru-RU" sz="2400" dirty="0"/>
          </a:p>
          <a:p>
            <a:pPr algn="just"/>
            <a:endParaRPr lang="ru-RU" sz="2800" b="1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9828" y="269241"/>
            <a:ext cx="9797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Calibri" panose="020F0502020204030204" pitchFamily="34" charset="0"/>
              </a:rPr>
              <a:t> </a:t>
            </a:r>
            <a:r>
              <a:rPr lang="ru-RU" altLang="ru-RU" sz="4000" b="1" u="sng" dirty="0" smtClean="0">
                <a:latin typeface="Calibri" panose="020F0502020204030204" pitchFamily="34" charset="0"/>
              </a:rPr>
              <a:t>Человек- художественный образ</a:t>
            </a:r>
            <a:endParaRPr lang="ru-RU" sz="4000" u="sng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9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538" y="4325257"/>
            <a:ext cx="1921462" cy="24093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6211" y="1354163"/>
            <a:ext cx="9468645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/>
              <a:t>Предмет </a:t>
            </a:r>
            <a:r>
              <a:rPr lang="ru-RU" sz="2400" b="1" u="sng" dirty="0"/>
              <a:t>труда:</a:t>
            </a:r>
            <a:r>
              <a:rPr lang="ru-RU" sz="2400" b="1" dirty="0"/>
              <a:t> </a:t>
            </a:r>
            <a:r>
              <a:rPr lang="ru-RU" sz="2400" dirty="0"/>
              <a:t>условные обозначения, шифры, коды, языки, формулы, речь, письменность, символы, схемы, графики, ноты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u="sng" dirty="0"/>
              <a:t>Общие требования к работникам:</a:t>
            </a:r>
            <a:r>
              <a:rPr lang="ru-RU" sz="2400" b="1" dirty="0"/>
              <a:t> </a:t>
            </a:r>
            <a:r>
              <a:rPr lang="ru-RU" sz="2400" dirty="0"/>
              <a:t>дисциплинированность; пунктуальность; стойкая работоспособность; аккуратность; оперативная память; устойчивое концентрированное внимание; способность оперировать представлениями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b="1" u="sng" dirty="0" smtClean="0"/>
              <a:t>Профессии: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бухгалтеры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учёные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операторы ЭВМ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люди, работающие в лабораториях, научных центрах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/>
              <a:t>корректоры</a:t>
            </a:r>
            <a:r>
              <a:rPr lang="ru-RU" sz="2400" b="1" dirty="0">
                <a:solidFill>
                  <a:srgbClr val="000000"/>
                </a:solidFill>
              </a:rPr>
              <a:t> и т.д.</a:t>
            </a:r>
            <a:endParaRPr lang="ru-RU" sz="2800" b="1" dirty="0">
              <a:solidFill>
                <a:srgbClr val="000000"/>
              </a:solidFill>
            </a:endParaRP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800" b="1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40114" y="238437"/>
            <a:ext cx="9797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Calibri" panose="020F0502020204030204" pitchFamily="34" charset="0"/>
              </a:rPr>
              <a:t> </a:t>
            </a:r>
            <a:r>
              <a:rPr lang="ru-RU" altLang="ru-RU" sz="4000" b="1" u="sng" dirty="0" smtClean="0">
                <a:latin typeface="Calibri" panose="020F0502020204030204" pitchFamily="34" charset="0"/>
              </a:rPr>
              <a:t>Человек- знаковая система</a:t>
            </a: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363794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1524001" y="-71438"/>
            <a:ext cx="9142413" cy="1141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u="sng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Образовательная </a:t>
            </a:r>
            <a:r>
              <a:rPr lang="ru-RU" altLang="ru-RU" sz="4000" b="1" u="sng" dirty="0">
                <a:solidFill>
                  <a:srgbClr val="000000"/>
                </a:solidFill>
                <a:latin typeface="Calibri" panose="020F0502020204030204" pitchFamily="34" charset="0"/>
              </a:rPr>
              <a:t>карта района</a:t>
            </a: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1981201" y="1285876"/>
            <a:ext cx="8228013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39725"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28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6"/>
            <a:ext cx="1124857" cy="1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03389" y="1285875"/>
          <a:ext cx="8505825" cy="4700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4425">
                  <a:extLst>
                    <a:ext uri="{9D8B030D-6E8A-4147-A177-3AD203B41FA5}">
                      <a16:colId xmlns:a16="http://schemas.microsoft.com/office/drawing/2014/main" val="1144622610"/>
                    </a:ext>
                  </a:extLst>
                </a:gridCol>
                <a:gridCol w="4741400">
                  <a:extLst>
                    <a:ext uri="{9D8B030D-6E8A-4147-A177-3AD203B41FA5}">
                      <a16:colId xmlns:a16="http://schemas.microsoft.com/office/drawing/2014/main" val="1129123343"/>
                    </a:ext>
                  </a:extLst>
                </a:gridCol>
              </a:tblGrid>
              <a:tr h="70299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Профили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обучения</a:t>
                      </a:r>
                      <a:endParaRPr lang="ru-RU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ОО</a:t>
                      </a:r>
                      <a:endParaRPr lang="ru-RU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513063"/>
                  </a:ext>
                </a:extLst>
              </a:tr>
              <a:tr h="578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естественно-научный</a:t>
                      </a: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 № 2, 10,13,15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815362"/>
                  </a:ext>
                </a:extLst>
              </a:tr>
              <a:tr h="57895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гуманитарный</a:t>
                      </a: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 № 2,3,4,6,8,9,11,12,13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534499"/>
                  </a:ext>
                </a:extLst>
              </a:tr>
              <a:tr h="858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социально-экономический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 №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1,2,9,10,11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577350"/>
                  </a:ext>
                </a:extLst>
              </a:tr>
              <a:tr h="578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технологический</a:t>
                      </a: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 № 1, 3,4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185753"/>
                  </a:ext>
                </a:extLst>
              </a:tr>
              <a:tr h="578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универсальный</a:t>
                      </a: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 № 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936698"/>
                  </a:ext>
                </a:extLst>
              </a:tr>
              <a:tr h="822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индивидуальный учебный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план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СОШ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№ 12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1" marR="91441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02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78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43314" y="244464"/>
            <a:ext cx="8186057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Человек - природа</a:t>
            </a:r>
            <a:endParaRPr kumimoji="0" lang="ru-RU" altLang="ru-RU" sz="4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 </a:t>
            </a:r>
            <a:endParaRPr kumimoji="0" lang="ru-RU" altLang="ru-RU" sz="12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3" name="AutoShape 2" descr="https://xn--j1ahfl.xn--p1ai/data/edu/images/6253_b.png"/>
          <p:cNvSpPr>
            <a:spLocks noChangeAspect="1" noChangeArrowheads="1"/>
          </p:cNvSpPr>
          <p:nvPr/>
        </p:nvSpPr>
        <p:spPr bwMode="auto">
          <a:xfrm>
            <a:off x="0" y="0"/>
            <a:ext cx="14763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xn--j1ahfl.xn--p1ai/data/edu/images/6253_b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6212" y="1246368"/>
            <a:ext cx="9477827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/>
              <a:t>Предмет </a:t>
            </a:r>
            <a:r>
              <a:rPr lang="ru-RU" sz="2400" b="1" u="sng" dirty="0"/>
              <a:t>труда:</a:t>
            </a:r>
            <a:r>
              <a:rPr lang="ru-RU" sz="2400" b="1" dirty="0"/>
              <a:t> </a:t>
            </a:r>
            <a:r>
              <a:rPr lang="ru-RU" sz="2400" dirty="0"/>
              <a:t>земля, вода, атмосфера, полезные ископаемые, различные живые организмы и биологические процессы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u="sng" dirty="0"/>
              <a:t>Общие требования к работникам: </a:t>
            </a:r>
            <a:r>
              <a:rPr lang="ru-RU" sz="2400" dirty="0"/>
              <a:t>любовь к животным и растениям; физическая выносливость; высокая работоспособность; терпимость; инициативность; способность предвидеть и оценивать изменчивые природные факторы; хорошее воображение; оперативное наглядно-образное мышление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b="1" u="sng" dirty="0" smtClean="0"/>
              <a:t>Профессии: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ветеринар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агроном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гидролог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животновод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</a:rPr>
              <a:t>механизатор т.д.</a:t>
            </a:r>
          </a:p>
          <a:p>
            <a:endParaRPr lang="ru-RU" sz="2400" dirty="0"/>
          </a:p>
          <a:p>
            <a:pPr algn="just"/>
            <a:endParaRPr lang="ru-RU" sz="2800" b="1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516" y="4030703"/>
            <a:ext cx="1973484" cy="282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9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2627" y="-30334"/>
            <a:ext cx="6846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u="sng" dirty="0" smtClean="0">
                <a:solidFill>
                  <a:srgbClr val="000000"/>
                </a:solidFill>
                <a:effectLst/>
              </a:rPr>
              <a:t>Стратегия выбора профессии</a:t>
            </a:r>
            <a:endParaRPr lang="ru-RU" sz="4000" b="1" u="sng" dirty="0"/>
          </a:p>
        </p:txBody>
      </p:sp>
      <p:pic>
        <p:nvPicPr>
          <p:cNvPr id="3" name="Рисунок 2" descr="https://xn--j1ahfl.xn--p1ai/data/edu/images/6253_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14" y="957944"/>
            <a:ext cx="9608457" cy="216262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489571"/>
              </p:ext>
            </p:extLst>
          </p:nvPr>
        </p:nvGraphicFramePr>
        <p:xfrm>
          <a:off x="838200" y="3400964"/>
          <a:ext cx="10515600" cy="30869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3445486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8107015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72490344"/>
                    </a:ext>
                  </a:extLst>
                </a:gridCol>
              </a:tblGrid>
              <a:tr h="3086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Помочь подростку оценить его способности и интересы;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Выяснить, какие профессии ему нравятся;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Определить, имеет ли он представление о том, чем ему придется заниматься каждый трудовой день.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Помочь определить способности,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знания,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</a:rPr>
                        <a:t> умения, навыки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Рассказать, как можно их применить;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Познакомить ребенка с требованиями предъявляемые выбранной профессией.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Исследовать рынок труда;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Обсудить с ребенком, в каких учебных заведениях можно получить интересующую профессию;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Обсудить престиж и перспективность выбранной профессии.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392540"/>
                  </a:ext>
                </a:extLst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9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ru-RU" alt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altLang="ru-RU" sz="4000" b="1" u="sng" dirty="0">
                <a:latin typeface="Calibri" panose="020F0502020204030204" pitchFamily="34" charset="0"/>
                <a:cs typeface="Calibri" panose="020F0502020204030204" pitchFamily="34" charset="0"/>
              </a:rPr>
              <a:t>Чек-лист заботливого родителя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238876" y="4756151"/>
            <a:ext cx="4284663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280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07" y="104775"/>
            <a:ext cx="9350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7" name="Прямоугольник 3"/>
          <p:cNvSpPr>
            <a:spLocks noChangeArrowheads="1"/>
          </p:cNvSpPr>
          <p:nvPr/>
        </p:nvSpPr>
        <p:spPr bwMode="auto">
          <a:xfrm>
            <a:off x="696686" y="1171575"/>
            <a:ext cx="9826852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altLang="ru-RU" sz="2000" b="1" u="sng" dirty="0"/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Не настаивать на своём выборе и дать ребёнку самому определиться и выбрать профессию.</a:t>
            </a:r>
          </a:p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2. Рассказать, какие профессии сейчас востребованы.</a:t>
            </a:r>
          </a:p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3. Дать максимум информации о разных профессиях.</a:t>
            </a:r>
          </a:p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4. Не заставлять учиться ради диплома: лучше потратить год на самоопределение, а потом найти идеальную профессию.</a:t>
            </a:r>
          </a:p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5. Не путать любимый урок в школе и профессию.</a:t>
            </a:r>
          </a:p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6. Показать профессии изнутри.</a:t>
            </a:r>
          </a:p>
          <a:p>
            <a:pPr>
              <a:defRPr/>
            </a:pP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ru-RU" altLang="ru-RU" sz="28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5872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>
                <a:solidFill>
                  <a:srgbClr val="000000"/>
                </a:solidFill>
                <a:latin typeface="Calibri" panose="020F0502020204030204" pitchFamily="34" charset="0"/>
              </a:rPr>
              <a:t>Рекомендации 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238876" y="4756151"/>
            <a:ext cx="4284663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280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4614"/>
            <a:ext cx="9350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8677" name="Прямоугольник 3"/>
          <p:cNvSpPr>
            <a:spLocks noChangeArrowheads="1"/>
          </p:cNvSpPr>
          <p:nvPr/>
        </p:nvSpPr>
        <p:spPr bwMode="auto">
          <a:xfrm>
            <a:off x="2170114" y="1077913"/>
            <a:ext cx="81359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Информационный портал </a:t>
            </a:r>
            <a:r>
              <a:rPr lang="en-US" altLang="ru-RU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http://www.</a:t>
            </a:r>
            <a:r>
              <a:rPr lang="ru-RU" altLang="ru-RU" sz="2800" b="1" u="sng" dirty="0" err="1">
                <a:latin typeface="Calibri" panose="020F0502020204030204" pitchFamily="34" charset="0"/>
                <a:cs typeface="Calibri" panose="020F0502020204030204" pitchFamily="34" charset="0"/>
              </a:rPr>
              <a:t>траектория.онлайн</a:t>
            </a:r>
            <a:r>
              <a:rPr lang="ru-RU" altLang="ru-RU" u="sng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ru-RU" alt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342" name="Прямоугольник 5"/>
          <p:cNvSpPr>
            <a:spLocks noChangeArrowheads="1"/>
          </p:cNvSpPr>
          <p:nvPr/>
        </p:nvSpPr>
        <p:spPr bwMode="auto">
          <a:xfrm>
            <a:off x="406399" y="1966913"/>
            <a:ext cx="1082765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9388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900" indent="-342900" algn="just">
              <a:buFontTx/>
              <a:buChar char="-"/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бесплатно пройти тестирование и узнать, какие учебные заведения и места работы подходят с учетом психологических и личностных характеристик;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получить свой психологический портрет;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узнать, какие профессии подходят;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найти подходящие колледжи, вузы и программы обучения;</a:t>
            </a:r>
          </a:p>
          <a:p>
            <a:pPr algn="just"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- найти организации для реализации талантов, занятий спортом и </a:t>
            </a:r>
            <a:r>
              <a:rPr lang="ru-RU" altLang="ru-RU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волонтерства</a:t>
            </a: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>
              <a:defRPr/>
            </a:pP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- получить информацию о престижных профессиях.</a:t>
            </a:r>
          </a:p>
        </p:txBody>
      </p:sp>
    </p:spTree>
    <p:extLst>
      <p:ext uri="{BB962C8B-B14F-4D97-AF65-F5344CB8AC3E}">
        <p14:creationId xmlns:p14="http://schemas.microsoft.com/office/powerpoint/2010/main" val="40868799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75771" y="-71438"/>
            <a:ext cx="10390643" cy="1141413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altLang="ru-RU" sz="4000" b="1" dirty="0">
                <a:latin typeface="Calibri" panose="020F0502020204030204" pitchFamily="34" charset="0"/>
              </a:rPr>
              <a:t>             </a:t>
            </a:r>
            <a:r>
              <a:rPr lang="ru-RU" altLang="ru-RU" sz="4000" b="1" u="sng" dirty="0">
                <a:latin typeface="Calibri" panose="020F0502020204030204" pitchFamily="34" charset="0"/>
              </a:rPr>
              <a:t>Выбрали ли вы для себя профессию?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81201" y="1285876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3655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altLang="ru-RU" sz="2800">
                <a:latin typeface="Arial Narrow" panose="020B0606020202030204" pitchFamily="34" charset="0"/>
                <a:cs typeface="DejaVu Sans" panose="020B0603030804020204" pitchFamily="34" charset="0"/>
              </a:rPr>
              <a:t>Да - </a:t>
            </a:r>
            <a:r>
              <a:rPr lang="ru-RU" altLang="ru-RU" sz="2800" b="1"/>
              <a:t>56 %</a:t>
            </a:r>
          </a:p>
          <a:p>
            <a:pPr algn="ctr" eaLnBrk="1">
              <a:buClrTx/>
              <a:buFontTx/>
              <a:buNone/>
            </a:pPr>
            <a:r>
              <a:rPr lang="ru-RU" altLang="ru-RU" sz="2800">
                <a:latin typeface="Arial Narrow" panose="020B0606020202030204" pitchFamily="34" charset="0"/>
                <a:cs typeface="DejaVu Sans" panose="020B0603030804020204" pitchFamily="34" charset="0"/>
              </a:rPr>
              <a:t>Нет -  </a:t>
            </a:r>
            <a:r>
              <a:rPr lang="ru-RU" altLang="ru-RU" sz="2800" b="1">
                <a:solidFill>
                  <a:srgbClr val="FF0000"/>
                </a:solidFill>
                <a:latin typeface="Arial Narrow" panose="020B0606020202030204" pitchFamily="34" charset="0"/>
                <a:cs typeface="DejaVu Sans" panose="020B0603030804020204" pitchFamily="34" charset="0"/>
              </a:rPr>
              <a:t>1</a:t>
            </a:r>
            <a:r>
              <a:rPr lang="ru-RU" altLang="ru-RU" sz="2800" b="1">
                <a:solidFill>
                  <a:srgbClr val="FF0000"/>
                </a:solidFill>
              </a:rPr>
              <a:t>3 %</a:t>
            </a:r>
          </a:p>
          <a:p>
            <a:pPr algn="ctr" eaLnBrk="1">
              <a:buClrTx/>
              <a:buFontTx/>
              <a:buNone/>
            </a:pPr>
            <a:r>
              <a:rPr lang="ru-RU" altLang="ru-RU" sz="2800">
                <a:latin typeface="Arial Narrow" panose="020B0606020202030204" pitchFamily="34" charset="0"/>
                <a:cs typeface="DejaVu Sans" panose="020B0603030804020204" pitchFamily="34" charset="0"/>
              </a:rPr>
              <a:t>Затрудняюсь ответить - </a:t>
            </a:r>
            <a:r>
              <a:rPr lang="ru-RU" altLang="ru-RU" sz="2800" b="1">
                <a:solidFill>
                  <a:srgbClr val="FF0000"/>
                </a:solidFill>
              </a:rPr>
              <a:t>31 %.</a:t>
            </a:r>
          </a:p>
          <a:p>
            <a:pPr algn="ctr" eaLnBrk="1">
              <a:buClrTx/>
              <a:buFontTx/>
              <a:buNone/>
            </a:pPr>
            <a:endParaRPr lang="ru-RU" altLang="ru-RU">
              <a:cs typeface="DejaVu Sans" panose="020B0603030804020204" pitchFamily="34" charset="0"/>
            </a:endParaRPr>
          </a:p>
          <a:p>
            <a:pPr eaLnBrk="1">
              <a:buClrTx/>
              <a:buFontTx/>
              <a:buNone/>
            </a:pPr>
            <a:r>
              <a:rPr lang="ru-RU" altLang="ru-RU" sz="2800" b="1" u="sng">
                <a:latin typeface="Arial Narrow" panose="020B0606020202030204" pitchFamily="34" charset="0"/>
                <a:cs typeface="DejaVu Sans" panose="020B0603030804020204" pitchFamily="34" charset="0"/>
              </a:rPr>
              <a:t>Причины, мешающие выбору профессии:</a:t>
            </a:r>
            <a:r>
              <a:rPr lang="ru-RU" altLang="ru-RU" sz="2800" b="1">
                <a:latin typeface="Arial Narrow" panose="020B0606020202030204" pitchFamily="34" charset="0"/>
                <a:cs typeface="DejaVu Sans" panose="020B0603030804020204" pitchFamily="34" charset="0"/>
              </a:rPr>
              <a:t> </a:t>
            </a:r>
          </a:p>
          <a:p>
            <a:pPr eaLnBrk="1">
              <a:buClrTx/>
              <a:buFontTx/>
              <a:buNone/>
            </a:pPr>
            <a:endParaRPr lang="ru-RU" altLang="ru-RU" sz="2800" b="1">
              <a:latin typeface="Arial Narrow" panose="020B0606020202030204" pitchFamily="34" charset="0"/>
              <a:cs typeface="DejaVu Sans" panose="020B0603030804020204" pitchFamily="34" charset="0"/>
            </a:endParaRPr>
          </a:p>
          <a:p>
            <a:pPr>
              <a:buClrTx/>
              <a:buFontTx/>
              <a:buNone/>
            </a:pPr>
            <a:r>
              <a:rPr lang="ru-RU" altLang="ru-RU" sz="2400" b="1"/>
              <a:t>- вариант затрудняюсь ответить –</a:t>
            </a:r>
            <a:r>
              <a:rPr lang="ru-RU" altLang="ru-RU" sz="2400" b="1">
                <a:solidFill>
                  <a:srgbClr val="FF0000"/>
                </a:solidFill>
              </a:rPr>
              <a:t>  33,8 %</a:t>
            </a:r>
          </a:p>
          <a:p>
            <a:pPr>
              <a:buClrTx/>
              <a:buFontTx/>
              <a:buNone/>
            </a:pPr>
            <a:r>
              <a:rPr lang="ru-RU" altLang="ru-RU" sz="2400" b="1"/>
              <a:t>- мало знаю о профессиях – </a:t>
            </a:r>
            <a:r>
              <a:rPr lang="ru-RU" altLang="ru-RU" sz="2400" b="1">
                <a:solidFill>
                  <a:srgbClr val="FF0000"/>
                </a:solidFill>
              </a:rPr>
              <a:t>18,7 %</a:t>
            </a:r>
            <a:r>
              <a:rPr lang="ru-RU" altLang="ru-RU" sz="2400" b="1"/>
              <a:t>;</a:t>
            </a:r>
          </a:p>
          <a:p>
            <a:pPr>
              <a:buClrTx/>
              <a:buFontTx/>
              <a:buNone/>
            </a:pPr>
            <a:r>
              <a:rPr lang="ru-RU" altLang="ru-RU" sz="2400" b="1"/>
              <a:t>- плохо знаю свои возможности – </a:t>
            </a:r>
            <a:r>
              <a:rPr lang="ru-RU" altLang="ru-RU" sz="2400" b="1">
                <a:solidFill>
                  <a:srgbClr val="FF0000"/>
                </a:solidFill>
              </a:rPr>
              <a:t>18,4 %;</a:t>
            </a:r>
          </a:p>
          <a:p>
            <a:pPr>
              <a:buClrTx/>
              <a:buFontTx/>
              <a:buNone/>
            </a:pPr>
            <a:r>
              <a:rPr lang="ru-RU" altLang="ru-RU" sz="2400" b="1"/>
              <a:t>- не знаю о востребованных профессиях –13,2 %;</a:t>
            </a:r>
          </a:p>
          <a:p>
            <a:pPr>
              <a:buClrTx/>
              <a:buFontTx/>
              <a:buNone/>
            </a:pPr>
            <a:r>
              <a:rPr lang="ru-RU" altLang="ru-RU" sz="2400" b="1"/>
              <a:t>- не знаю, как выбирать – 8,8%;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15" y="111126"/>
            <a:ext cx="1139371" cy="12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8969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9714" y="365125"/>
            <a:ext cx="7489372" cy="1325563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+mn-lt"/>
              </a:rPr>
              <a:t>Анкетирование</a:t>
            </a:r>
            <a:endParaRPr lang="ru-RU" b="1" u="sng" dirty="0">
              <a:latin typeface="+mn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2668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AutoNum type="arabicPeriod"/>
            </a:pPr>
            <a:r>
              <a:rPr lang="ru-RU" b="1" dirty="0" smtClean="0">
                <a:ea typeface="Times New Roman" panose="02020603050405020304" pitchFamily="18" charset="0"/>
              </a:rPr>
              <a:t>Знаете ли Вы кем</a:t>
            </a:r>
            <a:r>
              <a:rPr lang="ru-RU" b="1" dirty="0">
                <a:ea typeface="Times New Roman" panose="02020603050405020304" pitchFamily="18" charset="0"/>
              </a:rPr>
              <a:t>  хочет стать Ваш ребенок</a:t>
            </a:r>
            <a:r>
              <a:rPr lang="ru-RU" b="1" dirty="0" smtClean="0">
                <a:ea typeface="Times New Roman" panose="02020603050405020304" pitchFamily="18" charset="0"/>
              </a:rPr>
              <a:t>?</a:t>
            </a:r>
          </a:p>
          <a:p>
            <a:pPr marL="0" indent="0" algn="just">
              <a:buNone/>
            </a:pPr>
            <a:endParaRPr lang="ru-RU" b="1" dirty="0"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ea typeface="Times New Roman" panose="02020603050405020304" pitchFamily="18" charset="0"/>
              </a:rPr>
              <a:t>2</a:t>
            </a:r>
            <a:r>
              <a:rPr lang="ru-RU" b="1" dirty="0" smtClean="0">
                <a:ea typeface="Times New Roman" panose="02020603050405020304" pitchFamily="18" charset="0"/>
              </a:rPr>
              <a:t>. Знаете  </a:t>
            </a:r>
            <a:r>
              <a:rPr lang="ru-RU" b="1" dirty="0">
                <a:ea typeface="Times New Roman" panose="02020603050405020304" pitchFamily="18" charset="0"/>
              </a:rPr>
              <a:t>интересы и </a:t>
            </a:r>
            <a:r>
              <a:rPr lang="ru-RU" b="1" dirty="0" smtClean="0">
                <a:ea typeface="Times New Roman" panose="02020603050405020304" pitchFamily="18" charset="0"/>
              </a:rPr>
              <a:t>склонности своего </a:t>
            </a:r>
            <a:r>
              <a:rPr lang="ru-RU" b="1" dirty="0">
                <a:ea typeface="Times New Roman" panose="02020603050405020304" pitchFamily="18" charset="0"/>
              </a:rPr>
              <a:t>ребенка</a:t>
            </a:r>
            <a:r>
              <a:rPr lang="ru-RU" b="1" dirty="0" smtClean="0">
                <a:ea typeface="Times New Roman" panose="02020603050405020304" pitchFamily="18" charset="0"/>
              </a:rPr>
              <a:t>?</a:t>
            </a:r>
          </a:p>
          <a:p>
            <a:pPr marL="0" indent="0" algn="just">
              <a:buNone/>
            </a:pPr>
            <a:endParaRPr lang="ru-RU" b="1" dirty="0"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ea typeface="Times New Roman" panose="02020603050405020304" pitchFamily="18" charset="0"/>
              </a:rPr>
              <a:t>3. Учитываете </a:t>
            </a:r>
            <a:r>
              <a:rPr lang="ru-RU" b="1" dirty="0">
                <a:ea typeface="Times New Roman" panose="02020603050405020304" pitchFamily="18" charset="0"/>
              </a:rPr>
              <a:t>ли Вы особенности его темперамента при поиске подходящей профессии?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8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altLang="ru-RU" sz="4000" b="1" dirty="0">
                <a:latin typeface="Calibri" panose="020F0502020204030204" pitchFamily="34" charset="0"/>
              </a:rPr>
              <a:t>       </a:t>
            </a:r>
            <a:r>
              <a:rPr lang="ru-RU" altLang="ru-RU" sz="4000" b="1" u="sng" dirty="0">
                <a:latin typeface="Calibri" panose="020F0502020204030204" pitchFamily="34" charset="0"/>
              </a:rPr>
              <a:t>Выбор образовательных маршрутов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262743" y="1584099"/>
            <a:ext cx="10160000" cy="454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39725" indent="-339725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buFont typeface="Arial" panose="020B0604020202020204" pitchFamily="34" charset="0"/>
              <a:buChar char="•"/>
            </a:pPr>
            <a:r>
              <a:rPr lang="ru-RU" altLang="ru-RU" sz="3200" b="1" dirty="0">
                <a:latin typeface="Calibri" panose="020F0502020204030204" pitchFamily="34" charset="0"/>
                <a:cs typeface="DejaVu Sans" panose="020B0603030804020204" pitchFamily="34" charset="0"/>
              </a:rPr>
              <a:t>ВУЗ - </a:t>
            </a:r>
            <a:r>
              <a:rPr lang="ru-RU" alt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DejaVu Sans" panose="020B0603030804020204" pitchFamily="34" charset="0"/>
              </a:rPr>
              <a:t>34</a:t>
            </a:r>
            <a:r>
              <a:rPr lang="ru-RU" altLang="ru-RU" sz="2800" b="1" dirty="0">
                <a:solidFill>
                  <a:srgbClr val="FF0000"/>
                </a:solidFill>
              </a:rPr>
              <a:t>,8%</a:t>
            </a:r>
          </a:p>
          <a:p>
            <a:pPr eaLnBrk="1">
              <a:buFont typeface="Arial" panose="020B0604020202020204" pitchFamily="34" charset="0"/>
              <a:buChar char="•"/>
            </a:pPr>
            <a:r>
              <a:rPr lang="ru-RU" altLang="ru-RU" sz="3200" b="1" dirty="0">
                <a:latin typeface="Calibri" panose="020F0502020204030204" pitchFamily="34" charset="0"/>
                <a:cs typeface="DejaVu Sans" panose="020B0603030804020204" pitchFamily="34" charset="0"/>
              </a:rPr>
              <a:t>СПО </a:t>
            </a:r>
            <a:r>
              <a:rPr lang="ru-RU" altLang="ru-RU" sz="3200" dirty="0">
                <a:latin typeface="Calibri" panose="020F0502020204030204" pitchFamily="34" charset="0"/>
                <a:cs typeface="DejaVu Sans" panose="020B0603030804020204" pitchFamily="34" charset="0"/>
              </a:rPr>
              <a:t>- </a:t>
            </a:r>
            <a:r>
              <a:rPr lang="ru-RU" altLang="ru-RU" sz="2800" b="1" dirty="0">
                <a:latin typeface="Calibri" panose="020F0502020204030204" pitchFamily="34" charset="0"/>
                <a:cs typeface="DejaVu Sans" panose="020B0603030804020204" pitchFamily="34" charset="0"/>
              </a:rPr>
              <a:t>40</a:t>
            </a:r>
            <a:r>
              <a:rPr lang="ru-RU" altLang="ru-RU" sz="2800" b="1" dirty="0"/>
              <a:t>,5%</a:t>
            </a:r>
            <a:r>
              <a:rPr lang="ru-RU" altLang="ru-RU" dirty="0"/>
              <a:t> </a:t>
            </a:r>
          </a:p>
          <a:p>
            <a:pPr eaLnBrk="1">
              <a:buFont typeface="Arial" panose="020B0604020202020204" pitchFamily="34" charset="0"/>
              <a:buChar char="•"/>
            </a:pPr>
            <a:r>
              <a:rPr lang="ru-RU" altLang="ru-RU" sz="3200" dirty="0">
                <a:latin typeface="Calibri" panose="020F0502020204030204" pitchFamily="34" charset="0"/>
                <a:cs typeface="DejaVu Sans" panose="020B0603030804020204" pitchFamily="34" charset="0"/>
              </a:rPr>
              <a:t>«затрудняюсь ответить» - </a:t>
            </a:r>
            <a:r>
              <a:rPr lang="ru-RU" altLang="ru-RU" sz="2800" b="1" dirty="0">
                <a:latin typeface="Calibri" panose="020F0502020204030204" pitchFamily="34" charset="0"/>
                <a:cs typeface="DejaVu Sans" panose="020B0603030804020204" pitchFamily="34" charset="0"/>
              </a:rPr>
              <a:t>15</a:t>
            </a:r>
            <a:r>
              <a:rPr lang="ru-RU" altLang="ru-RU" sz="2800" b="1" dirty="0"/>
              <a:t>,9%</a:t>
            </a:r>
          </a:p>
          <a:p>
            <a:pPr eaLnBrk="1">
              <a:buFont typeface="Arial" panose="020B0604020202020204" pitchFamily="34" charset="0"/>
              <a:buChar char="•"/>
            </a:pPr>
            <a:r>
              <a:rPr lang="ru-RU" altLang="ru-RU" sz="3200" dirty="0">
                <a:latin typeface="Calibri" panose="020F0502020204030204" pitchFamily="34" charset="0"/>
                <a:cs typeface="DejaVu Sans" panose="020B0603030804020204" pitchFamily="34" charset="0"/>
              </a:rPr>
              <a:t>устроиться на работу по окончании 9-го класса </a:t>
            </a:r>
            <a:r>
              <a:rPr lang="ru-RU" altLang="ru-RU" sz="3200" dirty="0" smtClean="0">
                <a:latin typeface="Calibri" panose="020F0502020204030204" pitchFamily="34" charset="0"/>
                <a:cs typeface="DejaVu Sans" panose="020B0603030804020204" pitchFamily="34" charset="0"/>
              </a:rPr>
              <a:t>-</a:t>
            </a:r>
            <a:r>
              <a:rPr lang="ru-RU" altLang="ru-RU" sz="3200" b="1" dirty="0" smtClean="0">
                <a:latin typeface="Calibri" panose="020F0502020204030204" pitchFamily="34" charset="0"/>
                <a:cs typeface="DejaVu Sans" panose="020B0603030804020204" pitchFamily="34" charset="0"/>
              </a:rPr>
              <a:t>8</a:t>
            </a:r>
            <a:r>
              <a:rPr lang="ru-RU" altLang="ru-RU" sz="3200" b="1" dirty="0" smtClean="0"/>
              <a:t>,8</a:t>
            </a:r>
            <a:r>
              <a:rPr lang="ru-RU" altLang="ru-RU" sz="2800" b="1" dirty="0" smtClean="0"/>
              <a:t>%</a:t>
            </a:r>
          </a:p>
          <a:p>
            <a:pPr eaLnBrk="1">
              <a:buFont typeface="Arial" panose="020B0604020202020204" pitchFamily="34" charset="0"/>
              <a:buChar char="•"/>
            </a:pPr>
            <a:endParaRPr lang="ru-RU" altLang="ru-RU" sz="2800" b="1" dirty="0" smtClean="0">
              <a:solidFill>
                <a:schemeClr val="tx1"/>
              </a:solidFill>
            </a:endParaRPr>
          </a:p>
          <a:p>
            <a:pPr eaLnBrk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chemeClr val="tx1"/>
                </a:solidFill>
              </a:rPr>
              <a:t>Пришли в 10-й класс- 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58,4 %</a:t>
            </a:r>
            <a:endParaRPr lang="ru-RU" altLang="ru-RU" sz="2800" b="1" dirty="0">
              <a:solidFill>
                <a:srgbClr val="FF0000"/>
              </a:solidFill>
            </a:endParaRPr>
          </a:p>
          <a:p>
            <a:pPr marL="341313" indent="-338138"/>
            <a:endParaRPr lang="ru-RU" altLang="ru-RU" sz="2800" b="1" dirty="0"/>
          </a:p>
          <a:p>
            <a:pPr marL="342900" indent="-338138"/>
            <a:r>
              <a:rPr lang="ru-RU" altLang="ru-RU" sz="2800" b="1" dirty="0">
                <a:latin typeface="Calibri" panose="020F0502020204030204" pitchFamily="34" charset="0"/>
                <a:cs typeface="DejaVu Sans" panose="020B0603030804020204" pitchFamily="34" charset="0"/>
              </a:rPr>
              <a:t>Связываете ли Вы своё будущее с Краснодарским краем?</a:t>
            </a:r>
          </a:p>
          <a:p>
            <a:pPr marL="342900" indent="-338138" algn="ctr"/>
            <a:r>
              <a:rPr lang="ru-RU" altLang="ru-RU" sz="2800" dirty="0">
                <a:latin typeface="Calibri" panose="020F0502020204030204" pitchFamily="34" charset="0"/>
                <a:cs typeface="DejaVu Sans" panose="020B0603030804020204" pitchFamily="34" charset="0"/>
              </a:rPr>
              <a:t>Да -  </a:t>
            </a:r>
            <a:r>
              <a:rPr lang="ru-RU" altLang="ru-RU" sz="2800" b="1" dirty="0">
                <a:latin typeface="Calibri" panose="020F0502020204030204" pitchFamily="34" charset="0"/>
                <a:cs typeface="DejaVu Sans" panose="020B0603030804020204" pitchFamily="34" charset="0"/>
              </a:rPr>
              <a:t>8</a:t>
            </a:r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0% </a:t>
            </a:r>
          </a:p>
          <a:p>
            <a:pPr marL="342900" indent="-338138" algn="ctr"/>
            <a:r>
              <a:rPr lang="ru-RU" altLang="ru-RU" sz="2800" dirty="0">
                <a:latin typeface="Calibri" panose="020F0502020204030204" pitchFamily="34" charset="0"/>
                <a:cs typeface="DejaVu Sans" panose="020B0603030804020204" pitchFamily="34" charset="0"/>
              </a:rPr>
              <a:t>Нет - </a:t>
            </a:r>
            <a:r>
              <a:rPr lang="ru-RU" altLang="ru-RU" sz="2800" b="1" dirty="0">
                <a:latin typeface="Calibri" panose="020F0502020204030204" pitchFamily="34" charset="0"/>
                <a:cs typeface="DejaVu Sans" panose="020B0603030804020204" pitchFamily="34" charset="0"/>
              </a:rPr>
              <a:t>20%</a:t>
            </a:r>
          </a:p>
          <a:p>
            <a:pPr marL="342900" indent="-338138" algn="just"/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  <a:p>
            <a:pPr marL="341313" indent="-338138"/>
            <a:endParaRPr lang="ru-RU" alt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57" y="74614"/>
            <a:ext cx="1257649" cy="143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7817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000000"/>
                </a:solidFill>
                <a:latin typeface="Calibri" panose="020F0502020204030204" pitchFamily="34" charset="0"/>
              </a:rPr>
              <a:t>        </a:t>
            </a:r>
            <a:r>
              <a:rPr lang="ru-RU" altLang="ru-RU" sz="4000" b="1" u="sng" dirty="0">
                <a:solidFill>
                  <a:srgbClr val="000000"/>
                </a:solidFill>
                <a:latin typeface="Calibri" panose="020F0502020204030204" pitchFamily="34" charset="0"/>
              </a:rPr>
              <a:t>Рейтинг престижных профессий, </a:t>
            </a:r>
          </a:p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u="sng" dirty="0">
                <a:solidFill>
                  <a:srgbClr val="000000"/>
                </a:solidFill>
                <a:latin typeface="Calibri" panose="020F0502020204030204" pitchFamily="34" charset="0"/>
              </a:rPr>
              <a:t>        по мнению выпускников 11 класса</a:t>
            </a: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981201" y="1600200"/>
            <a:ext cx="8228013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39725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/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0" y="86519"/>
            <a:ext cx="1107275" cy="126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854197"/>
              </p:ext>
            </p:extLst>
          </p:nvPr>
        </p:nvGraphicFramePr>
        <p:xfrm>
          <a:off x="1000694" y="1363570"/>
          <a:ext cx="10189026" cy="5283638"/>
        </p:xfrm>
        <a:graphic>
          <a:graphicData uri="http://schemas.openxmlformats.org/drawingml/2006/table">
            <a:tbl>
              <a:tblPr/>
              <a:tblGrid>
                <a:gridCol w="3318221">
                  <a:extLst>
                    <a:ext uri="{9D8B030D-6E8A-4147-A177-3AD203B41FA5}">
                      <a16:colId xmlns:a16="http://schemas.microsoft.com/office/drawing/2014/main" val="3373041907"/>
                    </a:ext>
                  </a:extLst>
                </a:gridCol>
                <a:gridCol w="3318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2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82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Выпускники -2017 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 Выпускники -2018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Выпускники-2019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2800" b="1" baseline="0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рач</a:t>
                      </a:r>
                      <a:endParaRPr lang="ru-RU" sz="28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1. врач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1. юрист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800" b="1" baseline="0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</a:t>
                      </a: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экономист</a:t>
                      </a:r>
                      <a:endParaRPr lang="ru-RU" sz="28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2. юрист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2. педагог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2800" b="1" baseline="0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оенный </a:t>
                      </a:r>
                      <a:endParaRPr lang="ru-RU" sz="28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3. педагог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3. врач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2800" b="1" baseline="0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енеджер</a:t>
                      </a:r>
                      <a:endParaRPr lang="ru-RU" sz="28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4. военный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4. программист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14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2800" b="1" baseline="0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</a:t>
                      </a: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нженер</a:t>
                      </a:r>
                      <a:endParaRPr lang="ru-RU" sz="28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5. инженер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5. военный, полицейский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76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6.юрист</a:t>
                      </a:r>
                      <a:r>
                        <a:rPr lang="ru-RU" sz="28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полицейский</a:t>
                      </a:r>
                    </a:p>
                  </a:txBody>
                  <a:tcPr marL="52705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6. полицейский,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IT-специалисты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6. инженер</a:t>
                      </a:r>
                    </a:p>
                  </a:txBody>
                  <a:tcPr marL="52704" marR="6857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6841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 marL="342900" indent="-339725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u="sng" dirty="0">
                <a:latin typeface="Calibri" panose="020F0502020204030204" pitchFamily="34" charset="0"/>
              </a:rPr>
              <a:t>Самые востребованные профессии </a:t>
            </a:r>
          </a:p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u="sng" dirty="0">
                <a:latin typeface="Calibri" panose="020F0502020204030204" pitchFamily="34" charset="0"/>
              </a:rPr>
              <a:t>на Кубани: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95087" y="1357313"/>
            <a:ext cx="10319656" cy="4951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высшим образованием</a:t>
            </a:r>
            <a:r>
              <a:rPr lang="ru-RU" sz="24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ru-RU" sz="24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lnSpc>
                <a:spcPct val="93000"/>
              </a:lnSpc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учителя, врачи различной специализации, агрономы, инженеры, фармацевты, товароведы, заведующие производством, инженеры по охране труда и технике безопасности.</a:t>
            </a:r>
          </a:p>
          <a:p>
            <a:pPr marL="342900" indent="-342900" algn="just">
              <a:lnSpc>
                <a:spcPct val="93000"/>
              </a:lnSpc>
              <a:buClr>
                <a:srgbClr val="000000"/>
              </a:buClr>
              <a:buSzPct val="100000"/>
              <a:buFontTx/>
              <a:buChar char="-"/>
              <a:defRPr/>
            </a:pP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 средним профессиональным образованием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lang="ru-RU" sz="24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- медицинские сестры, воспитатели, социальные работники, мастера, механики, диспетчеры, инспекторы по кадрам, акушеры, фельдшеры, электрики.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Среди рабочих профессий: </a:t>
            </a:r>
            <a:endParaRPr lang="ru-RU" sz="2400" b="1" u="sng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sz="24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водители, трактористы, арматурщики, животноводы, бетонщики, повара, операторы котельных,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электрогазосварщики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39725" algn="just">
              <a:buClr>
                <a:srgbClr val="000000"/>
              </a:buClr>
              <a:buSzPct val="100000"/>
              <a:defRPr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alt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07"/>
            <a:ext cx="9350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09840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80456" y="253852"/>
            <a:ext cx="82431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>
                <a:ea typeface="Calibri" panose="020F0502020204030204" pitchFamily="34" charset="0"/>
              </a:rPr>
              <a:t>С</a:t>
            </a:r>
            <a:r>
              <a:rPr lang="ru-RU" sz="4000" b="1" u="sng" dirty="0" smtClean="0">
                <a:ea typeface="Calibri" panose="020F0502020204030204" pitchFamily="34" charset="0"/>
              </a:rPr>
              <a:t>татистика 2017-2018 учебного года</a:t>
            </a:r>
            <a:endParaRPr lang="ru-RU" sz="40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4114" y="1246368"/>
            <a:ext cx="10619125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ea typeface="Calibri" panose="020F0502020204030204" pitchFamily="34" charset="0"/>
              </a:rPr>
              <a:t>П</a:t>
            </a:r>
            <a:r>
              <a:rPr lang="ru-RU" sz="2400" b="1" u="sng" dirty="0" smtClean="0">
                <a:ea typeface="Calibri" panose="020F0502020204030204" pitchFamily="34" charset="0"/>
              </a:rPr>
              <a:t>ять </a:t>
            </a:r>
            <a:r>
              <a:rPr lang="ru-RU" sz="2400" b="1" u="sng" dirty="0">
                <a:ea typeface="Calibri" panose="020F0502020204030204" pitchFamily="34" charset="0"/>
              </a:rPr>
              <a:t>самых популярных предметов по выбору </a:t>
            </a:r>
            <a:r>
              <a:rPr lang="ru-RU" sz="2400" b="1" u="sng" dirty="0" smtClean="0">
                <a:ea typeface="Calibri" panose="020F0502020204030204" pitchFamily="34" charset="0"/>
              </a:rPr>
              <a:t>составили:</a:t>
            </a:r>
            <a:r>
              <a:rPr lang="ru-RU" sz="2400" b="1" u="sng" dirty="0">
                <a:ea typeface="Calibri" panose="020F0502020204030204" pitchFamily="34" charset="0"/>
              </a:rPr>
              <a:t> </a:t>
            </a:r>
            <a:endParaRPr lang="ru-RU" sz="2400" b="1" u="sng" dirty="0" smtClean="0">
              <a:ea typeface="Calibri" panose="020F0502020204030204" pitchFamily="34" charset="0"/>
            </a:endParaRPr>
          </a:p>
          <a:p>
            <a:pPr algn="just"/>
            <a:endParaRPr lang="ru-RU" sz="2400" b="1" u="sng" dirty="0" smtClean="0">
              <a:ea typeface="Calibri" panose="020F050202020403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Обществознание- 148 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Физика - 60 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История – 46 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>
                <a:ea typeface="Calibri" panose="020F0502020204030204" pitchFamily="34" charset="0"/>
              </a:rPr>
              <a:t>Б</a:t>
            </a:r>
            <a:r>
              <a:rPr lang="ru-RU" sz="2800" b="1" dirty="0" smtClean="0">
                <a:ea typeface="Calibri" panose="020F0502020204030204" pitchFamily="34" charset="0"/>
              </a:rPr>
              <a:t>иология - 40 </a:t>
            </a:r>
            <a:r>
              <a:rPr lang="ru-RU" sz="2800" b="1" dirty="0">
                <a:ea typeface="Calibri" panose="020F0502020204030204" pitchFamily="34" charset="0"/>
              </a:rPr>
              <a:t>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 Химия – 35 чел.</a:t>
            </a:r>
          </a:p>
          <a:p>
            <a:pPr algn="just"/>
            <a:endParaRPr lang="ru-RU" sz="2800" b="1" dirty="0" smtClean="0">
              <a:ea typeface="Calibri" panose="020F0502020204030204" pitchFamily="34" charset="0"/>
            </a:endParaRPr>
          </a:p>
          <a:p>
            <a:pPr algn="just"/>
            <a:r>
              <a:rPr lang="ru-RU" sz="2400" b="1" u="sng" dirty="0" smtClean="0">
                <a:ea typeface="Calibri" panose="020F0502020204030204" pitchFamily="34" charset="0"/>
              </a:rPr>
              <a:t>Также и </a:t>
            </a:r>
            <a:r>
              <a:rPr lang="ru-RU" sz="2400" b="1" u="sng" dirty="0">
                <a:ea typeface="Calibri" panose="020F0502020204030204" pitchFamily="34" charset="0"/>
              </a:rPr>
              <a:t>другие </a:t>
            </a:r>
            <a:r>
              <a:rPr lang="ru-RU" sz="2400" b="1" u="sng" dirty="0" smtClean="0">
                <a:ea typeface="Calibri" panose="020F0502020204030204" pitchFamily="34" charset="0"/>
              </a:rPr>
              <a:t>предметы: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География – 16 чел.</a:t>
            </a:r>
            <a:endParaRPr lang="ru-RU" sz="2800" b="1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Информатика -15 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ea typeface="Calibri" panose="020F0502020204030204" pitchFamily="34" charset="0"/>
              </a:rPr>
              <a:t>Литература- 15 чел.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b="1" dirty="0">
                <a:ea typeface="Calibri" panose="020F0502020204030204" pitchFamily="34" charset="0"/>
              </a:rPr>
              <a:t>И</a:t>
            </a:r>
            <a:r>
              <a:rPr lang="ru-RU" sz="2800" b="1" dirty="0" smtClean="0">
                <a:ea typeface="Calibri" panose="020F0502020204030204" pitchFamily="34" charset="0"/>
              </a:rPr>
              <a:t>ностранные языки- 12 чел.</a:t>
            </a:r>
          </a:p>
          <a:p>
            <a:pPr algn="just"/>
            <a:endParaRPr lang="ru-RU" sz="2800" b="1" dirty="0" smtClean="0">
              <a:ea typeface="Calibri" panose="020F0502020204030204" pitchFamily="34" charset="0"/>
            </a:endParaRPr>
          </a:p>
          <a:p>
            <a:pPr algn="just"/>
            <a:endParaRPr lang="ru-RU" sz="2800" b="1" dirty="0">
              <a:ea typeface="Calibri" panose="020F0502020204030204" pitchFamily="34" charset="0"/>
            </a:endParaRPr>
          </a:p>
          <a:p>
            <a:pPr algn="just"/>
            <a:endParaRPr lang="ru-RU" sz="2800" b="1" dirty="0" smtClean="0">
              <a:ea typeface="Calibri" panose="020F0502020204030204" pitchFamily="34" charset="0"/>
            </a:endParaRPr>
          </a:p>
          <a:p>
            <a:pPr algn="just"/>
            <a:endParaRPr lang="ru-RU" sz="2800" b="1" dirty="0"/>
          </a:p>
          <a:p>
            <a:pPr algn="just"/>
            <a:r>
              <a:rPr lang="ru-RU" sz="3200" b="1" dirty="0" smtClean="0"/>
              <a:t>		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9181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2425" cy="124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2056" y="226891"/>
            <a:ext cx="9361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ea typeface="Calibri" panose="020F0502020204030204" pitchFamily="34" charset="0"/>
              </a:rPr>
              <a:t>«Подушка безопасности при сдаче ЕГЭ» </a:t>
            </a:r>
            <a:endParaRPr lang="ru-RU" sz="40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43" y="1331071"/>
            <a:ext cx="114662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ea typeface="Calibri" panose="020F0502020204030204" pitchFamily="34" charset="0"/>
              </a:rPr>
              <a:t>«</a:t>
            </a:r>
            <a:r>
              <a:rPr lang="ru-RU" sz="2800" b="1" u="sng" dirty="0">
                <a:ea typeface="Calibri" panose="020F0502020204030204" pitchFamily="34" charset="0"/>
              </a:rPr>
              <a:t>физика-математика-информатика</a:t>
            </a:r>
            <a:r>
              <a:rPr lang="ru-RU" sz="2800" b="1" u="sng" dirty="0" smtClean="0">
                <a:ea typeface="Calibri" panose="020F0502020204030204" pitchFamily="34" charset="0"/>
              </a:rPr>
              <a:t>»- </a:t>
            </a:r>
            <a:r>
              <a:rPr lang="ru-RU" sz="2800" dirty="0" smtClean="0">
                <a:ea typeface="Calibri" panose="020F0502020204030204" pitchFamily="34" charset="0"/>
              </a:rPr>
              <a:t>технический профиль, можно поступить: </a:t>
            </a:r>
            <a:endParaRPr lang="ru-RU" sz="2800" b="1" dirty="0">
              <a:ea typeface="Calibri" panose="020F0502020204030204" pitchFamily="34" charset="0"/>
            </a:endParaRP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-радиотехника,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</a:t>
            </a:r>
            <a:r>
              <a:rPr lang="ru-RU" sz="3200" dirty="0" err="1" smtClean="0">
                <a:ea typeface="Calibri" panose="020F0502020204030204" pitchFamily="34" charset="0"/>
              </a:rPr>
              <a:t>агроинженерия</a:t>
            </a:r>
            <a:r>
              <a:rPr lang="ru-RU" sz="3200" dirty="0" smtClean="0">
                <a:ea typeface="Calibri" panose="020F0502020204030204" pitchFamily="34" charset="0"/>
              </a:rPr>
              <a:t>, 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-землеустройство и кадастры,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-стандартизация и метрология, 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-нефтегазовое дело,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-</a:t>
            </a:r>
            <a:r>
              <a:rPr lang="ru-RU" sz="3200" dirty="0" err="1" smtClean="0">
                <a:ea typeface="Calibri" panose="020F0502020204030204" pitchFamily="34" charset="0"/>
              </a:rPr>
              <a:t>инноватика</a:t>
            </a:r>
            <a:r>
              <a:rPr lang="ru-RU" sz="3200" dirty="0" smtClean="0">
                <a:ea typeface="Calibri" panose="020F0502020204030204" pitchFamily="34" charset="0"/>
              </a:rPr>
              <a:t> и др.;</a:t>
            </a:r>
          </a:p>
          <a:p>
            <a:pPr algn="just"/>
            <a:r>
              <a:rPr lang="ru-RU" sz="3200" dirty="0" smtClean="0">
                <a:ea typeface="Calibri" panose="020F0502020204030204" pitchFamily="34" charset="0"/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89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990</Words>
  <Application>Microsoft Office PowerPoint</Application>
  <PresentationFormat>Широкоэкранный</PresentationFormat>
  <Paragraphs>267</Paragraphs>
  <Slides>23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Microsoft YaHei</vt:lpstr>
      <vt:lpstr>Arial</vt:lpstr>
      <vt:lpstr>Arial Narrow</vt:lpstr>
      <vt:lpstr>Calibri</vt:lpstr>
      <vt:lpstr>Calibri Light</vt:lpstr>
      <vt:lpstr>DejaVu Sans</vt:lpstr>
      <vt:lpstr>Segoe UI</vt:lpstr>
      <vt:lpstr>Times New Roman</vt:lpstr>
      <vt:lpstr>Verdana</vt:lpstr>
      <vt:lpstr>Тема Office</vt:lpstr>
      <vt:lpstr>Выбор профессии – это серьезно!</vt:lpstr>
      <vt:lpstr>Презентация PowerPoint</vt:lpstr>
      <vt:lpstr>Презентация PowerPoint</vt:lpstr>
      <vt:lpstr>Анкетирование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Профессионально-образовательные планы</dc:title>
  <dc:creator>Admin</dc:creator>
  <cp:lastModifiedBy>Admin</cp:lastModifiedBy>
  <cp:revision>44</cp:revision>
  <dcterms:created xsi:type="dcterms:W3CDTF">2018-12-18T05:37:19Z</dcterms:created>
  <dcterms:modified xsi:type="dcterms:W3CDTF">2018-12-20T08:17:24Z</dcterms:modified>
</cp:coreProperties>
</file>