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25" r:id="rId2"/>
    <p:sldId id="329" r:id="rId3"/>
    <p:sldId id="321" r:id="rId4"/>
    <p:sldId id="312" r:id="rId5"/>
    <p:sldId id="314" r:id="rId6"/>
    <p:sldId id="328" r:id="rId7"/>
    <p:sldId id="318" r:id="rId8"/>
    <p:sldId id="316" r:id="rId9"/>
    <p:sldId id="311" r:id="rId10"/>
    <p:sldId id="306" r:id="rId11"/>
    <p:sldId id="323" r:id="rId12"/>
    <p:sldId id="330" r:id="rId13"/>
    <p:sldId id="290" r:id="rId14"/>
    <p:sldId id="291" r:id="rId15"/>
    <p:sldId id="292" r:id="rId16"/>
    <p:sldId id="293" r:id="rId17"/>
    <p:sldId id="294" r:id="rId18"/>
    <p:sldId id="295" r:id="rId19"/>
    <p:sldId id="296" r:id="rId20"/>
    <p:sldId id="297" r:id="rId21"/>
    <p:sldId id="298" r:id="rId22"/>
    <p:sldId id="299" r:id="rId23"/>
    <p:sldId id="300" r:id="rId24"/>
  </p:sldIdLst>
  <p:sldSz cx="9906000" cy="6858000" type="A4"/>
  <p:notesSz cx="6669088" cy="9926638"/>
  <p:embeddedFontLst>
    <p:embeddedFont>
      <p:font typeface="PT Sans" panose="020B0604020202020204" charset="-52"/>
      <p:regular r:id="rId27"/>
      <p:bold r:id="rId28"/>
      <p:italic r:id="rId29"/>
      <p:boldItalic r:id="rId30"/>
    </p:embeddedFon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Verdana" panose="020B0604030504040204" pitchFamily="34" charset="0"/>
      <p:regular r:id="rId35"/>
      <p:bold r:id="rId36"/>
      <p:italic r:id="rId37"/>
      <p:boldItalic r:id="rId38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18">
          <p15:clr>
            <a:srgbClr val="A4A3A4"/>
          </p15:clr>
        </p15:guide>
        <p15:guide id="2">
          <p15:clr>
            <a:srgbClr val="A4A3A4"/>
          </p15:clr>
        </p15:guide>
        <p15:guide id="3" orient="horz" pos="391">
          <p15:clr>
            <a:srgbClr val="A4A3A4"/>
          </p15:clr>
        </p15:guide>
        <p15:guide id="4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518A"/>
    <a:srgbClr val="5283BE"/>
    <a:srgbClr val="17375E"/>
    <a:srgbClr val="78A6DE"/>
    <a:srgbClr val="5B89C1"/>
    <a:srgbClr val="4172AD"/>
    <a:srgbClr val="2963A9"/>
    <a:srgbClr val="1F4C83"/>
    <a:srgbClr val="235591"/>
    <a:srgbClr val="0253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11" autoAdjust="0"/>
    <p:restoredTop sz="94632" autoAdjust="0"/>
  </p:normalViewPr>
  <p:slideViewPr>
    <p:cSldViewPr>
      <p:cViewPr varScale="1">
        <p:scale>
          <a:sx n="120" d="100"/>
          <a:sy n="120" d="100"/>
        </p:scale>
        <p:origin x="970" y="77"/>
      </p:cViewPr>
      <p:guideLst>
        <p:guide orient="horz" pos="618"/>
        <p:guide/>
        <p:guide orient="horz" pos="391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font" Target="fonts/font11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7.fntdata"/><Relationship Id="rId38" Type="http://schemas.openxmlformats.org/officeDocument/2006/relationships/font" Target="fonts/font12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3"/>
            <a:ext cx="2889938" cy="496331"/>
          </a:xfrm>
          <a:prstGeom prst="rect">
            <a:avLst/>
          </a:prstGeom>
        </p:spPr>
        <p:txBody>
          <a:bodyPr vert="horz" lIns="91417" tIns="45708" rIns="91417" bIns="45708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777608" y="3"/>
            <a:ext cx="2889938" cy="496331"/>
          </a:xfrm>
          <a:prstGeom prst="rect">
            <a:avLst/>
          </a:prstGeom>
        </p:spPr>
        <p:txBody>
          <a:bodyPr vert="horz" lIns="91417" tIns="45708" rIns="91417" bIns="45708" rtlCol="0"/>
          <a:lstStyle>
            <a:lvl1pPr algn="r">
              <a:defRPr sz="1200"/>
            </a:lvl1pPr>
          </a:lstStyle>
          <a:p>
            <a:fld id="{BDA49F7F-E947-4D5F-8FF6-C3E4FA44B7C2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28586"/>
            <a:ext cx="2889938" cy="496331"/>
          </a:xfrm>
          <a:prstGeom prst="rect">
            <a:avLst/>
          </a:prstGeom>
        </p:spPr>
        <p:txBody>
          <a:bodyPr vert="horz" lIns="91417" tIns="45708" rIns="91417" bIns="45708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777608" y="9428586"/>
            <a:ext cx="2889938" cy="496331"/>
          </a:xfrm>
          <a:prstGeom prst="rect">
            <a:avLst/>
          </a:prstGeom>
        </p:spPr>
        <p:txBody>
          <a:bodyPr vert="horz" lIns="91417" tIns="45708" rIns="91417" bIns="45708" rtlCol="0" anchor="b"/>
          <a:lstStyle>
            <a:lvl1pPr algn="r">
              <a:defRPr sz="1200"/>
            </a:lvl1pPr>
          </a:lstStyle>
          <a:p>
            <a:fld id="{C85BF5BB-275E-4F0C-9F2D-40019C73F3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13649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9066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6866" y="0"/>
            <a:ext cx="289066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A37260-AAFF-42B9-87A2-F9C1DCB90381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1241425"/>
            <a:ext cx="4837112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598" y="4776789"/>
            <a:ext cx="5335893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890665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6866" y="9429750"/>
            <a:ext cx="2890665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85EE0C-71F2-46A0-BE2B-C12E7C5492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46111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C78F9-5F67-4CB2-8EE9-5E7D6D12EB5C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0B7B6-909C-4269-89F9-0326688F66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C78F9-5F67-4CB2-8EE9-5E7D6D12EB5C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0B7B6-909C-4269-89F9-0326688F66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C78F9-5F67-4CB2-8EE9-5E7D6D12EB5C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0B7B6-909C-4269-89F9-0326688F66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C78F9-5F67-4CB2-8EE9-5E7D6D12EB5C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0B7B6-909C-4269-89F9-0326688F66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C78F9-5F67-4CB2-8EE9-5E7D6D12EB5C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0B7B6-909C-4269-89F9-0326688F66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C78F9-5F67-4CB2-8EE9-5E7D6D12EB5C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0B7B6-909C-4269-89F9-0326688F66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C78F9-5F67-4CB2-8EE9-5E7D6D12EB5C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0B7B6-909C-4269-89F9-0326688F66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C78F9-5F67-4CB2-8EE9-5E7D6D12EB5C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0B7B6-909C-4269-89F9-0326688F66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C78F9-5F67-4CB2-8EE9-5E7D6D12EB5C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0B7B6-909C-4269-89F9-0326688F66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C78F9-5F67-4CB2-8EE9-5E7D6D12EB5C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0B7B6-909C-4269-89F9-0326688F66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C78F9-5F67-4CB2-8EE9-5E7D6D12EB5C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0B7B6-909C-4269-89F9-0326688F66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5000" t="20000" r="7000" b="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CC78F9-5F67-4CB2-8EE9-5E7D6D12EB5C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B0B7B6-909C-4269-89F9-0326688F66C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Прямоугольник 134"/>
          <p:cNvSpPr/>
          <p:nvPr/>
        </p:nvSpPr>
        <p:spPr>
          <a:xfrm>
            <a:off x="27813" y="751988"/>
            <a:ext cx="9906000" cy="6021288"/>
          </a:xfrm>
          <a:prstGeom prst="rect">
            <a:avLst/>
          </a:prstGeom>
          <a:solidFill>
            <a:schemeClr val="tx2">
              <a:lumMod val="40000"/>
              <a:lumOff val="60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5" name="Название 1"/>
          <p:cNvSpPr txBox="1">
            <a:spLocks/>
          </p:cNvSpPr>
          <p:nvPr/>
        </p:nvSpPr>
        <p:spPr>
          <a:xfrm>
            <a:off x="3656856" y="44624"/>
            <a:ext cx="5112568" cy="69269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+mj-lt"/>
                <a:ea typeface="Verdana" pitchFamily="34" charset="0"/>
                <a:cs typeface="Verdana" pitchFamily="34" charset="0"/>
              </a:rPr>
              <a:t>Организация  проведения 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+mj-lt"/>
                <a:ea typeface="Verdana" pitchFamily="34" charset="0"/>
                <a:cs typeface="Verdana" pitchFamily="34" charset="0"/>
              </a:rPr>
              <a:t>федерального этапа Конкурса</a:t>
            </a:r>
            <a:endParaRPr lang="ru-RU" sz="2400" b="1" dirty="0">
              <a:solidFill>
                <a:schemeClr val="bg1"/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28" name="Название 1"/>
          <p:cNvSpPr txBox="1">
            <a:spLocks/>
          </p:cNvSpPr>
          <p:nvPr/>
        </p:nvSpPr>
        <p:spPr>
          <a:xfrm>
            <a:off x="1064567" y="94319"/>
            <a:ext cx="3778519" cy="54689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 lnSpcReduction="10000"/>
          </a:bodyPr>
          <a:lstStyle/>
          <a:p>
            <a:pPr>
              <a:defRPr/>
            </a:pPr>
            <a:r>
              <a:rPr lang="ru-RU" sz="8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ЦЕНТР РЕАЛИЗАЦИИ </a:t>
            </a:r>
          </a:p>
          <a:p>
            <a:pPr>
              <a:defRPr/>
            </a:pPr>
            <a:r>
              <a:rPr lang="ru-RU" sz="8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ГОСУДАРСТВЕННОЙ ОБРАЗОВАТЕЛЬНОЙ </a:t>
            </a:r>
          </a:p>
          <a:p>
            <a:pPr>
              <a:defRPr/>
            </a:pPr>
            <a:r>
              <a:rPr lang="ru-RU" sz="8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ПОЛИТИКИ  И ИНФОРМАЦИОННЫХ </a:t>
            </a:r>
          </a:p>
          <a:p>
            <a:pPr>
              <a:defRPr/>
            </a:pPr>
            <a:r>
              <a:rPr lang="ru-RU" sz="8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ТЕХНОЛОГИЙ</a:t>
            </a:r>
            <a:endParaRPr lang="ru-RU" sz="800" b="1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6459"/>
            <a:ext cx="9921552" cy="856953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" name="Название 1"/>
          <p:cNvSpPr txBox="1">
            <a:spLocks/>
          </p:cNvSpPr>
          <p:nvPr/>
        </p:nvSpPr>
        <p:spPr>
          <a:xfrm>
            <a:off x="0" y="116632"/>
            <a:ext cx="9906000" cy="45257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pPr algn="ctr">
              <a:defRPr/>
            </a:pPr>
            <a:endParaRPr lang="ru-RU" sz="2000" b="1" dirty="0">
              <a:solidFill>
                <a:schemeClr val="bg1"/>
              </a:solidFill>
              <a:latin typeface="PT Sans" panose="020B0503020203020204" pitchFamily="34" charset="-52"/>
              <a:ea typeface="Verdana" pitchFamily="34" charset="0"/>
              <a:cs typeface="Verdana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-87560" y="2909614"/>
            <a:ext cx="9721080" cy="1918680"/>
          </a:xfrm>
          <a:prstGeom prst="rect">
            <a:avLst/>
          </a:prstGeom>
        </p:spPr>
        <p:txBody>
          <a:bodyPr wrap="square" lIns="71323" tIns="35662" rIns="71323" bIns="35662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+mj-lt"/>
                <a:ea typeface="Times New Roman"/>
              </a:rPr>
              <a:t>КАЧЕСТВО УРОКА</a:t>
            </a:r>
          </a:p>
          <a:p>
            <a:pPr algn="ctr"/>
            <a:r>
              <a:rPr lang="ru-RU" sz="3200" dirty="0" smtClean="0">
                <a:solidFill>
                  <a:prstClr val="black"/>
                </a:solidFill>
              </a:rPr>
              <a:t>(эффективность </a:t>
            </a:r>
            <a:r>
              <a:rPr lang="ru-RU" sz="3200" dirty="0">
                <a:solidFill>
                  <a:prstClr val="black"/>
                </a:solidFill>
              </a:rPr>
              <a:t>урока как основного компонента школьной системы </a:t>
            </a:r>
            <a:r>
              <a:rPr lang="ru-RU" sz="3200" dirty="0" smtClean="0">
                <a:solidFill>
                  <a:prstClr val="black"/>
                </a:solidFill>
              </a:rPr>
              <a:t>качества образования)</a:t>
            </a: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+mj-lt"/>
                <a:ea typeface="Times New Roman"/>
              </a:rPr>
              <a:t>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7813" y="5994193"/>
            <a:ext cx="9906000" cy="863807"/>
          </a:xfrm>
          <a:prstGeom prst="rect">
            <a:avLst/>
          </a:prstGeom>
          <a:solidFill>
            <a:schemeClr val="accent1">
              <a:lumMod val="75000"/>
            </a:scheme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71323" tIns="35662" rIns="336960" bIns="35662"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kern="0" dirty="0" smtClean="0">
                <a:solidFill>
                  <a:srgbClr val="FFFFFF"/>
                </a:solidFill>
                <a:cs typeface="Arial"/>
              </a:rPr>
              <a:t>ГБОУ ИРО Краснодарского края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kern="0" dirty="0" smtClean="0">
                <a:solidFill>
                  <a:srgbClr val="FFFFFF"/>
                </a:solidFill>
                <a:cs typeface="Arial"/>
              </a:rPr>
              <a:t>2020</a:t>
            </a:r>
          </a:p>
        </p:txBody>
      </p:sp>
      <p:pic>
        <p:nvPicPr>
          <p:cNvPr id="11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1298" y="1093364"/>
            <a:ext cx="1563575" cy="15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8176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Прямоугольник 134"/>
          <p:cNvSpPr/>
          <p:nvPr/>
        </p:nvSpPr>
        <p:spPr>
          <a:xfrm>
            <a:off x="0" y="836712"/>
            <a:ext cx="9906000" cy="6021288"/>
          </a:xfrm>
          <a:prstGeom prst="rect">
            <a:avLst/>
          </a:prstGeom>
          <a:solidFill>
            <a:schemeClr val="tx2">
              <a:lumMod val="40000"/>
              <a:lumOff val="60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5" name="Название 1"/>
          <p:cNvSpPr txBox="1">
            <a:spLocks/>
          </p:cNvSpPr>
          <p:nvPr/>
        </p:nvSpPr>
        <p:spPr>
          <a:xfrm>
            <a:off x="3656856" y="44624"/>
            <a:ext cx="5112568" cy="69269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+mj-lt"/>
                <a:ea typeface="Verdana" pitchFamily="34" charset="0"/>
                <a:cs typeface="Verdana" pitchFamily="34" charset="0"/>
              </a:rPr>
              <a:t>Организация  проведения 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+mj-lt"/>
                <a:ea typeface="Verdana" pitchFamily="34" charset="0"/>
                <a:cs typeface="Verdana" pitchFamily="34" charset="0"/>
              </a:rPr>
              <a:t>федерального этапа Конкурса</a:t>
            </a:r>
            <a:endParaRPr lang="ru-RU" sz="2400" b="1" dirty="0">
              <a:solidFill>
                <a:schemeClr val="bg1"/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28" name="Название 1"/>
          <p:cNvSpPr txBox="1">
            <a:spLocks/>
          </p:cNvSpPr>
          <p:nvPr/>
        </p:nvSpPr>
        <p:spPr>
          <a:xfrm>
            <a:off x="1064567" y="94319"/>
            <a:ext cx="3778519" cy="54689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 lnSpcReduction="10000"/>
          </a:bodyPr>
          <a:lstStyle/>
          <a:p>
            <a:pPr>
              <a:defRPr/>
            </a:pPr>
            <a:r>
              <a:rPr lang="ru-RU" sz="8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ЦЕНТР РЕАЛИЗАЦИИ </a:t>
            </a:r>
          </a:p>
          <a:p>
            <a:pPr>
              <a:defRPr/>
            </a:pPr>
            <a:r>
              <a:rPr lang="ru-RU" sz="8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ГОСУДАРСТВЕННОЙ ОБРАЗОВАТЕЛЬНОЙ </a:t>
            </a:r>
          </a:p>
          <a:p>
            <a:pPr>
              <a:defRPr/>
            </a:pPr>
            <a:r>
              <a:rPr lang="ru-RU" sz="8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ПОЛИТИКИ  И ИНФОРМАЦИОННЫХ </a:t>
            </a:r>
          </a:p>
          <a:p>
            <a:pPr>
              <a:defRPr/>
            </a:pPr>
            <a:r>
              <a:rPr lang="ru-RU" sz="8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ТЕХНОЛОГИЙ</a:t>
            </a:r>
            <a:endParaRPr lang="ru-RU" sz="800" b="1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6459"/>
            <a:ext cx="9921552" cy="856953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" name="Название 1"/>
          <p:cNvSpPr txBox="1">
            <a:spLocks/>
          </p:cNvSpPr>
          <p:nvPr/>
        </p:nvSpPr>
        <p:spPr>
          <a:xfrm>
            <a:off x="0" y="116632"/>
            <a:ext cx="9906000" cy="45257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pPr algn="ctr">
              <a:defRPr/>
            </a:pPr>
            <a:r>
              <a:rPr lang="ru-RU" sz="2000" b="1" dirty="0" smtClean="0">
                <a:solidFill>
                  <a:schemeClr val="bg1"/>
                </a:solidFill>
                <a:latin typeface="PT Sans" panose="020B0503020203020204" pitchFamily="34" charset="-52"/>
                <a:ea typeface="Verdana" pitchFamily="34" charset="0"/>
                <a:cs typeface="Verdana" pitchFamily="34" charset="0"/>
              </a:rPr>
              <a:t>СОВРЕМЕННЫЙ УРОК</a:t>
            </a:r>
            <a:endParaRPr lang="ru-RU" sz="2000" b="1" dirty="0">
              <a:solidFill>
                <a:schemeClr val="bg1"/>
              </a:solidFill>
              <a:latin typeface="PT Sans" panose="020B0503020203020204" pitchFamily="34" charset="-52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312521"/>
              </p:ext>
            </p:extLst>
          </p:nvPr>
        </p:nvGraphicFramePr>
        <p:xfrm>
          <a:off x="200472" y="980727"/>
          <a:ext cx="9450025" cy="57280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006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408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086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955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№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Тип урока по ФГОС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Виды уроков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95250" marB="9525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8448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1.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Урок открытия нового знания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Лекция, путешествие, инсценировка, экспедиция, проблемный урок, экскурсия, беседа, конференция, </a:t>
                      </a:r>
                      <a:r>
                        <a:rPr lang="ru-RU" sz="1800" dirty="0" smtClean="0">
                          <a:effectLst/>
                        </a:rPr>
                        <a:t>игра</a:t>
                      </a:r>
                      <a:r>
                        <a:rPr lang="ru-RU" sz="1800" dirty="0">
                          <a:effectLst/>
                        </a:rPr>
                        <a:t>, уроки смешанного типа.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95250" marB="9525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2274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2.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Урок рефлексии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Сочинение, практикум, диалог, ролевая игра, деловая игра, комбинированный урок.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95250" marB="9525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35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3.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Урок общеметодологической направленности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Конкурс, конференция, экскурсия, консультация, урок-игра, диспут, обсуждение, обзорная лекция, беседа, урок-суд, урок-откровение, урок-совершенствование.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95250" marB="9525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8448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4.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Урок развивающего контроля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Письменные работы, устные опросы, викторина, смотр знаний, творческий отчет, защита проектов, рефератов, тестирование, конкурсы.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95250" marB="9525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374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Аспектный анализ урока (качество)</a:t>
            </a:r>
            <a:endParaRPr lang="ru-RU" sz="32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45823212"/>
              </p:ext>
            </p:extLst>
          </p:nvPr>
        </p:nvGraphicFramePr>
        <p:xfrm>
          <a:off x="495300" y="1340768"/>
          <a:ext cx="9210228" cy="5217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63753">
                  <a:extLst>
                    <a:ext uri="{9D8B030D-6E8A-4147-A177-3AD203B41FA5}">
                      <a16:colId xmlns:a16="http://schemas.microsoft.com/office/drawing/2014/main" val="1572307523"/>
                    </a:ext>
                  </a:extLst>
                </a:gridCol>
                <a:gridCol w="6046475">
                  <a:extLst>
                    <a:ext uri="{9D8B030D-6E8A-4147-A177-3AD203B41FA5}">
                      <a16:colId xmlns:a16="http://schemas.microsoft.com/office/drawing/2014/main" val="4156264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Этапы урока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Достаточность</a:t>
                      </a:r>
                      <a:r>
                        <a:rPr lang="ru-RU" sz="2400" baseline="0" dirty="0" smtClean="0"/>
                        <a:t> н</a:t>
                      </a:r>
                      <a:r>
                        <a:rPr lang="ru-RU" sz="2400" dirty="0" smtClean="0"/>
                        <a:t>аблюдаемых приемов </a:t>
                      </a:r>
                      <a:r>
                        <a:rPr lang="ru-RU" sz="2400" dirty="0" smtClean="0">
                          <a:solidFill>
                            <a:srgbClr val="FF0000"/>
                          </a:solidFill>
                        </a:rPr>
                        <a:t>контроля</a:t>
                      </a:r>
                      <a:r>
                        <a:rPr lang="ru-RU" sz="2400" baseline="0" dirty="0" smtClean="0">
                          <a:solidFill>
                            <a:srgbClr val="FF0000"/>
                          </a:solidFill>
                        </a:rPr>
                        <a:t> /оценивания</a:t>
                      </a:r>
                      <a:endParaRPr lang="ru-RU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66775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Мотивация (актуализация)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Блиц-опрос,</a:t>
                      </a:r>
                      <a:r>
                        <a:rPr lang="ru-RU" baseline="0" dirty="0" smtClean="0"/>
                        <a:t> повторение, фиксация понятий (схем, алгоритмов и др.), устный счет, каллиграфическая минутка, ситуации п</a:t>
                      </a:r>
                      <a:r>
                        <a:rPr lang="ru-RU" dirty="0" smtClean="0"/>
                        <a:t>редположения,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выбора, наблюдения, проблемы</a:t>
                      </a:r>
                      <a:r>
                        <a:rPr lang="ru-RU" baseline="0" dirty="0" smtClean="0"/>
                        <a:t> и др.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68646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Первичное применение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Устное воспроизведение, выполнение заданий по образцу, аналогии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02145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Самостоятельное, творческое использование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Самостоятельная работа и проверка (самопроверка/взаимопроверка)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1697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Обобщение</a:t>
                      </a:r>
                      <a:r>
                        <a:rPr lang="ru-RU" baseline="0" dirty="0" smtClean="0"/>
                        <a:t> и включение в систему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Использование нового содержания вместе с ранее изученным в условиях опроса,</a:t>
                      </a:r>
                      <a:r>
                        <a:rPr lang="ru-RU" baseline="0" dirty="0" smtClean="0"/>
                        <a:t> решения задач/заданий </a:t>
                      </a:r>
                      <a:r>
                        <a:rPr lang="ru-RU" dirty="0" smtClean="0"/>
                        <a:t>(</a:t>
                      </a:r>
                      <a:r>
                        <a:rPr lang="en-US" dirty="0" smtClean="0"/>
                        <a:t>PISA)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00237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Рефлексия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Содержательная /чувств</a:t>
                      </a:r>
                      <a:r>
                        <a:rPr lang="ru-RU" baseline="0" dirty="0" smtClean="0"/>
                        <a:t> и эмоций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93664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Контроль процесса и результатов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Устные/письменные</a:t>
                      </a:r>
                      <a:r>
                        <a:rPr lang="ru-RU" baseline="0" dirty="0" smtClean="0"/>
                        <a:t> работы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705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53828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Взаимопосещение уроков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1268" y="1417638"/>
            <a:ext cx="8915400" cy="5112568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dirty="0"/>
              <a:t>	</a:t>
            </a:r>
            <a:r>
              <a:rPr lang="ru-RU" b="1" dirty="0" smtClean="0"/>
              <a:t>Организация </a:t>
            </a:r>
            <a:r>
              <a:rPr lang="ru-RU" b="1" dirty="0"/>
              <a:t>и порядок проведения </a:t>
            </a:r>
            <a:r>
              <a:rPr lang="ru-RU" b="1" dirty="0" err="1"/>
              <a:t>взаимопосещений</a:t>
            </a:r>
            <a:r>
              <a:rPr lang="ru-RU" b="1" dirty="0"/>
              <a:t> </a:t>
            </a:r>
            <a:r>
              <a:rPr lang="ru-RU" b="1" dirty="0" smtClean="0"/>
              <a:t>уроков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2.1. Уроки проводится в соответствии с учебным планом, планом методической работы, </a:t>
            </a:r>
            <a:r>
              <a:rPr lang="ru-RU" dirty="0" smtClean="0"/>
              <a:t>графиком проведения </a:t>
            </a:r>
            <a:r>
              <a:rPr lang="ru-RU" dirty="0"/>
              <a:t>открытых уроков.</a:t>
            </a:r>
          </a:p>
          <a:p>
            <a:pPr marL="0" indent="0">
              <a:buNone/>
            </a:pPr>
            <a:r>
              <a:rPr lang="ru-RU" dirty="0"/>
              <a:t>2.2. План  проведения  рассматривается на </a:t>
            </a:r>
            <a:r>
              <a:rPr lang="ru-RU" dirty="0" smtClean="0"/>
              <a:t>заседании методического объединения </a:t>
            </a:r>
            <a:r>
              <a:rPr lang="ru-RU" dirty="0"/>
              <a:t>учителей школы и согласовывается с  заместителями </a:t>
            </a:r>
            <a:r>
              <a:rPr lang="ru-RU" dirty="0" smtClean="0"/>
              <a:t>директора.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2.3. Задачей учителя, присутствующего на уроке </a:t>
            </a:r>
            <a:r>
              <a:rPr lang="ru-RU" dirty="0" err="1"/>
              <a:t>взаимопосещения</a:t>
            </a:r>
            <a:r>
              <a:rPr lang="ru-RU" dirty="0"/>
              <a:t>, является оценка эффективности применяемых технологий, методов,  </a:t>
            </a:r>
            <a:r>
              <a:rPr lang="ru-RU" dirty="0" smtClean="0"/>
              <a:t>приемов поддержки активного внимания, педагогических </a:t>
            </a:r>
            <a:r>
              <a:rPr lang="ru-RU" dirty="0"/>
              <a:t>находок, анализ дидактической эффективности использования </a:t>
            </a:r>
            <a:r>
              <a:rPr lang="ru-RU" dirty="0" smtClean="0"/>
              <a:t>средств, форм контроля качества.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2.4</a:t>
            </a:r>
            <a:r>
              <a:rPr lang="ru-RU" dirty="0" smtClean="0"/>
              <a:t>. Для </a:t>
            </a:r>
            <a:r>
              <a:rPr lang="ru-RU" dirty="0"/>
              <a:t>проведения урока </a:t>
            </a:r>
            <a:r>
              <a:rPr lang="ru-RU" dirty="0" err="1"/>
              <a:t>взаимопосещения</a:t>
            </a:r>
            <a:r>
              <a:rPr lang="ru-RU" dirty="0"/>
              <a:t> может использоваться любой вид учебных занятий по любой форме обучения. Тема и форма проведения  урока определяются учителем </a:t>
            </a:r>
            <a:r>
              <a:rPr lang="ru-RU" dirty="0" smtClean="0"/>
              <a:t>самостоятельно.</a:t>
            </a:r>
          </a:p>
          <a:p>
            <a:pPr marL="0" indent="0" algn="r">
              <a:buNone/>
            </a:pPr>
            <a:r>
              <a:rPr lang="ru-RU" dirty="0" smtClean="0"/>
              <a:t>(из школьного положения о </a:t>
            </a:r>
            <a:r>
              <a:rPr lang="ru-RU" dirty="0" err="1" smtClean="0"/>
              <a:t>взаимопосещении</a:t>
            </a:r>
            <a:r>
              <a:rPr lang="ru-RU" dirty="0" smtClean="0"/>
              <a:t> уроков)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26969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560512" y="476672"/>
            <a:ext cx="8915400" cy="715963"/>
          </a:xfrm>
        </p:spPr>
        <p:txBody>
          <a:bodyPr>
            <a:noAutofit/>
          </a:bodyPr>
          <a:lstStyle/>
          <a:p>
            <a:r>
              <a:rPr lang="ru-RU" sz="4000" b="1" dirty="0"/>
              <a:t>К</a:t>
            </a:r>
            <a:r>
              <a:rPr lang="ru-RU" sz="4000" b="1" dirty="0" smtClean="0"/>
              <a:t>ритерии оценивания урока (конкурсные)</a:t>
            </a:r>
          </a:p>
        </p:txBody>
      </p:sp>
      <p:sp>
        <p:nvSpPr>
          <p:cNvPr id="14339" name="Содержимое 2"/>
          <p:cNvSpPr>
            <a:spLocks noGrp="1"/>
          </p:cNvSpPr>
          <p:nvPr>
            <p:ph idx="1"/>
          </p:nvPr>
        </p:nvSpPr>
        <p:spPr>
          <a:xfrm>
            <a:off x="345468" y="1700808"/>
            <a:ext cx="9345488" cy="6096000"/>
          </a:xfrm>
        </p:spPr>
        <p:txBody>
          <a:bodyPr/>
          <a:lstStyle/>
          <a:p>
            <a:pPr marL="0" indent="0">
              <a:spcBef>
                <a:spcPct val="0"/>
              </a:spcBef>
              <a:buNone/>
            </a:pPr>
            <a:r>
              <a:rPr lang="ru-RU" sz="2800" b="1" dirty="0" smtClean="0"/>
              <a:t>1</a:t>
            </a:r>
            <a:r>
              <a:rPr lang="ru-RU" sz="2800" dirty="0" smtClean="0"/>
              <a:t>. Информационная и языковая грамотность.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sz="2800" b="1" dirty="0" smtClean="0"/>
              <a:t>2. </a:t>
            </a:r>
            <a:r>
              <a:rPr lang="ru-RU" sz="2800" dirty="0" smtClean="0"/>
              <a:t>Результативность.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sz="2800" b="1" dirty="0" smtClean="0"/>
              <a:t>3. </a:t>
            </a:r>
            <a:r>
              <a:rPr lang="ru-RU" sz="2800" dirty="0" smtClean="0"/>
              <a:t>Методическое мастерство и творчество.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sz="2800" b="1" dirty="0" smtClean="0"/>
              <a:t>4. </a:t>
            </a:r>
            <a:r>
              <a:rPr lang="ru-RU" sz="2800" dirty="0" smtClean="0"/>
              <a:t>Мотивирование к обучению.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sz="2800" b="1" dirty="0" smtClean="0"/>
              <a:t>5. </a:t>
            </a:r>
            <a:r>
              <a:rPr lang="ru-RU" sz="2800" dirty="0" err="1" smtClean="0"/>
              <a:t>Рефлексивность</a:t>
            </a:r>
            <a:r>
              <a:rPr lang="ru-RU" sz="2800" dirty="0" smtClean="0"/>
              <a:t> и оценивание.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sz="2800" b="1" dirty="0" smtClean="0"/>
              <a:t>6. </a:t>
            </a:r>
            <a:r>
              <a:rPr lang="ru-RU" sz="2800" dirty="0" smtClean="0"/>
              <a:t>Организационная культура.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sz="2800" b="1" dirty="0" smtClean="0"/>
              <a:t>7. </a:t>
            </a:r>
            <a:r>
              <a:rPr lang="ru-RU" sz="2800" dirty="0" smtClean="0"/>
              <a:t>Эффективная коммуникация.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sz="2800" b="1" dirty="0" smtClean="0"/>
              <a:t>8. </a:t>
            </a:r>
            <a:r>
              <a:rPr lang="ru-RU" sz="2800" dirty="0" smtClean="0"/>
              <a:t>Наличие ценностных ориентиров.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sz="2800" b="1" dirty="0" smtClean="0"/>
              <a:t>9. </a:t>
            </a:r>
            <a:r>
              <a:rPr lang="ru-RU" sz="2800" dirty="0" err="1" smtClean="0"/>
              <a:t>Метапредметный</a:t>
            </a:r>
            <a:r>
              <a:rPr lang="ru-RU" sz="2800" dirty="0" smtClean="0"/>
              <a:t> и междисциплинарный подход.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sz="2800" b="1" dirty="0" smtClean="0"/>
              <a:t>10. </a:t>
            </a:r>
            <a:r>
              <a:rPr lang="ru-RU" sz="2800" dirty="0" smtClean="0"/>
              <a:t>Поддержка самостоятельности, активности и творчества обучающихся</a:t>
            </a:r>
          </a:p>
          <a:p>
            <a:endParaRPr lang="ru-RU" sz="2800" b="1" dirty="0" smtClean="0"/>
          </a:p>
          <a:p>
            <a:endParaRPr lang="ru-RU" sz="2800" b="1" dirty="0" smtClean="0"/>
          </a:p>
          <a:p>
            <a:endParaRPr lang="ru-RU" sz="2800" b="1" dirty="0" smtClean="0"/>
          </a:p>
          <a:p>
            <a:endParaRPr lang="ru-RU" sz="2800" b="1" dirty="0" smtClean="0"/>
          </a:p>
          <a:p>
            <a:endParaRPr lang="ru-RU" sz="2800" b="1" dirty="0" smtClean="0"/>
          </a:p>
          <a:p>
            <a:endParaRPr lang="ru-RU" sz="2800" b="1" dirty="0" smtClean="0"/>
          </a:p>
          <a:p>
            <a:endParaRPr lang="ru-RU" sz="2800" dirty="0" smtClean="0"/>
          </a:p>
        </p:txBody>
      </p:sp>
    </p:spTree>
    <p:extLst>
      <p:ext uri="{BB962C8B-B14F-4D97-AF65-F5344CB8AC3E}">
        <p14:creationId xmlns:p14="http://schemas.microsoft.com/office/powerpoint/2010/main" val="32737822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495300" y="1"/>
            <a:ext cx="8915400" cy="639763"/>
          </a:xfrm>
        </p:spPr>
        <p:txBody>
          <a:bodyPr>
            <a:normAutofit fontScale="90000"/>
          </a:bodyPr>
          <a:lstStyle/>
          <a:p>
            <a:endParaRPr lang="ru-RU" sz="3600" b="1" dirty="0" smtClean="0"/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>
          <a:xfrm>
            <a:off x="247650" y="609600"/>
            <a:ext cx="9493250" cy="601980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2800" b="1" dirty="0" smtClean="0"/>
              <a:t>Критерий 1. Информационная и языковая грамотность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2800" dirty="0" smtClean="0"/>
              <a:t>Корректность содержания и использования терминов.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2800" dirty="0" smtClean="0"/>
              <a:t>Глубина и широта знаний.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2800" dirty="0" smtClean="0"/>
              <a:t>Доступность и адекватность информации по объёму и сложности.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2800" dirty="0" smtClean="0"/>
              <a:t>Владение и целесообразное применение ИКТ.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2800" dirty="0" smtClean="0"/>
              <a:t>Визуализация информации.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2800" dirty="0" smtClean="0"/>
              <a:t>Языковая культура учителя и развитие культуры речи обучающихся.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2800" dirty="0" smtClean="0"/>
              <a:t>Использование разных источников информации, структурирование информации в разных форматах (текстовом, графическом, электронном и др.).</a:t>
            </a:r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13084148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495300" y="1"/>
            <a:ext cx="8915400" cy="639763"/>
          </a:xfrm>
        </p:spPr>
        <p:txBody>
          <a:bodyPr>
            <a:normAutofit fontScale="90000"/>
          </a:bodyPr>
          <a:lstStyle/>
          <a:p>
            <a:endParaRPr lang="ru-RU" sz="3600" b="1" dirty="0" smtClean="0"/>
          </a:p>
        </p:txBody>
      </p:sp>
      <p:sp>
        <p:nvSpPr>
          <p:cNvPr id="16387" name="Содержимое 2"/>
          <p:cNvSpPr>
            <a:spLocks noGrp="1"/>
          </p:cNvSpPr>
          <p:nvPr>
            <p:ph idx="1"/>
          </p:nvPr>
        </p:nvSpPr>
        <p:spPr>
          <a:xfrm>
            <a:off x="247650" y="609600"/>
            <a:ext cx="9493250" cy="601980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b="1" dirty="0" smtClean="0"/>
              <a:t>Критерий 2. Результативность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 smtClean="0"/>
              <a:t>Эффективное достижение личностных, </a:t>
            </a:r>
            <a:r>
              <a:rPr lang="ru-RU" dirty="0" err="1" smtClean="0"/>
              <a:t>метапредметных</a:t>
            </a:r>
            <a:r>
              <a:rPr lang="ru-RU" dirty="0" smtClean="0"/>
              <a:t> и предметных результатов.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 smtClean="0"/>
              <a:t>Вовлечение учащихся в исследовательскую деятельность (выдвижение гипотез, сбор данных, поиск источников информации).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 smtClean="0"/>
              <a:t>Соотнесение действий с планируемыми результатами.</a:t>
            </a:r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39719074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495300" y="1"/>
            <a:ext cx="8915400" cy="639763"/>
          </a:xfrm>
        </p:spPr>
        <p:txBody>
          <a:bodyPr>
            <a:normAutofit fontScale="90000"/>
          </a:bodyPr>
          <a:lstStyle/>
          <a:p>
            <a:endParaRPr lang="ru-RU" sz="3600" b="1" dirty="0" smtClean="0"/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247650" y="609600"/>
            <a:ext cx="9493250" cy="6019800"/>
          </a:xfrm>
        </p:spPr>
        <p:txBody>
          <a:bodyPr>
            <a:normAutofit lnSpcReduction="10000"/>
          </a:bodyPr>
          <a:lstStyle/>
          <a:p>
            <a:pPr algn="ctr">
              <a:buFontTx/>
              <a:buNone/>
            </a:pPr>
            <a:r>
              <a:rPr lang="ru-RU" sz="2800" b="1" dirty="0" smtClean="0"/>
              <a:t>Критерий 3. Методическое мастерство и творчество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 smtClean="0"/>
              <a:t>Разнообразие методов и приёмов.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 smtClean="0"/>
              <a:t>Новизна и оригинальность подходов, нестандартность действий и индивидуальность учителя.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 smtClean="0"/>
              <a:t>Использование сравнительных  и дискуссионных подходов, учебного проектирования, развитие умений аргументировать свою позицию.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 smtClean="0"/>
              <a:t>Разнообразие способов работы с информацией.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 smtClean="0"/>
              <a:t>Соответствие методов и приемов целеполаганию (реализации цели, решению задач, достижению результатов).</a:t>
            </a:r>
          </a:p>
          <a:p>
            <a:endParaRPr lang="ru-RU" sz="2400" dirty="0" smtClean="0"/>
          </a:p>
          <a:p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25509340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495300" y="1"/>
            <a:ext cx="8915400" cy="639763"/>
          </a:xfrm>
        </p:spPr>
        <p:txBody>
          <a:bodyPr>
            <a:normAutofit fontScale="90000"/>
          </a:bodyPr>
          <a:lstStyle/>
          <a:p>
            <a:endParaRPr lang="ru-RU" sz="3600" b="1" dirty="0" smtClean="0"/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>
          <a:xfrm>
            <a:off x="412750" y="609600"/>
            <a:ext cx="8997950" cy="601980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2800" b="1" dirty="0" smtClean="0"/>
              <a:t>Критерий 4. Мотивирование к обучению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 smtClean="0"/>
              <a:t>Использование различных способов мотивации.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 smtClean="0"/>
              <a:t>Умение заинтересовать и удивить.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 smtClean="0"/>
              <a:t>Системность мотивации на уроке.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 smtClean="0"/>
              <a:t>Использование проблемных ситуаций с опорой на жизненный опыт и интересы обучающихся.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 smtClean="0"/>
              <a:t>Поддержка образовательной успешности для всех обучающихся, в том числе с особыми потребностями и ограниченными возможностями.</a:t>
            </a:r>
          </a:p>
          <a:p>
            <a:endParaRPr lang="ru-RU" sz="2400" dirty="0" smtClean="0"/>
          </a:p>
          <a:p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24861619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495300" y="1"/>
            <a:ext cx="8915400" cy="639763"/>
          </a:xfrm>
        </p:spPr>
        <p:txBody>
          <a:bodyPr>
            <a:normAutofit fontScale="90000"/>
          </a:bodyPr>
          <a:lstStyle/>
          <a:p>
            <a:endParaRPr lang="ru-RU" sz="3600" b="1" dirty="0" smtClean="0"/>
          </a:p>
        </p:txBody>
      </p:sp>
      <p:sp>
        <p:nvSpPr>
          <p:cNvPr id="19459" name="Содержимое 2"/>
          <p:cNvSpPr>
            <a:spLocks noGrp="1"/>
          </p:cNvSpPr>
          <p:nvPr>
            <p:ph idx="1"/>
          </p:nvPr>
        </p:nvSpPr>
        <p:spPr>
          <a:xfrm>
            <a:off x="247650" y="609600"/>
            <a:ext cx="9328150" cy="6019800"/>
          </a:xfrm>
        </p:spPr>
        <p:txBody>
          <a:bodyPr>
            <a:normAutofit lnSpcReduction="10000"/>
          </a:bodyPr>
          <a:lstStyle/>
          <a:p>
            <a:pPr algn="ctr">
              <a:buFontTx/>
              <a:buNone/>
            </a:pPr>
            <a:r>
              <a:rPr lang="ru-RU" sz="2800" b="1" dirty="0" smtClean="0"/>
              <a:t>Критерий 5. Рефлексия и оценивание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600" dirty="0" smtClean="0"/>
              <a:t>Объективность оценивания.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600" dirty="0" smtClean="0"/>
              <a:t>Разные способы оценивания.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600" dirty="0" smtClean="0"/>
              <a:t>Обратная связь, наличие возможностей для высказывания собственной точки зрения.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600" dirty="0" smtClean="0"/>
              <a:t>Понятность процедуры оценивания.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600" dirty="0" smtClean="0"/>
              <a:t>Убедительное обоснование собственной позиции.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600" dirty="0" smtClean="0"/>
              <a:t>Видение места и роли урока в программе курса.</a:t>
            </a:r>
          </a:p>
          <a:p>
            <a:endParaRPr lang="ru-RU" sz="2400" dirty="0" smtClean="0"/>
          </a:p>
          <a:p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11113479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495300" y="1"/>
            <a:ext cx="8915400" cy="639763"/>
          </a:xfrm>
        </p:spPr>
        <p:txBody>
          <a:bodyPr>
            <a:normAutofit fontScale="90000"/>
          </a:bodyPr>
          <a:lstStyle/>
          <a:p>
            <a:endParaRPr lang="ru-RU" sz="3600" b="1" dirty="0" smtClean="0"/>
          </a:p>
        </p:txBody>
      </p:sp>
      <p:sp>
        <p:nvSpPr>
          <p:cNvPr id="20483" name="Содержимое 2"/>
          <p:cNvSpPr>
            <a:spLocks noGrp="1"/>
          </p:cNvSpPr>
          <p:nvPr>
            <p:ph idx="1"/>
          </p:nvPr>
        </p:nvSpPr>
        <p:spPr>
          <a:xfrm>
            <a:off x="412750" y="609600"/>
            <a:ext cx="8997950" cy="6019800"/>
          </a:xfrm>
        </p:spPr>
        <p:txBody>
          <a:bodyPr>
            <a:normAutofit lnSpcReduction="10000"/>
          </a:bodyPr>
          <a:lstStyle/>
          <a:p>
            <a:pPr algn="ctr">
              <a:buFontTx/>
              <a:buNone/>
            </a:pPr>
            <a:r>
              <a:rPr lang="ru-RU" sz="2800" b="1" dirty="0" smtClean="0"/>
              <a:t>Критерий 6. Организационная культура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 smtClean="0"/>
              <a:t>Понимание целей, задач и планируемых результатов урока.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 smtClean="0"/>
              <a:t>Наличие инструкций и пояснений.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 smtClean="0"/>
              <a:t>Установление правил и процедур работы на уроке.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 smtClean="0"/>
              <a:t>Обращение внимание на индивидуальные запросы и интересы обучающихся.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 smtClean="0"/>
              <a:t>Рациональное использование образовательного пространства и средств обучения. 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 smtClean="0"/>
              <a:t>Эффективность использования учебного времени.</a:t>
            </a:r>
          </a:p>
          <a:p>
            <a:endParaRPr lang="ru-RU" sz="2400" dirty="0" smtClean="0"/>
          </a:p>
          <a:p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11873090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НСУР (компетенции учителя)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Предметная </a:t>
            </a:r>
          </a:p>
          <a:p>
            <a:r>
              <a:rPr lang="ru-RU" b="1" u="sng" dirty="0" smtClean="0"/>
              <a:t>Методическая </a:t>
            </a:r>
          </a:p>
          <a:p>
            <a:r>
              <a:rPr lang="ru-RU" dirty="0" smtClean="0"/>
              <a:t>Психолого-педагогическая</a:t>
            </a:r>
          </a:p>
          <a:p>
            <a:r>
              <a:rPr lang="ru-RU" dirty="0" smtClean="0"/>
              <a:t>Коммуникативная и ИКТ</a:t>
            </a:r>
          </a:p>
          <a:p>
            <a:r>
              <a:rPr lang="ru-RU" i="1" dirty="0" smtClean="0"/>
              <a:t>воспитательная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24560128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495300" y="1"/>
            <a:ext cx="8915400" cy="639763"/>
          </a:xfrm>
        </p:spPr>
        <p:txBody>
          <a:bodyPr>
            <a:normAutofit fontScale="90000"/>
          </a:bodyPr>
          <a:lstStyle/>
          <a:p>
            <a:endParaRPr lang="ru-RU" sz="3600" b="1" dirty="0" smtClean="0"/>
          </a:p>
        </p:txBody>
      </p:sp>
      <p:sp>
        <p:nvSpPr>
          <p:cNvPr id="21507" name="Содержимое 2"/>
          <p:cNvSpPr>
            <a:spLocks noGrp="1"/>
          </p:cNvSpPr>
          <p:nvPr>
            <p:ph idx="1"/>
          </p:nvPr>
        </p:nvSpPr>
        <p:spPr>
          <a:xfrm>
            <a:off x="412750" y="609600"/>
            <a:ext cx="8997950" cy="601980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2800" b="1" dirty="0" smtClean="0"/>
              <a:t>Критерий 7. Эффективная коммуникация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800" dirty="0" smtClean="0"/>
              <a:t>Взаимодействие учащихся с учителем и между собой.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800" dirty="0" smtClean="0"/>
              <a:t>Поддержка толерантного отношения к различным позициям, возможности для высказывания разных точек зрения.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800" dirty="0" smtClean="0"/>
              <a:t>Способность учителя задавать модель коммуникации на уроке.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800" dirty="0" smtClean="0"/>
              <a:t>Использование вопросов на понимание.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800" dirty="0" smtClean="0"/>
              <a:t>Развитие умений учащихся формулировать вопросы.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800" dirty="0" smtClean="0"/>
              <a:t>Развитие навыков конструктивного диалога, в том числе и при самоанализе проведенного урока.</a:t>
            </a:r>
          </a:p>
          <a:p>
            <a:endParaRPr lang="ru-RU" sz="2400" dirty="0" smtClean="0"/>
          </a:p>
          <a:p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41144258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495300" y="1"/>
            <a:ext cx="8915400" cy="639763"/>
          </a:xfrm>
        </p:spPr>
        <p:txBody>
          <a:bodyPr>
            <a:normAutofit fontScale="90000"/>
          </a:bodyPr>
          <a:lstStyle/>
          <a:p>
            <a:endParaRPr lang="ru-RU" sz="3600" b="1" dirty="0" smtClean="0"/>
          </a:p>
        </p:txBody>
      </p:sp>
      <p:sp>
        <p:nvSpPr>
          <p:cNvPr id="22531" name="Содержимое 2"/>
          <p:cNvSpPr>
            <a:spLocks noGrp="1"/>
          </p:cNvSpPr>
          <p:nvPr>
            <p:ph idx="1"/>
          </p:nvPr>
        </p:nvSpPr>
        <p:spPr>
          <a:xfrm>
            <a:off x="165100" y="609600"/>
            <a:ext cx="9245600" cy="601980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2800" b="1" dirty="0" smtClean="0"/>
              <a:t>Критерий 8. Ценностные ориентиры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Воспитательные эффекты урока.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Обращение внимания учащихся на ценностные ориентиры.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Поддержка толерантного отношения к культурным особенностям.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Создание ситуаций для обсуждения и принятия общих ценностей.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Уважение достоинства учащихся.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Обращение внимание на культуру поведения.</a:t>
            </a:r>
          </a:p>
          <a:p>
            <a:endParaRPr lang="ru-RU" sz="2400" dirty="0" smtClean="0"/>
          </a:p>
          <a:p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41435076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495300" y="1"/>
            <a:ext cx="8915400" cy="639763"/>
          </a:xfrm>
        </p:spPr>
        <p:txBody>
          <a:bodyPr>
            <a:normAutofit fontScale="90000"/>
          </a:bodyPr>
          <a:lstStyle/>
          <a:p>
            <a:endParaRPr lang="ru-RU" sz="3600" b="1" dirty="0" smtClean="0"/>
          </a:p>
        </p:txBody>
      </p:sp>
      <p:sp>
        <p:nvSpPr>
          <p:cNvPr id="23555" name="Содержимое 2"/>
          <p:cNvSpPr>
            <a:spLocks noGrp="1"/>
          </p:cNvSpPr>
          <p:nvPr>
            <p:ph idx="1"/>
          </p:nvPr>
        </p:nvSpPr>
        <p:spPr>
          <a:xfrm>
            <a:off x="412750" y="609600"/>
            <a:ext cx="9245600" cy="6019800"/>
          </a:xfrm>
        </p:spPr>
        <p:txBody>
          <a:bodyPr>
            <a:normAutofit lnSpcReduction="10000"/>
          </a:bodyPr>
          <a:lstStyle/>
          <a:p>
            <a:pPr algn="ctr">
              <a:buFontTx/>
              <a:buNone/>
            </a:pPr>
            <a:r>
              <a:rPr lang="ru-RU" sz="2800" b="1" dirty="0" smtClean="0"/>
              <a:t>Критерий 9. </a:t>
            </a:r>
            <a:r>
              <a:rPr lang="ru-RU" sz="2800" b="1" dirty="0" err="1" smtClean="0"/>
              <a:t>Метапредметность</a:t>
            </a:r>
            <a:r>
              <a:rPr lang="ru-RU" sz="2800" b="1" dirty="0" smtClean="0"/>
              <a:t> и </a:t>
            </a:r>
            <a:r>
              <a:rPr lang="ru-RU" sz="2800" b="1" dirty="0" err="1" smtClean="0"/>
              <a:t>межпредметная</a:t>
            </a:r>
            <a:r>
              <a:rPr lang="ru-RU" sz="2800" b="1" dirty="0" smtClean="0"/>
              <a:t> интеграция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Использование потенциала различных дисциплин.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Развитие универсальных учебных действий.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Понимание особенностей </a:t>
            </a:r>
            <a:r>
              <a:rPr lang="ru-RU" dirty="0" err="1" smtClean="0"/>
              <a:t>метапредметного</a:t>
            </a:r>
            <a:r>
              <a:rPr lang="ru-RU" dirty="0" smtClean="0"/>
              <a:t> подхода.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Системность и целесообразность использования междисциплинарных и </a:t>
            </a:r>
            <a:r>
              <a:rPr lang="ru-RU" dirty="0" err="1" smtClean="0"/>
              <a:t>метапредметных</a:t>
            </a:r>
            <a:r>
              <a:rPr lang="ru-RU" dirty="0" smtClean="0"/>
              <a:t> подходов.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Адекватность интеграции разных учебных предметов.</a:t>
            </a:r>
          </a:p>
          <a:p>
            <a:endParaRPr lang="ru-RU" sz="2400" dirty="0" smtClean="0"/>
          </a:p>
          <a:p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28695034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495300" y="1"/>
            <a:ext cx="8915400" cy="639763"/>
          </a:xfrm>
        </p:spPr>
        <p:txBody>
          <a:bodyPr>
            <a:normAutofit fontScale="90000"/>
          </a:bodyPr>
          <a:lstStyle/>
          <a:p>
            <a:endParaRPr lang="ru-RU" sz="3600" b="1" dirty="0" smtClean="0"/>
          </a:p>
        </p:txBody>
      </p:sp>
      <p:sp>
        <p:nvSpPr>
          <p:cNvPr id="24579" name="Содержимое 2"/>
          <p:cNvSpPr>
            <a:spLocks noGrp="1"/>
          </p:cNvSpPr>
          <p:nvPr>
            <p:ph idx="1"/>
          </p:nvPr>
        </p:nvSpPr>
        <p:spPr>
          <a:xfrm>
            <a:off x="0" y="609600"/>
            <a:ext cx="9906000" cy="601980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2800" b="1" dirty="0" smtClean="0"/>
              <a:t>Критерий 10. Самостоятельность и творчество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Использование активных и интерактивных подходов для развития самостоятельности обучающихся (работа в группах, формулирование вопросов и т.п.).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Создание на уроке ситуаций для выбора и самоопределения.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Поддержка личной и групповой ответственности при выполнении заданий.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Решение творческих задач, возможности для самостоятельной работы.</a:t>
            </a:r>
          </a:p>
          <a:p>
            <a:endParaRPr lang="ru-RU" sz="2400" dirty="0" smtClean="0"/>
          </a:p>
          <a:p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30818827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Результат урока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р</a:t>
            </a:r>
            <a:r>
              <a:rPr lang="ru-RU" dirty="0" smtClean="0"/>
              <a:t>еальная </a:t>
            </a:r>
            <a:r>
              <a:rPr lang="ru-RU" dirty="0"/>
              <a:t>эффективность урока - </a:t>
            </a:r>
            <a:r>
              <a:rPr lang="ru-RU" b="1" u="sng" dirty="0" smtClean="0"/>
              <a:t>степень </a:t>
            </a:r>
            <a:r>
              <a:rPr lang="ru-RU" b="1" u="sng" dirty="0"/>
              <a:t>о</a:t>
            </a:r>
            <a:r>
              <a:rPr lang="ru-RU" b="1" u="sng" dirty="0" smtClean="0"/>
              <a:t>своения</a:t>
            </a:r>
            <a:r>
              <a:rPr lang="ru-RU" dirty="0" smtClean="0"/>
              <a:t> </a:t>
            </a:r>
            <a:r>
              <a:rPr lang="ru-RU" dirty="0"/>
              <a:t>материала </a:t>
            </a:r>
            <a:r>
              <a:rPr lang="ru-RU" dirty="0" smtClean="0"/>
              <a:t>учениками (качество); </a:t>
            </a:r>
          </a:p>
          <a:p>
            <a:r>
              <a:rPr lang="ru-RU" dirty="0"/>
              <a:t>к</a:t>
            </a:r>
            <a:r>
              <a:rPr lang="ru-RU" dirty="0" smtClean="0"/>
              <a:t>акими </a:t>
            </a:r>
            <a:r>
              <a:rPr lang="ru-RU" dirty="0"/>
              <a:t>бы внешне эффективными приемами ни пользовался педагог, но если ученики не </a:t>
            </a:r>
            <a:r>
              <a:rPr lang="ru-RU" dirty="0" smtClean="0"/>
              <a:t>освоили </a:t>
            </a:r>
            <a:r>
              <a:rPr lang="ru-RU" dirty="0"/>
              <a:t>тему, урок эффективным назвать </a:t>
            </a:r>
            <a:r>
              <a:rPr lang="ru-RU" dirty="0" smtClean="0"/>
              <a:t>нельзя; </a:t>
            </a:r>
          </a:p>
          <a:p>
            <a:r>
              <a:rPr lang="ru-RU" dirty="0"/>
              <a:t>п</a:t>
            </a:r>
            <a:r>
              <a:rPr lang="ru-RU" dirty="0" smtClean="0"/>
              <a:t>ри выполнении домашних заданий </a:t>
            </a:r>
            <a:r>
              <a:rPr lang="ru-RU" b="1" u="sng" dirty="0"/>
              <a:t>знания</a:t>
            </a:r>
            <a:r>
              <a:rPr lang="ru-RU" dirty="0"/>
              <a:t> расширяются, углубляются, закрепляются, но </a:t>
            </a:r>
            <a:r>
              <a:rPr lang="ru-RU" dirty="0" smtClean="0"/>
              <a:t>приобретаются, </a:t>
            </a:r>
            <a:r>
              <a:rPr lang="ru-RU" dirty="0"/>
              <a:t>в </a:t>
            </a:r>
            <a:r>
              <a:rPr lang="ru-RU" dirty="0" smtClean="0"/>
              <a:t>основном, на уроке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84409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Критерии качественного урока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обязательное выделение в содержании учебного материала </a:t>
            </a:r>
            <a:r>
              <a:rPr lang="ru-RU" b="1" u="sng" dirty="0" smtClean="0"/>
              <a:t>объекта прочного </a:t>
            </a:r>
            <a:r>
              <a:rPr lang="ru-RU" b="1" u="sng" dirty="0"/>
              <a:t>усвоения</a:t>
            </a:r>
            <a:r>
              <a:rPr lang="ru-RU" dirty="0"/>
              <a:t>, то есть главного, существенного, и отработка </a:t>
            </a:r>
            <a:r>
              <a:rPr lang="ru-RU" dirty="0" smtClean="0"/>
              <a:t>на уроке </a:t>
            </a:r>
            <a:r>
              <a:rPr lang="ru-RU" dirty="0"/>
              <a:t>именно этого </a:t>
            </a:r>
            <a:r>
              <a:rPr lang="ru-RU" dirty="0" smtClean="0"/>
              <a:t>материала;</a:t>
            </a:r>
          </a:p>
          <a:p>
            <a:r>
              <a:rPr lang="ru-RU" dirty="0"/>
              <a:t>стремление учителя помочь детям раскрыть для себя </a:t>
            </a:r>
            <a:r>
              <a:rPr lang="ru-RU" b="1" u="sng" dirty="0"/>
              <a:t>личностный смысл </a:t>
            </a:r>
            <a:r>
              <a:rPr lang="ru-RU" dirty="0"/>
              <a:t>любого изучаемого на уроке </a:t>
            </a:r>
            <a:r>
              <a:rPr lang="ru-RU" dirty="0" smtClean="0"/>
              <a:t>материала (ранняя </a:t>
            </a:r>
            <a:r>
              <a:rPr lang="ru-RU" dirty="0" err="1" smtClean="0"/>
              <a:t>профилизация</a:t>
            </a:r>
            <a:r>
              <a:rPr lang="ru-RU" dirty="0" smtClean="0"/>
              <a:t>)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8818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/>
              <a:t>Критерии качественного урока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опора на </a:t>
            </a:r>
            <a:r>
              <a:rPr lang="ru-RU" b="1" u="sng" dirty="0" err="1"/>
              <a:t>межпредметные</a:t>
            </a:r>
            <a:r>
              <a:rPr lang="ru-RU" b="1" u="sng" dirty="0"/>
              <a:t> связи </a:t>
            </a:r>
            <a:r>
              <a:rPr lang="ru-RU" dirty="0"/>
              <a:t>с целью их использования </a:t>
            </a:r>
            <a:r>
              <a:rPr lang="ru-RU" dirty="0" smtClean="0"/>
              <a:t>для формирования </a:t>
            </a:r>
            <a:r>
              <a:rPr lang="ru-RU" dirty="0"/>
              <a:t>у учащихся целостного представления о </a:t>
            </a:r>
            <a:r>
              <a:rPr lang="ru-RU" dirty="0" smtClean="0"/>
              <a:t>системе знаний (</a:t>
            </a:r>
            <a:r>
              <a:rPr lang="en-US" dirty="0" smtClean="0"/>
              <a:t>PISA</a:t>
            </a:r>
            <a:r>
              <a:rPr lang="ru-RU" dirty="0" smtClean="0"/>
              <a:t> и др.</a:t>
            </a:r>
            <a:r>
              <a:rPr lang="en-US" dirty="0" smtClean="0"/>
              <a:t>)</a:t>
            </a:r>
            <a:r>
              <a:rPr lang="ru-RU" dirty="0" smtClean="0"/>
              <a:t>;</a:t>
            </a:r>
          </a:p>
          <a:p>
            <a:r>
              <a:rPr lang="ru-RU" dirty="0"/>
              <a:t>с</a:t>
            </a:r>
            <a:r>
              <a:rPr lang="ru-RU" dirty="0" smtClean="0"/>
              <a:t>труктурированность этапов урока, подчинение их общей цели, </a:t>
            </a:r>
            <a:r>
              <a:rPr lang="ru-RU" b="1" u="sng" dirty="0" smtClean="0"/>
              <a:t>выводы по каждому этапу</a:t>
            </a:r>
            <a:r>
              <a:rPr lang="ru-RU" dirty="0" smtClean="0"/>
              <a:t>, продвигающие к ее достижению (искусство </a:t>
            </a:r>
            <a:r>
              <a:rPr lang="ru-RU" smtClean="0"/>
              <a:t>маленьких шагов)</a:t>
            </a:r>
            <a:endParaRPr lang="ru-RU" dirty="0"/>
          </a:p>
          <a:p>
            <a:endParaRPr lang="ru-RU" b="1" u="sng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24168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67" y="0"/>
            <a:ext cx="97720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2067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/>
              <a:t>Критерии качественного урока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обеспечение только благоприятных для работы </a:t>
            </a:r>
            <a:r>
              <a:rPr lang="ru-RU" b="1" u="sng" dirty="0" smtClean="0"/>
              <a:t>гигиенических </a:t>
            </a:r>
            <a:r>
              <a:rPr lang="ru-RU" b="1" u="sng" dirty="0"/>
              <a:t>условий</a:t>
            </a:r>
            <a:endParaRPr lang="ru-RU" b="1" u="sng" dirty="0" smtClean="0"/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0848288"/>
              </p:ext>
            </p:extLst>
          </p:nvPr>
        </p:nvGraphicFramePr>
        <p:xfrm>
          <a:off x="1136575" y="3212976"/>
          <a:ext cx="7272809" cy="19442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2493">
                  <a:extLst>
                    <a:ext uri="{9D8B030D-6E8A-4147-A177-3AD203B41FA5}">
                      <a16:colId xmlns:a16="http://schemas.microsoft.com/office/drawing/2014/main" val="3583929028"/>
                    </a:ext>
                  </a:extLst>
                </a:gridCol>
                <a:gridCol w="1096630">
                  <a:extLst>
                    <a:ext uri="{9D8B030D-6E8A-4147-A177-3AD203B41FA5}">
                      <a16:colId xmlns:a16="http://schemas.microsoft.com/office/drawing/2014/main" val="227792726"/>
                    </a:ext>
                  </a:extLst>
                </a:gridCol>
                <a:gridCol w="1454562">
                  <a:extLst>
                    <a:ext uri="{9D8B030D-6E8A-4147-A177-3AD203B41FA5}">
                      <a16:colId xmlns:a16="http://schemas.microsoft.com/office/drawing/2014/main" val="1783218432"/>
                    </a:ext>
                  </a:extLst>
                </a:gridCol>
                <a:gridCol w="1454562">
                  <a:extLst>
                    <a:ext uri="{9D8B030D-6E8A-4147-A177-3AD203B41FA5}">
                      <a16:colId xmlns:a16="http://schemas.microsoft.com/office/drawing/2014/main" val="3646223975"/>
                    </a:ext>
                  </a:extLst>
                </a:gridCol>
                <a:gridCol w="1454562">
                  <a:extLst>
                    <a:ext uri="{9D8B030D-6E8A-4147-A177-3AD203B41FA5}">
                      <a16:colId xmlns:a16="http://schemas.microsoft.com/office/drawing/2014/main" val="3489852045"/>
                    </a:ext>
                  </a:extLst>
                </a:gridCol>
              </a:tblGrid>
              <a:tr h="648072">
                <a:tc gridSpan="5"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КРИТИЧЕСКИЕ ТОЧКИ УСВОЯЕМОСТИ</a:t>
                      </a:r>
                      <a:endParaRPr lang="ru-RU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8892776"/>
                  </a:ext>
                </a:extLst>
              </a:tr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Время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1-4 мин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5-23 мин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24-34 мин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35-45 мин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4792224"/>
                  </a:ext>
                </a:extLst>
              </a:tr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Усвояемость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60 %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80 %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45-60 %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6 %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18605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18191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Критерии качественного урока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/>
              <a:t>общение с обучающимися только на основе сочетания </a:t>
            </a:r>
            <a:r>
              <a:rPr lang="ru-RU" b="1" u="sng" dirty="0"/>
              <a:t>высокой требовательности </a:t>
            </a:r>
            <a:r>
              <a:rPr lang="ru-RU" dirty="0"/>
              <a:t>с безусловным </a:t>
            </a:r>
            <a:r>
              <a:rPr lang="ru-RU" b="1" u="sng" dirty="0"/>
              <a:t>уважением к личности школьника</a:t>
            </a:r>
            <a:r>
              <a:rPr lang="ru-RU" b="1" u="sng" dirty="0" smtClean="0"/>
              <a:t>;</a:t>
            </a:r>
          </a:p>
          <a:p>
            <a:r>
              <a:rPr lang="ru-RU" b="1" u="sng" dirty="0"/>
              <a:t>дифференциация </a:t>
            </a:r>
            <a:r>
              <a:rPr lang="ru-RU" b="1" u="sng" dirty="0" smtClean="0"/>
              <a:t>(вариативность) домашних </a:t>
            </a:r>
            <a:r>
              <a:rPr lang="ru-RU" b="1" u="sng" dirty="0"/>
              <a:t>заданий </a:t>
            </a:r>
            <a:r>
              <a:rPr lang="ru-RU" dirty="0"/>
              <a:t>по характеру, содержанию, объему, для разных групп учащихся: с целью развития творчества одних, закрепления пройденного материала другими, экономии времени третьими</a:t>
            </a:r>
          </a:p>
          <a:p>
            <a:endParaRPr lang="ru-RU" b="1" u="sng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18111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/>
              <a:t>Критерии качественного урока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стремление к </a:t>
            </a:r>
            <a:r>
              <a:rPr lang="ru-RU" dirty="0" smtClean="0"/>
              <a:t>совместному поиску, </a:t>
            </a:r>
            <a:r>
              <a:rPr lang="ru-RU" dirty="0"/>
              <a:t>формулирование </a:t>
            </a:r>
            <a:r>
              <a:rPr lang="ru-RU" dirty="0" smtClean="0"/>
              <a:t>кроме темы </a:t>
            </a:r>
            <a:r>
              <a:rPr lang="ru-RU" dirty="0"/>
              <a:t>еще </a:t>
            </a:r>
            <a:r>
              <a:rPr lang="ru-RU" dirty="0" smtClean="0"/>
              <a:t>и, </a:t>
            </a:r>
            <a:r>
              <a:rPr lang="ru-RU" dirty="0"/>
              <a:t>так </a:t>
            </a:r>
            <a:r>
              <a:rPr lang="ru-RU" dirty="0" smtClean="0"/>
              <a:t>называемого, </a:t>
            </a:r>
            <a:r>
              <a:rPr lang="ru-RU" b="1" u="sng" dirty="0"/>
              <a:t>«имени» урока </a:t>
            </a:r>
            <a:r>
              <a:rPr lang="ru-RU" dirty="0"/>
              <a:t>в виде яркого </a:t>
            </a:r>
            <a:r>
              <a:rPr lang="ru-RU" dirty="0" smtClean="0"/>
              <a:t>афоризма, крылатой </a:t>
            </a:r>
            <a:r>
              <a:rPr lang="ru-RU" dirty="0"/>
              <a:t>фразы, поговорки, эмоционально выражающих суть </a:t>
            </a:r>
            <a:r>
              <a:rPr lang="ru-RU" dirty="0" smtClean="0"/>
              <a:t>главной идеи урока («клиповое мышление»)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969972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4835</TotalTime>
  <Words>1105</Words>
  <Application>Microsoft Office PowerPoint</Application>
  <PresentationFormat>Лист A4 (210x297 мм)</PresentationFormat>
  <Paragraphs>171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0" baseType="lpstr">
      <vt:lpstr>PT Sans</vt:lpstr>
      <vt:lpstr>Times New Roman</vt:lpstr>
      <vt:lpstr>Arial</vt:lpstr>
      <vt:lpstr>Calibri</vt:lpstr>
      <vt:lpstr>Wingdings</vt:lpstr>
      <vt:lpstr>Verdana</vt:lpstr>
      <vt:lpstr>Тема Office</vt:lpstr>
      <vt:lpstr>Презентация PowerPoint</vt:lpstr>
      <vt:lpstr>НСУР (компетенции учителя)</vt:lpstr>
      <vt:lpstr>Результат урока</vt:lpstr>
      <vt:lpstr>Критерии качественного урока</vt:lpstr>
      <vt:lpstr>Критерии качественного урока</vt:lpstr>
      <vt:lpstr>Презентация PowerPoint</vt:lpstr>
      <vt:lpstr>Критерии качественного урока</vt:lpstr>
      <vt:lpstr>Критерии качественного урока</vt:lpstr>
      <vt:lpstr>Критерии качественного урока</vt:lpstr>
      <vt:lpstr>Презентация PowerPoint</vt:lpstr>
      <vt:lpstr>Аспектный анализ урока (качество)</vt:lpstr>
      <vt:lpstr>Взаимопосещение уроков</vt:lpstr>
      <vt:lpstr>Критерии оценивания урока (конкурсные)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 (ШРИФТ  VERDANA  размер 18)</dc:title>
  <dc:creator>Пользватель</dc:creator>
  <cp:lastModifiedBy>елена прынь</cp:lastModifiedBy>
  <cp:revision>283</cp:revision>
  <cp:lastPrinted>2020-01-17T06:47:39Z</cp:lastPrinted>
  <dcterms:created xsi:type="dcterms:W3CDTF">2018-02-26T06:57:30Z</dcterms:created>
  <dcterms:modified xsi:type="dcterms:W3CDTF">2020-02-03T06:10:51Z</dcterms:modified>
</cp:coreProperties>
</file>