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14" r:id="rId2"/>
    <p:sldId id="301" r:id="rId3"/>
    <p:sldId id="302" r:id="rId4"/>
    <p:sldId id="303" r:id="rId5"/>
    <p:sldId id="304" r:id="rId6"/>
    <p:sldId id="305" r:id="rId7"/>
    <p:sldId id="306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311" r:id="rId18"/>
    <p:sldId id="313" r:id="rId19"/>
    <p:sldId id="299" r:id="rId20"/>
    <p:sldId id="300" r:id="rId21"/>
    <p:sldId id="309" r:id="rId22"/>
  </p:sldIdLst>
  <p:sldSz cx="9906000" cy="6858000" type="A4"/>
  <p:notesSz cx="6669088" cy="9926638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PT Sans" panose="020B0604020202020204" charset="-52"/>
      <p:regular r:id="rId29"/>
      <p:bold r:id="rId30"/>
      <p:italic r:id="rId31"/>
      <p:boldItalic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>
          <p15:clr>
            <a:srgbClr val="A4A3A4"/>
          </p15:clr>
        </p15:guide>
        <p15:guide id="2">
          <p15:clr>
            <a:srgbClr val="A4A3A4"/>
          </p15:clr>
        </p15:guide>
        <p15:guide id="3" orient="horz" pos="391">
          <p15:clr>
            <a:srgbClr val="A4A3A4"/>
          </p15:clr>
        </p15:guide>
        <p15:guide id="4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18A"/>
    <a:srgbClr val="5283BE"/>
    <a:srgbClr val="17375E"/>
    <a:srgbClr val="78A6DE"/>
    <a:srgbClr val="5B89C1"/>
    <a:srgbClr val="4172AD"/>
    <a:srgbClr val="2963A9"/>
    <a:srgbClr val="1F4C83"/>
    <a:srgbClr val="235591"/>
    <a:srgbClr val="0253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11" autoAdjust="0"/>
    <p:restoredTop sz="94632" autoAdjust="0"/>
  </p:normalViewPr>
  <p:slideViewPr>
    <p:cSldViewPr>
      <p:cViewPr varScale="1">
        <p:scale>
          <a:sx n="72" d="100"/>
          <a:sy n="72" d="100"/>
        </p:scale>
        <p:origin x="612" y="72"/>
      </p:cViewPr>
      <p:guideLst>
        <p:guide orient="horz" pos="618"/>
        <p:guide/>
        <p:guide orient="horz" pos="391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8" y="3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r">
              <a:defRPr sz="1200"/>
            </a:lvl1pPr>
          </a:lstStyle>
          <a:p>
            <a:fld id="{BDA49F7F-E947-4D5F-8FF6-C3E4FA44B7C2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6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8" y="9428586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r">
              <a:defRPr sz="1200"/>
            </a:lvl1pPr>
          </a:lstStyle>
          <a:p>
            <a:fld id="{C85BF5BB-275E-4F0C-9F2D-40019C73F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364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37260-AAFF-42B9-87A2-F9C1DCB90381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1241425"/>
            <a:ext cx="48371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6789"/>
            <a:ext cx="5335893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5EE0C-71F2-46A0-BE2B-C12E7C5492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5000" t="20000" r="7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C78F9-5F67-4CB2-8EE9-5E7D6D12EB5C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15552" y="737320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4488" y="2052661"/>
            <a:ext cx="9721080" cy="2103346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</a:rPr>
              <a:t>Современные требования </a:t>
            </a:r>
          </a:p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</a:rPr>
              <a:t>к качеству урока. </a:t>
            </a:r>
          </a:p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</a:rPr>
              <a:t>Воспитательные возможности урока.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813" y="5994193"/>
            <a:ext cx="9906000" cy="86380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71323" tIns="35662" rIns="336960" bIns="35662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rgbClr val="FFFFFF"/>
                </a:solidFill>
                <a:cs typeface="Arial"/>
              </a:rPr>
              <a:t>ГБОУ ИРО Краснодарского края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rgbClr val="FFFFFF"/>
                </a:solidFill>
                <a:cs typeface="Arial"/>
              </a:rPr>
              <a:t>Кафедра психологи, педагогики и дополнительного образования </a:t>
            </a:r>
          </a:p>
        </p:txBody>
      </p:sp>
    </p:spTree>
    <p:extLst>
      <p:ext uri="{BB962C8B-B14F-4D97-AF65-F5344CB8AC3E}">
        <p14:creationId xmlns:p14="http://schemas.microsoft.com/office/powerpoint/2010/main" val="1584875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dirty="0"/>
              <a:t>Критерий 2. Результативность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Эффективное достижение личностных, </a:t>
            </a:r>
            <a:r>
              <a:rPr lang="ru-RU" dirty="0" err="1"/>
              <a:t>метапредметных</a:t>
            </a:r>
            <a:r>
              <a:rPr lang="ru-RU" dirty="0"/>
              <a:t> и предметных результатов.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Вовлечение учащихся в исследовательскую деятельность (выдвижение гипотез, сбор данных, поиск источников информации).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Соотнесение действий с планируемыми результатами.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71907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/>
              <a:t>Критерий 3. Методическое мастерство и творчество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Разнообразие методов и приёмов.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Новизна и оригинальность подходов, нестандартность действий и индивидуальность учителя.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Использование сравнительных  и дискуссионных подходов, учебного проектирования, развитие умений аргументировать свою позицию.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Разнообразие способов работы с информацией.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Соответствие методов и приемов целеполаганию (реализации цели, решению задач, достижению результатов).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0934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Критерий 4. Мотивирование к обучению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Использование различных способов мотивации.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Умение заинтересовать и удивить.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Системность мотивации на уроке.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Использование проблемных ситуаций с опорой на жизненный опыт и интересы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Поддержка образовательной успешности для всех обучающихся, в том числе с особыми потребностями и ограниченными возможностями.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6161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3281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/>
              <a:t>Критерий 5. Рефлексия и оценивание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Объективность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Разные способы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Обратная связь, наличие возможностей для высказывания собственной точки зрения.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Понятность процедуры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Убедительное обоснование собственной позиции.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/>
              <a:t>Видение места и роли урока в программе курса.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11347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/>
              <a:t>Критерий 6. Организационная культура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Понимание целей, задач и планируемых результатов урока.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Наличие инструкций и пояснений.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Установление правил и процедур работы на уроке.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Обращение внимание на индивидуальные запросы и интересы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Рациональное использование образовательного пространства и средств обучения.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/>
              <a:t>Эффективность использования учебного времени.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7309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Критерий 7. Эффективная коммуникация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Взаимодействие учащихся с учителем и между собой.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Поддержка толерантного отношения к различным позициям, возможности для высказывания разных точек зрения.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Способность учителя задавать модель коммуникации на уроке.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Использование вопросов на понимание.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Развитие умений учащихся формулировать вопросы.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Развитие навыков конструктивного диалога, в том числе и при самоанализе проведенного урока.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4425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65100" y="609600"/>
            <a:ext cx="924560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Критерий 8. Ценностные ориентиры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Воспитательные эффекты урока.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Обращение внимания учащихся на ценностные ориентиры.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Поддержка толерантного отношения к культурным особенностям.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Создание ситуаций для обсуждения и принятия общих ценностей.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Уважение достоинства учащихся.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Обращение внимание на культуру поведения.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43507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95" y="875803"/>
            <a:ext cx="9179341" cy="8072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25" b="1" dirty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  <a:t>Реализация воспитательного</a:t>
            </a:r>
            <a:r>
              <a:rPr lang="en-US" sz="2925" b="1" dirty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br>
              <a:rPr lang="ru-RU" sz="2925" b="1" dirty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925" b="1" dirty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  <a:t>потенциала урока</a:t>
            </a:r>
            <a:br>
              <a:rPr lang="en-US" sz="2925" dirty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GB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325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14" y="1683068"/>
            <a:ext cx="9550817" cy="444401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</a:t>
            </a: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Воспитательный потенциал урока является неотъемлемой составляющей деятельности школы по воспитанию и социализации обучающихся в ней детей.</a:t>
            </a:r>
          </a:p>
          <a:p>
            <a:pPr marL="0" indent="0" algn="just">
              <a:buNone/>
            </a:pP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Воспитательный потенциал урока реализуется тогда, когда объектом изучения на уроке становится социальный мир, и учитель направляет учащихся к познанию жизни людей и общества в целом: его структуры и принципов существования, норм этики  и морали, базовых общественных ценностей, памятников мировой и отечественной культуры, особенностей межнациональных и </a:t>
            </a:r>
            <a:r>
              <a:rPr lang="ru-RU" sz="195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межпрофессиональных</a:t>
            </a: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отношений и т.п.</a:t>
            </a:r>
          </a:p>
          <a:p>
            <a:pPr marL="0" indent="0" algn="just">
              <a:buNone/>
            </a:pP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Воспитательный потенциал урока в образовательном учреждении реализуется через:</a:t>
            </a:r>
            <a:endParaRPr lang="en-US" sz="195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Побуждение</a:t>
            </a: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школьников соблюдать принятые нормы поведения на уроке и правила общения с учителями и сверстниками;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- Превращение</a:t>
            </a: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знания в объект эмоционального переживания, развивающее отношение школьника к знанию как ценности;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- </a:t>
            </a:r>
            <a:r>
              <a:rPr lang="ru-RU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Организацию</a:t>
            </a:r>
            <a:r>
              <a:rPr lang="ru-RU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5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работы школьников с воспитывающей информацией, ее обсуждение, высказывание по ее поводу своего мнения, выработку по отношению к ней своей позиции (информация о здоровье и вредных привычках, о нравственных и безнравственных поступках людей, о героизме и малодушии, о войне и экологии, о классической и массовой культуре, о других экономических, политических или социальных проблемах общества).</a:t>
            </a:r>
          </a:p>
          <a:p>
            <a:pPr marL="0" indent="0" algn="just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3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939602"/>
            <a:ext cx="8543925" cy="3202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837" y="1531824"/>
            <a:ext cx="9059126" cy="412989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- Привлечение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788" dirty="0">
                <a:latin typeface="Times New Roman" charset="0"/>
                <a:ea typeface="Times New Roman" charset="0"/>
                <a:cs typeface="Times New Roman" charset="0"/>
              </a:rPr>
              <a:t>внимания школьников к ценностному аспекту изучаемых на уроке явлений, к нравственным проблемам, связанным с открытиями и изобретениями в той или иной предметной области.</a:t>
            </a:r>
          </a:p>
          <a:p>
            <a:pPr marL="0" indent="0" algn="just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-  </a:t>
            </a:r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Включение</a:t>
            </a: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788" dirty="0">
                <a:latin typeface="Times New Roman" charset="0"/>
                <a:ea typeface="Times New Roman" charset="0"/>
                <a:cs typeface="Times New Roman" charset="0"/>
              </a:rPr>
              <a:t>школьников в такие формы взаимодействия на уроке, которые бы давали им возможность приобрести опыт ведения конструктивного диалога, учета и уважения иных точек зрения, опыт сотрудничества и взаимной помощи (дебаты, дискуссии, деловые игры, дидактический театр, шефство над неуспевающими и т.п.).</a:t>
            </a:r>
            <a:endParaRPr lang="en-US" sz="1788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- </a:t>
            </a:r>
            <a:r>
              <a:rPr lang="ru-RU" b="1" dirty="0">
                <a:latin typeface="Times New Roman" charset="0"/>
                <a:ea typeface="Times New Roman" charset="0"/>
                <a:cs typeface="Times New Roman" charset="0"/>
              </a:rPr>
              <a:t>Постановку </a:t>
            </a:r>
            <a:r>
              <a:rPr lang="ru-RU" sz="1625" dirty="0">
                <a:latin typeface="Times New Roman" charset="0"/>
                <a:ea typeface="Times New Roman" charset="0"/>
                <a:cs typeface="Times New Roman" charset="0"/>
              </a:rPr>
              <a:t>перед школьниками и обсуждение вместе с ними поведенческих, нравственных или социальных проблем, связанных с тематикой школьных уроков и т.п.</a:t>
            </a:r>
            <a:endParaRPr lang="en-US" sz="1625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	</a:t>
            </a:r>
            <a:r>
              <a:rPr lang="ru-RU" sz="26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 </a:t>
            </a:r>
            <a:r>
              <a:rPr lang="ru-RU" sz="1950" i="1" dirty="0">
                <a:latin typeface="Times New Roman" charset="0"/>
                <a:ea typeface="Times New Roman" charset="0"/>
                <a:cs typeface="Times New Roman" charset="0"/>
              </a:rPr>
              <a:t>В наибольшей мере воспитательный потенциал урока реализуется образовательной организации в рамках следующих учебных предметов и тем:</a:t>
            </a:r>
            <a:endParaRPr lang="en-US" sz="26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600" dirty="0"/>
              <a:t> ……</a:t>
            </a:r>
            <a:endParaRPr lang="en-US" sz="2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113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924560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/>
              <a:t>Критерий 9. </a:t>
            </a:r>
            <a:r>
              <a:rPr lang="ru-RU" sz="2800" b="1" dirty="0" err="1"/>
              <a:t>Метапредметность</a:t>
            </a:r>
            <a:r>
              <a:rPr lang="ru-RU" sz="2800" b="1" dirty="0"/>
              <a:t> и </a:t>
            </a:r>
            <a:r>
              <a:rPr lang="ru-RU" sz="2800" b="1" dirty="0" err="1"/>
              <a:t>межпредметная</a:t>
            </a:r>
            <a:r>
              <a:rPr lang="ru-RU" sz="2800" b="1" dirty="0"/>
              <a:t> интеграция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Использование потенциала различных дисциплин.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Развитие универсальных учебных действий.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Понимание особенностей </a:t>
            </a:r>
            <a:r>
              <a:rPr lang="ru-RU" dirty="0" err="1"/>
              <a:t>метапредметного</a:t>
            </a:r>
            <a:r>
              <a:rPr lang="ru-RU" dirty="0"/>
              <a:t> подхода.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Системность и целесообразность использования междисциплинарных и </a:t>
            </a:r>
            <a:r>
              <a:rPr lang="ru-RU" dirty="0" err="1"/>
              <a:t>метапредметных</a:t>
            </a:r>
            <a:r>
              <a:rPr lang="ru-RU" dirty="0"/>
              <a:t> подходов.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Адекватность интеграции разных учебных предметов.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6950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Требования к современному уроку по ФГОС</a:t>
            </a:r>
            <a:endParaRPr lang="ru-RU" sz="280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4292" y="1035996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ü"/>
            </a:pPr>
            <a:r>
              <a:rPr lang="ru-RU" sz="2800" dirty="0"/>
              <a:t>Урок обязан иметь </a:t>
            </a:r>
            <a:r>
              <a:rPr lang="ru-RU" sz="2800" b="1" dirty="0">
                <a:solidFill>
                  <a:srgbClr val="FF0000"/>
                </a:solidFill>
              </a:rPr>
              <a:t>личностно-ориентированный, индивидуальный</a:t>
            </a:r>
            <a:r>
              <a:rPr lang="ru-RU" sz="2800" dirty="0"/>
              <a:t> характер.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800" dirty="0"/>
              <a:t>В приоритете </a:t>
            </a:r>
            <a:r>
              <a:rPr lang="ru-RU" sz="2800" b="1" dirty="0">
                <a:solidFill>
                  <a:srgbClr val="FF0000"/>
                </a:solidFill>
              </a:rPr>
              <a:t>самостоятельная работа учеников</a:t>
            </a:r>
            <a:r>
              <a:rPr lang="ru-RU" sz="2800" dirty="0"/>
              <a:t>, а не учителя.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800" dirty="0"/>
              <a:t>Осуществляется практический, </a:t>
            </a:r>
            <a:r>
              <a:rPr lang="ru-RU" sz="2800" dirty="0" err="1"/>
              <a:t>деятельностный</a:t>
            </a:r>
            <a:r>
              <a:rPr lang="ru-RU" sz="2800" dirty="0"/>
              <a:t> подход.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800" dirty="0"/>
              <a:t>Каждый урок направлен на развитие </a:t>
            </a:r>
            <a:r>
              <a:rPr lang="ru-RU" sz="2800" b="1" dirty="0">
                <a:solidFill>
                  <a:srgbClr val="FF0000"/>
                </a:solidFill>
              </a:rPr>
              <a:t>универсальных учебных действий</a:t>
            </a:r>
            <a:r>
              <a:rPr lang="ru-RU" sz="2800" dirty="0"/>
              <a:t> (УУД): личностных, коммуникативных, регулятивных и познавательных.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800" dirty="0"/>
              <a:t>Авторитарный стиль общения между учеником и учителем уходит в прошлое. Теперь задача учителя - помогать в освоении новых знаний и направлять учебный процесс.</a:t>
            </a:r>
          </a:p>
        </p:txBody>
      </p:sp>
    </p:spTree>
    <p:extLst>
      <p:ext uri="{BB962C8B-B14F-4D97-AF65-F5344CB8AC3E}">
        <p14:creationId xmlns:p14="http://schemas.microsoft.com/office/powerpoint/2010/main" val="3234121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990600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Критерий 10. Самостоятельность и творчество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Использование активных и интерактивных подходов для развития самостоятельности обучающихся (работа в группах, формулирование вопросов и т.п.).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Создание на уроке ситуаций для выбора и самоопределения.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Поддержка личной и групповой ответственности при выполнении заданий.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Решение творческих задач, возможности для самостоятельной работы.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81882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/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-15552" y="-27384"/>
            <a:ext cx="9921552" cy="85695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632520" y="1007223"/>
            <a:ext cx="8604448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solidFill>
                <a:srgbClr val="17375E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  <a:p>
            <a:pPr algn="just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Задача :</a:t>
            </a:r>
          </a:p>
          <a:p>
            <a:pPr algn="just"/>
            <a:r>
              <a:rPr lang="ru-RU" sz="3600" b="1" dirty="0">
                <a:solidFill>
                  <a:srgbClr val="17375E"/>
                </a:solidFill>
                <a:latin typeface="PT Sans" panose="020B0604020202020204" charset="-52"/>
              </a:rPr>
              <a:t>выявить и оценить, как в ситуации решения профессиональной задачи проявляются предметная, методическая, </a:t>
            </a:r>
          </a:p>
          <a:p>
            <a:pPr algn="just"/>
            <a:r>
              <a:rPr lang="ru-RU" sz="3600" b="1" dirty="0">
                <a:solidFill>
                  <a:srgbClr val="17375E"/>
                </a:solidFill>
                <a:latin typeface="PT Sans" panose="020B0604020202020204" charset="-52"/>
              </a:rPr>
              <a:t>психолого-педагогическая, коммуникативная компетенции учителя.</a:t>
            </a:r>
          </a:p>
          <a:p>
            <a:pPr marL="447675" indent="-447675" algn="just">
              <a:buFont typeface="Arial" pitchFamily="34" charset="0"/>
              <a:buChar char="•"/>
            </a:pPr>
            <a:endParaRPr lang="ru-RU" sz="2000" b="1" dirty="0">
              <a:solidFill>
                <a:srgbClr val="17375E"/>
              </a:solidFill>
              <a:latin typeface="PT Sans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8986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-13648" y="840494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            </a:t>
            </a:r>
            <a:r>
              <a:rPr lang="ru-RU" sz="2100" b="1" dirty="0">
                <a:solidFill>
                  <a:schemeClr val="tx1"/>
                </a:solidFill>
              </a:rPr>
              <a:t>Тип №1. Урок открытия новых знаний, обретения новых умений и навыков</a:t>
            </a:r>
            <a:endParaRPr lang="ru-RU" sz="2100" dirty="0">
              <a:solidFill>
                <a:schemeClr val="tx1"/>
              </a:solidFill>
            </a:endParaRPr>
          </a:p>
          <a:p>
            <a:r>
              <a:rPr lang="ru-RU" sz="2100" b="1" dirty="0">
                <a:solidFill>
                  <a:schemeClr val="tx1"/>
                </a:solidFill>
              </a:rPr>
              <a:t>Цель -</a:t>
            </a:r>
            <a:r>
              <a:rPr lang="ru-RU" sz="2100" dirty="0">
                <a:solidFill>
                  <a:schemeClr val="tx1"/>
                </a:solidFill>
              </a:rPr>
              <a:t> научить детей новым способам нахождения знания, ввести новые понятия, термины.</a:t>
            </a:r>
          </a:p>
          <a:p>
            <a:r>
              <a:rPr lang="ru-RU" sz="2100" b="1" dirty="0">
                <a:solidFill>
                  <a:schemeClr val="tx1"/>
                </a:solidFill>
              </a:rPr>
              <a:t>Структура урока обретения новых знаний</a:t>
            </a:r>
            <a:endParaRPr lang="ru-RU" sz="2100" dirty="0">
              <a:solidFill>
                <a:schemeClr val="tx1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b="1" dirty="0">
                <a:solidFill>
                  <a:srgbClr val="FF0000"/>
                </a:solidFill>
              </a:rPr>
              <a:t>Мотивационный</a:t>
            </a:r>
            <a:r>
              <a:rPr lang="ru-RU" sz="2100" dirty="0">
                <a:solidFill>
                  <a:schemeClr val="tx1"/>
                </a:solidFill>
              </a:rPr>
              <a:t> этап.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dirty="0">
                <a:solidFill>
                  <a:schemeClr val="tx1"/>
                </a:solidFill>
              </a:rPr>
              <a:t>Этап </a:t>
            </a:r>
            <a:r>
              <a:rPr lang="ru-RU" sz="2100" b="1" dirty="0">
                <a:solidFill>
                  <a:srgbClr val="FF0000"/>
                </a:solidFill>
              </a:rPr>
              <a:t>актуализации</a:t>
            </a:r>
            <a:r>
              <a:rPr lang="ru-RU" sz="2100" dirty="0">
                <a:solidFill>
                  <a:schemeClr val="tx1"/>
                </a:solidFill>
              </a:rPr>
              <a:t> знаний по предложенной теме и осуществление первого пробного действия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dirty="0">
                <a:solidFill>
                  <a:schemeClr val="tx1"/>
                </a:solidFill>
              </a:rPr>
              <a:t>Выявление </a:t>
            </a:r>
            <a:r>
              <a:rPr lang="ru-RU" sz="2100" b="1" dirty="0">
                <a:solidFill>
                  <a:srgbClr val="FF0000"/>
                </a:solidFill>
              </a:rPr>
              <a:t>затруднения</a:t>
            </a:r>
            <a:r>
              <a:rPr lang="ru-RU" sz="2100" dirty="0">
                <a:solidFill>
                  <a:schemeClr val="tx1"/>
                </a:solidFill>
              </a:rPr>
              <a:t>: в чем сложность нового материала, что именно создает проблему, поиск противоречия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dirty="0">
                <a:solidFill>
                  <a:schemeClr val="tx1"/>
                </a:solidFill>
              </a:rPr>
              <a:t>Разработка проекта, плана по </a:t>
            </a:r>
            <a:r>
              <a:rPr lang="ru-RU" sz="2100" b="1" dirty="0">
                <a:solidFill>
                  <a:srgbClr val="FF0000"/>
                </a:solidFill>
              </a:rPr>
              <a:t>выходу их создавшегося затруднения</a:t>
            </a:r>
            <a:r>
              <a:rPr lang="ru-RU" sz="2100" dirty="0">
                <a:solidFill>
                  <a:schemeClr val="tx1"/>
                </a:solidFill>
              </a:rPr>
              <a:t>, рассмотрения множества вариантов, поиск оптимального решения.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b="1" dirty="0">
                <a:solidFill>
                  <a:srgbClr val="FF0000"/>
                </a:solidFill>
              </a:rPr>
              <a:t>Реализация выбранного плана по разрешению затруднения</a:t>
            </a:r>
            <a:r>
              <a:rPr lang="ru-RU" sz="2100" dirty="0">
                <a:solidFill>
                  <a:schemeClr val="tx1"/>
                </a:solidFill>
              </a:rPr>
              <a:t>. Это главный этап урока, на котором и происходит "открытие" нового знания.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b="1" dirty="0">
                <a:solidFill>
                  <a:srgbClr val="FF0000"/>
                </a:solidFill>
              </a:rPr>
              <a:t>Первичное закрепление </a:t>
            </a:r>
            <a:r>
              <a:rPr lang="ru-RU" sz="2100" dirty="0">
                <a:solidFill>
                  <a:schemeClr val="tx1"/>
                </a:solidFill>
              </a:rPr>
              <a:t>нового знания.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dirty="0">
                <a:solidFill>
                  <a:schemeClr val="tx1"/>
                </a:solidFill>
              </a:rPr>
              <a:t>Самостоятельная работа и проверка по эталону.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dirty="0">
                <a:solidFill>
                  <a:schemeClr val="tx1"/>
                </a:solidFill>
              </a:rPr>
              <a:t>Включение в систему знаний и умений.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100" b="1" dirty="0">
                <a:solidFill>
                  <a:srgbClr val="FF0000"/>
                </a:solidFill>
              </a:rPr>
              <a:t>Рефлексия</a:t>
            </a:r>
            <a:r>
              <a:rPr lang="ru-RU" sz="2100" dirty="0">
                <a:solidFill>
                  <a:schemeClr val="tx1"/>
                </a:solidFill>
              </a:rPr>
              <a:t>, включающая в себя и рефлексию учебной деятельности, и самоанализ, и рефлексию чувств и эмоций.</a:t>
            </a: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Основные типы уроков в школе по ФГОС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80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СОВРЕМЕННЫЙ УРОК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008" y="885158"/>
            <a:ext cx="97775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      Тип №2. Урок рефлексии</a:t>
            </a:r>
            <a:endParaRPr lang="ru-RU" sz="2000" dirty="0"/>
          </a:p>
          <a:p>
            <a:pPr lvl="0"/>
            <a:r>
              <a:rPr lang="ru-RU" sz="2000" b="1" dirty="0"/>
              <a:t>      Цель: </a:t>
            </a:r>
            <a:r>
              <a:rPr lang="ru-RU" sz="2000" dirty="0"/>
              <a:t>формировать у учеников способность к рефлексии коррекционно-контрольного типа,                     научить детей находить причину своих затруднений, самостоятельно строить алгоритм действий по устранению затруднений, научить самоанализу действий и способам нахождения разрешения конфликта.</a:t>
            </a:r>
          </a:p>
          <a:p>
            <a:pPr lvl="0"/>
            <a:r>
              <a:rPr lang="ru-RU" sz="2000" b="1" i="1" dirty="0"/>
              <a:t>       Содержательная</a:t>
            </a:r>
            <a:r>
              <a:rPr lang="ru-RU" sz="2000" dirty="0"/>
              <a:t>: закрепить усвоенные знания, понятия, способы действия и скорректировать при необходимости.</a:t>
            </a:r>
          </a:p>
          <a:p>
            <a:r>
              <a:rPr lang="ru-RU" sz="2000" b="1" dirty="0"/>
              <a:t>        Структура урока-рефлексии по ФГОС</a:t>
            </a:r>
            <a:endParaRPr lang="ru-RU" sz="2000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Мотивационный</a:t>
            </a:r>
            <a:r>
              <a:rPr lang="ru-RU" sz="2000" dirty="0"/>
              <a:t> этап.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Актуализация</a:t>
            </a:r>
            <a:r>
              <a:rPr lang="ru-RU" sz="2000" dirty="0"/>
              <a:t> знаний и осуществление первичного действия.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dirty="0"/>
              <a:t>Выявление </a:t>
            </a:r>
            <a:r>
              <a:rPr lang="ru-RU" sz="2000" b="1" dirty="0">
                <a:solidFill>
                  <a:srgbClr val="FF0000"/>
                </a:solidFill>
              </a:rPr>
              <a:t>индивидуальных затруднений </a:t>
            </a:r>
            <a:r>
              <a:rPr lang="ru-RU" sz="2000" dirty="0"/>
              <a:t>в реализации нового знания и умения.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dirty="0"/>
              <a:t>Построение плана по </a:t>
            </a:r>
            <a:r>
              <a:rPr lang="ru-RU" sz="2000" b="1" dirty="0">
                <a:solidFill>
                  <a:srgbClr val="FF0000"/>
                </a:solidFill>
              </a:rPr>
              <a:t>разрешению возникших затруднений </a:t>
            </a:r>
            <a:r>
              <a:rPr lang="ru-RU" sz="2000" dirty="0"/>
              <a:t>(поиск способов разрешения проблемы, выбор оптимальных действий, планирование работы, выработка стратегии).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Реализация на практике выбранного плана</a:t>
            </a:r>
            <a:r>
              <a:rPr lang="ru-RU" sz="2000" dirty="0"/>
              <a:t>, стратегии по разрешению проблемы.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dirty="0"/>
              <a:t>Обобщение выявленных затруднений.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dirty="0"/>
              <a:t>Осуществление самостоятельной работы и самопроверки по эталонному образцу.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dirty="0"/>
              <a:t>Включение в систему знаний и умений.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Осуществление рефлексии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241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СОВРЕМЕННЫЙ УРОК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1754" y="858101"/>
            <a:ext cx="87826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/>
              <a:t>Тип №3. Урок систематизации знаний </a:t>
            </a:r>
          </a:p>
          <a:p>
            <a:pPr algn="just"/>
            <a:r>
              <a:rPr lang="ru-RU" sz="2600" b="1" dirty="0"/>
              <a:t>Цель:</a:t>
            </a:r>
            <a:r>
              <a:rPr lang="ru-RU" sz="2600" dirty="0"/>
              <a:t> научить детей структуризации полученного знания, развивать умение перехода от частного к общему и наоборот, научить видеть каждое новое знание, изученный способ действий в рамках всей изучаемой темы.</a:t>
            </a:r>
          </a:p>
          <a:p>
            <a:pPr algn="just"/>
            <a:r>
              <a:rPr lang="ru-RU" sz="2600" b="1" dirty="0"/>
              <a:t>Структура урока систематизации знаний</a:t>
            </a:r>
            <a:endParaRPr lang="ru-RU" sz="2600" dirty="0"/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Самоопределение</a:t>
            </a:r>
            <a:r>
              <a:rPr lang="ru-RU" sz="2600" dirty="0"/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Актуализация знаний </a:t>
            </a:r>
            <a:r>
              <a:rPr lang="ru-RU" sz="2600" dirty="0"/>
              <a:t>и фиксирование затруднений.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Постановка учебной задачи</a:t>
            </a:r>
            <a:r>
              <a:rPr lang="ru-RU" sz="2600" dirty="0"/>
              <a:t>, целей урока.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Составление плана</a:t>
            </a:r>
            <a:r>
              <a:rPr lang="ru-RU" sz="2600" dirty="0"/>
              <a:t>, стратегии по разрешению затруднения.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Реализация</a:t>
            </a:r>
            <a:r>
              <a:rPr lang="ru-RU" sz="2600" dirty="0"/>
              <a:t> выбранного проекта.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dirty="0"/>
              <a:t>Этап </a:t>
            </a:r>
            <a:r>
              <a:rPr lang="ru-RU" sz="2600" b="1" dirty="0">
                <a:solidFill>
                  <a:srgbClr val="FF0000"/>
                </a:solidFill>
              </a:rPr>
              <a:t>самостоятельной работы </a:t>
            </a:r>
            <a:r>
              <a:rPr lang="ru-RU" sz="2600" dirty="0"/>
              <a:t>с проверкой по эталону.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600" dirty="0"/>
              <a:t>Этап </a:t>
            </a:r>
            <a:r>
              <a:rPr lang="ru-RU" sz="2600" b="1" dirty="0">
                <a:solidFill>
                  <a:srgbClr val="FF0000"/>
                </a:solidFill>
              </a:rPr>
              <a:t>рефлексии</a:t>
            </a:r>
            <a:r>
              <a:rPr lang="ru-RU" sz="2600" dirty="0"/>
              <a:t>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5569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798403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          </a:t>
            </a:r>
            <a:r>
              <a:rPr lang="ru-RU" sz="2600" b="1" dirty="0">
                <a:solidFill>
                  <a:schemeClr val="tx1"/>
                </a:solidFill>
              </a:rPr>
              <a:t>Тип №4. Урок развивающего контроля</a:t>
            </a:r>
            <a:endParaRPr lang="ru-RU" sz="2600" dirty="0">
              <a:solidFill>
                <a:schemeClr val="tx1"/>
              </a:solidFill>
            </a:endParaRPr>
          </a:p>
          <a:p>
            <a:r>
              <a:rPr lang="ru-RU" sz="2600" b="1" dirty="0">
                <a:solidFill>
                  <a:schemeClr val="tx1"/>
                </a:solidFill>
              </a:rPr>
              <a:t>       Цель</a:t>
            </a:r>
            <a:r>
              <a:rPr lang="ru-RU" sz="2600" dirty="0">
                <a:solidFill>
                  <a:schemeClr val="tx1"/>
                </a:solidFill>
              </a:rPr>
              <a:t>: научить детей способам самоконтроля и взаимоконтроля, формировать способности,    позволяющие осуществлять контроль.</a:t>
            </a:r>
          </a:p>
          <a:p>
            <a:r>
              <a:rPr lang="ru-RU" sz="2600" b="1" dirty="0">
                <a:solidFill>
                  <a:schemeClr val="tx1"/>
                </a:solidFill>
              </a:rPr>
              <a:t>       Структура урока развивающего контроля</a:t>
            </a:r>
            <a:endParaRPr lang="ru-RU" sz="2600" dirty="0">
              <a:solidFill>
                <a:schemeClr val="tx1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Мотивационный</a:t>
            </a:r>
            <a:r>
              <a:rPr lang="ru-RU" sz="2600" dirty="0">
                <a:solidFill>
                  <a:schemeClr val="tx1"/>
                </a:solidFill>
              </a:rPr>
              <a:t> этап.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Актуализация знаний</a:t>
            </a:r>
            <a:r>
              <a:rPr lang="ru-RU" sz="2600" dirty="0">
                <a:solidFill>
                  <a:schemeClr val="tx1"/>
                </a:solidFill>
              </a:rPr>
              <a:t> и осуществление пробного действия.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dirty="0">
                <a:solidFill>
                  <a:schemeClr val="tx1"/>
                </a:solidFill>
              </a:rPr>
              <a:t>Фиксирование локальных </a:t>
            </a:r>
            <a:r>
              <a:rPr lang="ru-RU" sz="2600" b="1" dirty="0">
                <a:solidFill>
                  <a:srgbClr val="FF0000"/>
                </a:solidFill>
              </a:rPr>
              <a:t>затруднений</a:t>
            </a:r>
            <a:r>
              <a:rPr lang="ru-RU" sz="2600" dirty="0">
                <a:solidFill>
                  <a:schemeClr val="tx1"/>
                </a:solidFill>
              </a:rPr>
              <a:t>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Создание плана </a:t>
            </a:r>
            <a:r>
              <a:rPr lang="ru-RU" sz="2600" dirty="0">
                <a:solidFill>
                  <a:schemeClr val="tx1"/>
                </a:solidFill>
              </a:rPr>
              <a:t>по решению проблемы.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Реализация</a:t>
            </a:r>
            <a:r>
              <a:rPr lang="ru-RU" sz="2600" dirty="0">
                <a:solidFill>
                  <a:schemeClr val="tx1"/>
                </a:solidFill>
              </a:rPr>
              <a:t> на практике выбранного плана.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dirty="0">
                <a:solidFill>
                  <a:schemeClr val="tx1"/>
                </a:solidFill>
              </a:rPr>
              <a:t>Обобщение видов затруднений.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dirty="0">
                <a:solidFill>
                  <a:schemeClr val="tx1"/>
                </a:solidFill>
              </a:rPr>
              <a:t>Осуществление </a:t>
            </a:r>
            <a:r>
              <a:rPr lang="ru-RU" sz="2600" b="1" dirty="0">
                <a:solidFill>
                  <a:srgbClr val="FF0000"/>
                </a:solidFill>
              </a:rPr>
              <a:t>самостоятельной работы </a:t>
            </a:r>
            <a:r>
              <a:rPr lang="ru-RU" sz="2600" dirty="0">
                <a:solidFill>
                  <a:schemeClr val="tx1"/>
                </a:solidFill>
              </a:rPr>
              <a:t>и </a:t>
            </a:r>
            <a:r>
              <a:rPr lang="ru-RU" sz="2600" b="1" dirty="0">
                <a:solidFill>
                  <a:srgbClr val="FF0000"/>
                </a:solidFill>
              </a:rPr>
              <a:t>самопроверки</a:t>
            </a:r>
            <a:r>
              <a:rPr lang="ru-RU" sz="2600" dirty="0">
                <a:solidFill>
                  <a:schemeClr val="tx1"/>
                </a:solidFill>
              </a:rPr>
              <a:t> с использованием эталонного образца.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dirty="0">
                <a:solidFill>
                  <a:schemeClr val="tx1"/>
                </a:solidFill>
              </a:rPr>
              <a:t>Решение задач творческого уровня.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600" b="1" dirty="0">
                <a:solidFill>
                  <a:srgbClr val="FF0000"/>
                </a:solidFill>
              </a:rPr>
              <a:t>Рефлексия </a:t>
            </a:r>
            <a:r>
              <a:rPr lang="ru-RU" sz="2600" dirty="0">
                <a:solidFill>
                  <a:schemeClr val="tx1"/>
                </a:solidFill>
              </a:rPr>
              <a:t>деятельности.</a:t>
            </a: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СОВРЕМЕННЫЙ УРОК</a:t>
            </a:r>
          </a:p>
        </p:txBody>
      </p:sp>
    </p:spTree>
    <p:extLst>
      <p:ext uri="{BB962C8B-B14F-4D97-AF65-F5344CB8AC3E}">
        <p14:creationId xmlns:p14="http://schemas.microsoft.com/office/powerpoint/2010/main" val="217449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СОВРЕМЕННЫЙ УРОК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047337"/>
              </p:ext>
            </p:extLst>
          </p:nvPr>
        </p:nvGraphicFramePr>
        <p:xfrm>
          <a:off x="200472" y="980727"/>
          <a:ext cx="9450025" cy="57280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0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0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8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95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Тип урока по ФГОС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Виды уроков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4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открытия нового знания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Лекция, путешествие, инсценировка, экспедиция, проблемный урок, экскурсия, беседа, конференция, мультимедиа-урок, игра, уроки смешанного типа.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7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Урок рефлексии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Сочинение, практикум, диалог, ролевая игра, деловая игра, комбинированный урок.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3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общеметодологической направленности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Конкурс, конференция, экскурсия, консультация, урок-игра, диспут, обсуждение, обзорная лекция, беседа, урок-суд, урок-откровение, урок-совершенствование.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4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развивающего контроля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Письменные работы, устные опросы, викторина, смотр знаний, творческий отчет, защита проектов, рефератов, тестирование, конкурсы.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744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95300" y="152401"/>
            <a:ext cx="8915400" cy="715963"/>
          </a:xfrm>
        </p:spPr>
        <p:txBody>
          <a:bodyPr>
            <a:normAutofit fontScale="90000"/>
          </a:bodyPr>
          <a:lstStyle/>
          <a:p>
            <a:r>
              <a:rPr lang="ru-RU" b="1"/>
              <a:t>Урок – критерии оценивания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60512" y="762000"/>
            <a:ext cx="9345488" cy="6096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1</a:t>
            </a:r>
            <a:r>
              <a:rPr lang="ru-RU" sz="2800" dirty="0"/>
              <a:t>. Информационная и языковая грамотность.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2. </a:t>
            </a:r>
            <a:r>
              <a:rPr lang="ru-RU" sz="2800" dirty="0"/>
              <a:t>Результативность.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3. </a:t>
            </a:r>
            <a:r>
              <a:rPr lang="ru-RU" sz="2800" dirty="0"/>
              <a:t>Методическое мастерство и творчество.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4. </a:t>
            </a:r>
            <a:r>
              <a:rPr lang="ru-RU" sz="2800" dirty="0"/>
              <a:t>Мотивирование к обучению.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5. </a:t>
            </a:r>
            <a:r>
              <a:rPr lang="ru-RU" sz="2800" dirty="0" err="1"/>
              <a:t>Рефлексивность</a:t>
            </a:r>
            <a:r>
              <a:rPr lang="ru-RU" sz="2800" dirty="0"/>
              <a:t> и оценивание.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6. </a:t>
            </a:r>
            <a:r>
              <a:rPr lang="ru-RU" sz="2800" dirty="0"/>
              <a:t>Организационная культура.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7. </a:t>
            </a:r>
            <a:r>
              <a:rPr lang="ru-RU" sz="2800" dirty="0"/>
              <a:t>Эффективная коммуникация.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8. </a:t>
            </a:r>
            <a:r>
              <a:rPr lang="ru-RU" sz="2800" dirty="0"/>
              <a:t>Наличие ценностных ориентиров.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9. </a:t>
            </a:r>
            <a:r>
              <a:rPr lang="ru-RU" sz="2800" dirty="0" err="1"/>
              <a:t>Метапредметный</a:t>
            </a:r>
            <a:r>
              <a:rPr lang="ru-RU" sz="2800" dirty="0"/>
              <a:t> и междисциплинарный подход.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/>
              <a:t>Критерий 10. </a:t>
            </a:r>
            <a:r>
              <a:rPr lang="ru-RU" sz="2800" dirty="0"/>
              <a:t>Поддержка самостоятельности, активности и творчества обучающихся.</a:t>
            </a:r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73782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Критерий 1. Информационная и языковая грамотность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Корректность содержания и использования терминов.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Глубина и широта знаний.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Доступность и адекватность информации по объёму и сложности.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Владение и целесообразное применение ИКТ.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Визуализация информации.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Языковая культура учителя и развитие культуры речи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/>
              <a:t>Использование разных источников информации, структурирование информации в разных форматах (текстовом, графическом, электронном и др.).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84148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4696</TotalTime>
  <Words>1688</Words>
  <Application>Microsoft Office PowerPoint</Application>
  <PresentationFormat>Лист A4 (210x297 мм)</PresentationFormat>
  <Paragraphs>225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Times New Roman</vt:lpstr>
      <vt:lpstr>Verdana</vt:lpstr>
      <vt:lpstr>Arial</vt:lpstr>
      <vt:lpstr>Calibri</vt:lpstr>
      <vt:lpstr>PT 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– критерии оценивания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воспитательного  потенциала урока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(ШРИФТ  VERDANA  размер 18)</dc:title>
  <dc:creator>Пользватель</dc:creator>
  <cp:lastModifiedBy>Павловская Римц</cp:lastModifiedBy>
  <cp:revision>266</cp:revision>
  <cp:lastPrinted>2020-01-17T06:47:39Z</cp:lastPrinted>
  <dcterms:created xsi:type="dcterms:W3CDTF">2018-02-26T06:57:30Z</dcterms:created>
  <dcterms:modified xsi:type="dcterms:W3CDTF">2020-08-19T05:26:54Z</dcterms:modified>
</cp:coreProperties>
</file>