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  <p:sldMasterId id="2147483850" r:id="rId2"/>
    <p:sldMasterId id="2147483867" r:id="rId3"/>
    <p:sldMasterId id="2147483884" r:id="rId4"/>
    <p:sldMasterId id="2147483901" r:id="rId5"/>
  </p:sldMasterIdLst>
  <p:sldIdLst>
    <p:sldId id="256" r:id="rId6"/>
    <p:sldId id="257" r:id="rId7"/>
    <p:sldId id="261" r:id="rId8"/>
    <p:sldId id="258" r:id="rId9"/>
    <p:sldId id="259" r:id="rId10"/>
    <p:sldId id="260" r:id="rId11"/>
    <p:sldId id="262" r:id="rId12"/>
    <p:sldId id="263" r:id="rId13"/>
    <p:sldId id="265" r:id="rId14"/>
    <p:sldId id="266" r:id="rId15"/>
    <p:sldId id="264" r:id="rId16"/>
    <p:sldId id="273" r:id="rId17"/>
    <p:sldId id="274" r:id="rId18"/>
    <p:sldId id="275" r:id="rId19"/>
    <p:sldId id="276" r:id="rId20"/>
    <p:sldId id="278" r:id="rId21"/>
    <p:sldId id="277" r:id="rId22"/>
    <p:sldId id="272" r:id="rId23"/>
    <p:sldId id="269" r:id="rId24"/>
    <p:sldId id="271" r:id="rId25"/>
    <p:sldId id="268" r:id="rId2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787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476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8483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836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14051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22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490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2789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rrowheads="1"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/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AB844-869A-4F4D-BB0C-AB0563E78C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80CC8863-E9AD-419B-913E-6C2CC07135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060190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E4E6F-290F-4D12-AEE4-B0059D35A4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89DA6-634E-41AD-BCBF-2C5CA7FF041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055930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E607-8817-4551-AF11-E6F4F0AE897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353A89F3-5DFF-45C8-A688-898A4A800A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88092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3067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C367D-0347-42BA-936E-11B6BD6064B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BB893-8BED-4927-81F5-DB9EDF019C3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047386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6AB2D-2A18-432C-BD46-66E652D37B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94D06-EB32-4694-B34B-988B534269C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503659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67778-71AB-41FD-BF8F-684CB84085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AA83B-93DA-4045-9615-842D8814B8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282633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46D7-9B05-4A8A-8A99-FCD0309D0F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3EB1D-F903-464D-810E-00EDAB83F7E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38985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3DA5B-1BDF-4AAF-878B-AE19D1FC4E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9D098-CE58-4ABA-B22C-3016F7EE245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832837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FB4D9-211A-4799-A1A7-A96C773CA7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A6D5E2F2-5201-4A84-A209-36A22FE7E85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597414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4ECD9-BA14-483A-B3D2-DC4AC60696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7B3876AE-8667-42D1-9321-0895C199A3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401247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1BD51-4791-4931-BFB6-80054CE9C0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002D584E-05C7-4492-B1C0-DBCDBF7740E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873617"/>
      </p:ext>
    </p:extLst>
  </p:cSld>
  <p:clrMapOvr>
    <a:masterClrMapping/>
  </p:clrMapOvr>
  <p:transition spd="slow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23D0E-62C4-4F99-91D7-D98673F12B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4648D692-9B80-43B1-BC94-A03C1008E76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272872"/>
      </p:ext>
    </p:extLst>
  </p:cSld>
  <p:clrMapOvr>
    <a:masterClrMapping/>
  </p:clrMapOvr>
  <p:transition spd="slow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1951A-A999-4DD3-ACF8-6357F49B6C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358EC319-AEA1-4777-A5F5-E7BDC3ED84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870064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4441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F82D9-24BD-4808-8A1E-61E600F4E9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ED87A29F-0C10-4336-B32E-A81176892B9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029265"/>
      </p:ext>
    </p:extLst>
  </p:cSld>
  <p:clrMapOvr>
    <a:masterClrMapping/>
  </p:clrMapOvr>
  <p:transition spd="slow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09FA5-794B-4AAB-B6D6-82790641F2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D6E3C-AA6D-486F-8F0C-5F6A856300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755123"/>
      </p:ext>
    </p:extLst>
  </p:cSld>
  <p:clrMapOvr>
    <a:masterClrMapping/>
  </p:clrMapOvr>
  <p:transition spd="slow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4431C-2F94-4885-BA30-70E4C2DED7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4A8E4-3D6E-42B7-A611-DFFE0E2673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822308"/>
      </p:ext>
    </p:extLst>
  </p:cSld>
  <p:clrMapOvr>
    <a:masterClrMapping/>
  </p:clrMapOvr>
  <p:transition spd="slow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rrowheads="1"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/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AB844-869A-4F4D-BB0C-AB0563E78C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80CC8863-E9AD-419B-913E-6C2CC07135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114290"/>
      </p:ext>
    </p:extLst>
  </p:cSld>
  <p:clrMapOvr>
    <a:masterClrMapping/>
  </p:clrMapOvr>
  <p:transition spd="slow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E4E6F-290F-4D12-AEE4-B0059D35A4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89DA6-634E-41AD-BCBF-2C5CA7FF041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875672"/>
      </p:ext>
    </p:extLst>
  </p:cSld>
  <p:clrMapOvr>
    <a:masterClrMapping/>
  </p:clrMapOvr>
  <p:transition spd="slow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E607-8817-4551-AF11-E6F4F0AE897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353A89F3-5DFF-45C8-A688-898A4A800A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061722"/>
      </p:ext>
    </p:extLst>
  </p:cSld>
  <p:clrMapOvr>
    <a:masterClrMapping/>
  </p:clrMapOvr>
  <p:transition spd="slow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C367D-0347-42BA-936E-11B6BD6064B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BB893-8BED-4927-81F5-DB9EDF019C3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875370"/>
      </p:ext>
    </p:extLst>
  </p:cSld>
  <p:clrMapOvr>
    <a:masterClrMapping/>
  </p:clrMapOvr>
  <p:transition spd="slow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6AB2D-2A18-432C-BD46-66E652D37B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94D06-EB32-4694-B34B-988B534269C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375979"/>
      </p:ext>
    </p:extLst>
  </p:cSld>
  <p:clrMapOvr>
    <a:masterClrMapping/>
  </p:clrMapOvr>
  <p:transition spd="slow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67778-71AB-41FD-BF8F-684CB84085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AA83B-93DA-4045-9615-842D8814B8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00107"/>
      </p:ext>
    </p:extLst>
  </p:cSld>
  <p:clrMapOvr>
    <a:masterClrMapping/>
  </p:clrMapOvr>
  <p:transition spd="slow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46D7-9B05-4A8A-8A99-FCD0309D0F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3EB1D-F903-464D-810E-00EDAB83F7E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584082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0308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3DA5B-1BDF-4AAF-878B-AE19D1FC4E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9D098-CE58-4ABA-B22C-3016F7EE245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841082"/>
      </p:ext>
    </p:extLst>
  </p:cSld>
  <p:clrMapOvr>
    <a:masterClrMapping/>
  </p:clrMapOvr>
  <p:transition spd="slow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FB4D9-211A-4799-A1A7-A96C773CA7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A6D5E2F2-5201-4A84-A209-36A22FE7E85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276962"/>
      </p:ext>
    </p:extLst>
  </p:cSld>
  <p:clrMapOvr>
    <a:masterClrMapping/>
  </p:clrMapOvr>
  <p:transition spd="slow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4ECD9-BA14-483A-B3D2-DC4AC60696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7B3876AE-8667-42D1-9321-0895C199A3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780187"/>
      </p:ext>
    </p:extLst>
  </p:cSld>
  <p:clrMapOvr>
    <a:masterClrMapping/>
  </p:clrMapOvr>
  <p:transition spd="slow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1BD51-4791-4931-BFB6-80054CE9C0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002D584E-05C7-4492-B1C0-DBCDBF7740E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892561"/>
      </p:ext>
    </p:extLst>
  </p:cSld>
  <p:clrMapOvr>
    <a:masterClrMapping/>
  </p:clrMapOvr>
  <p:transition spd="slow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23D0E-62C4-4F99-91D7-D98673F12B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4648D692-9B80-43B1-BC94-A03C1008E76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551135"/>
      </p:ext>
    </p:extLst>
  </p:cSld>
  <p:clrMapOvr>
    <a:masterClrMapping/>
  </p:clrMapOvr>
  <p:transition spd="slow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1951A-A999-4DD3-ACF8-6357F49B6C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358EC319-AEA1-4777-A5F5-E7BDC3ED84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281065"/>
      </p:ext>
    </p:extLst>
  </p:cSld>
  <p:clrMapOvr>
    <a:masterClrMapping/>
  </p:clrMapOvr>
  <p:transition spd="slow">
    <p:wip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F82D9-24BD-4808-8A1E-61E600F4E9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ED87A29F-0C10-4336-B32E-A81176892B9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156599"/>
      </p:ext>
    </p:extLst>
  </p:cSld>
  <p:clrMapOvr>
    <a:masterClrMapping/>
  </p:clrMapOvr>
  <p:transition spd="slow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09FA5-794B-4AAB-B6D6-82790641F2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D6E3C-AA6D-486F-8F0C-5F6A856300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494404"/>
      </p:ext>
    </p:extLst>
  </p:cSld>
  <p:clrMapOvr>
    <a:masterClrMapping/>
  </p:clrMapOvr>
  <p:transition spd="slow"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4431C-2F94-4885-BA30-70E4C2DED7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4A8E4-3D6E-42B7-A611-DFFE0E2673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472390"/>
      </p:ext>
    </p:extLst>
  </p:cSld>
  <p:clrMapOvr>
    <a:masterClrMapping/>
  </p:clrMapOvr>
  <p:transition spd="slow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rrowheads="1"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/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AB844-869A-4F4D-BB0C-AB0563E78C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80CC8863-E9AD-419B-913E-6C2CC07135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3550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3674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E4E6F-290F-4D12-AEE4-B0059D35A4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89DA6-634E-41AD-BCBF-2C5CA7FF041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735979"/>
      </p:ext>
    </p:extLst>
  </p:cSld>
  <p:clrMapOvr>
    <a:masterClrMapping/>
  </p:clrMapOvr>
  <p:transition spd="slow">
    <p:wip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E607-8817-4551-AF11-E6F4F0AE897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353A89F3-5DFF-45C8-A688-898A4A800A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407860"/>
      </p:ext>
    </p:extLst>
  </p:cSld>
  <p:clrMapOvr>
    <a:masterClrMapping/>
  </p:clrMapOvr>
  <p:transition spd="slow">
    <p:wip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C367D-0347-42BA-936E-11B6BD6064B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BB893-8BED-4927-81F5-DB9EDF019C3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431799"/>
      </p:ext>
    </p:extLst>
  </p:cSld>
  <p:clrMapOvr>
    <a:masterClrMapping/>
  </p:clrMapOvr>
  <p:transition spd="slow">
    <p:wip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6AB2D-2A18-432C-BD46-66E652D37B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94D06-EB32-4694-B34B-988B534269C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461942"/>
      </p:ext>
    </p:extLst>
  </p:cSld>
  <p:clrMapOvr>
    <a:masterClrMapping/>
  </p:clrMapOvr>
  <p:transition spd="slow">
    <p:wip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67778-71AB-41FD-BF8F-684CB84085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AA83B-93DA-4045-9615-842D8814B8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608567"/>
      </p:ext>
    </p:extLst>
  </p:cSld>
  <p:clrMapOvr>
    <a:masterClrMapping/>
  </p:clrMapOvr>
  <p:transition spd="slow">
    <p:wip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46D7-9B05-4A8A-8A99-FCD0309D0F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3EB1D-F903-464D-810E-00EDAB83F7E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577353"/>
      </p:ext>
    </p:extLst>
  </p:cSld>
  <p:clrMapOvr>
    <a:masterClrMapping/>
  </p:clrMapOvr>
  <p:transition spd="slow">
    <p:wip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3DA5B-1BDF-4AAF-878B-AE19D1FC4E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9D098-CE58-4ABA-B22C-3016F7EE245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753740"/>
      </p:ext>
    </p:extLst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FB4D9-211A-4799-A1A7-A96C773CA7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A6D5E2F2-5201-4A84-A209-36A22FE7E85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50333"/>
      </p:ext>
    </p:extLst>
  </p:cSld>
  <p:clrMapOvr>
    <a:masterClrMapping/>
  </p:clrMapOvr>
  <p:transition spd="slow">
    <p:wip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4ECD9-BA14-483A-B3D2-DC4AC60696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7B3876AE-8667-42D1-9321-0895C199A3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981523"/>
      </p:ext>
    </p:extLst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1BD51-4791-4931-BFB6-80054CE9C0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002D584E-05C7-4492-B1C0-DBCDBF7740E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102540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67052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23D0E-62C4-4F99-91D7-D98673F12B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4648D692-9B80-43B1-BC94-A03C1008E76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486021"/>
      </p:ext>
    </p:extLst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1951A-A999-4DD3-ACF8-6357F49B6C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358EC319-AEA1-4777-A5F5-E7BDC3ED84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466013"/>
      </p:ext>
    </p:extLst>
  </p:cSld>
  <p:clrMapOvr>
    <a:masterClrMapping/>
  </p:clrMapOvr>
  <p:transition spd="slow">
    <p:wip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F82D9-24BD-4808-8A1E-61E600F4E9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ED87A29F-0C10-4336-B32E-A81176892B9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492996"/>
      </p:ext>
    </p:extLst>
  </p:cSld>
  <p:clrMapOvr>
    <a:masterClrMapping/>
  </p:clrMapOvr>
  <p:transition spd="slow">
    <p:wip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09FA5-794B-4AAB-B6D6-82790641F2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D6E3C-AA6D-486F-8F0C-5F6A856300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008207"/>
      </p:ext>
    </p:extLst>
  </p:cSld>
  <p:clrMapOvr>
    <a:masterClrMapping/>
  </p:clrMapOvr>
  <p:transition spd="slow">
    <p:wip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4431C-2F94-4885-BA30-70E4C2DED7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4A8E4-3D6E-42B7-A611-DFFE0E2673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46278"/>
      </p:ext>
    </p:extLst>
  </p:cSld>
  <p:clrMapOvr>
    <a:masterClrMapping/>
  </p:clrMapOvr>
  <p:transition spd="slow">
    <p:wip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rrowheads="1"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/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AB844-869A-4F4D-BB0C-AB0563E78C4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80CC8863-E9AD-419B-913E-6C2CC07135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832420"/>
      </p:ext>
    </p:extLst>
  </p:cSld>
  <p:clrMapOvr>
    <a:masterClrMapping/>
  </p:clrMapOvr>
  <p:transition spd="slow">
    <p:wip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E4E6F-290F-4D12-AEE4-B0059D35A4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89DA6-634E-41AD-BCBF-2C5CA7FF041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848687"/>
      </p:ext>
    </p:extLst>
  </p:cSld>
  <p:clrMapOvr>
    <a:masterClrMapping/>
  </p:clrMapOvr>
  <p:transition spd="slow">
    <p:wip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E607-8817-4551-AF11-E6F4F0AE897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353A89F3-5DFF-45C8-A688-898A4A800AA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758994"/>
      </p:ext>
    </p:extLst>
  </p:cSld>
  <p:clrMapOvr>
    <a:masterClrMapping/>
  </p:clrMapOvr>
  <p:transition spd="slow">
    <p:wip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C367D-0347-42BA-936E-11B6BD6064B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BB893-8BED-4927-81F5-DB9EDF019C3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898490"/>
      </p:ext>
    </p:extLst>
  </p:cSld>
  <p:clrMapOvr>
    <a:masterClrMapping/>
  </p:clrMapOvr>
  <p:transition spd="slow">
    <p:wip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6AB2D-2A18-432C-BD46-66E652D37B8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94D06-EB32-4694-B34B-988B534269C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61019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04034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67778-71AB-41FD-BF8F-684CB84085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AA83B-93DA-4045-9615-842D8814B8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155188"/>
      </p:ext>
    </p:extLst>
  </p:cSld>
  <p:clrMapOvr>
    <a:masterClrMapping/>
  </p:clrMapOvr>
  <p:transition spd="slow">
    <p:wip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46D7-9B05-4A8A-8A99-FCD0309D0F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3EB1D-F903-464D-810E-00EDAB83F7E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100618"/>
      </p:ext>
    </p:extLst>
  </p:cSld>
  <p:clrMapOvr>
    <a:masterClrMapping/>
  </p:clrMapOvr>
  <p:transition spd="slow">
    <p:wip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3DA5B-1BDF-4AAF-878B-AE19D1FC4E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9D098-CE58-4ABA-B22C-3016F7EE245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065361"/>
      </p:ext>
    </p:extLst>
  </p:cSld>
  <p:clrMapOvr>
    <a:masterClrMapping/>
  </p:clrMapOvr>
  <p:transition spd="slow">
    <p:wip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FB4D9-211A-4799-A1A7-A96C773CA7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A6D5E2F2-5201-4A84-A209-36A22FE7E85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320841"/>
      </p:ext>
    </p:extLst>
  </p:cSld>
  <p:clrMapOvr>
    <a:masterClrMapping/>
  </p:clrMapOvr>
  <p:transition spd="slow">
    <p:wip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4ECD9-BA14-483A-B3D2-DC4AC60696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7B3876AE-8667-42D1-9321-0895C199A36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544677"/>
      </p:ext>
    </p:extLst>
  </p:cSld>
  <p:clrMapOvr>
    <a:masterClrMapping/>
  </p:clrMapOvr>
  <p:transition spd="slow">
    <p:wip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1BD51-4791-4931-BFB6-80054CE9C00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002D584E-05C7-4492-B1C0-DBCDBF7740E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509840"/>
      </p:ext>
    </p:extLst>
  </p:cSld>
  <p:clrMapOvr>
    <a:masterClrMapping/>
  </p:clrMapOvr>
  <p:transition spd="slow">
    <p:wip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23D0E-62C4-4F99-91D7-D98673F12B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4648D692-9B80-43B1-BC94-A03C1008E76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521319"/>
      </p:ext>
    </p:extLst>
  </p:cSld>
  <p:clrMapOvr>
    <a:masterClrMapping/>
  </p:clrMapOvr>
  <p:transition spd="slow">
    <p:wip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>
              <a:defRPr/>
            </a:pPr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1951A-A999-4DD3-ACF8-6357F49B6C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358EC319-AEA1-4777-A5F5-E7BDC3ED841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347173"/>
      </p:ext>
    </p:extLst>
  </p:cSld>
  <p:clrMapOvr>
    <a:masterClrMapping/>
  </p:clrMapOvr>
  <p:transition spd="slow">
    <p:wip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F82D9-24BD-4808-8A1E-61E600F4E9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ED87A29F-0C10-4336-B32E-A81176892B9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483384"/>
      </p:ext>
    </p:extLst>
  </p:cSld>
  <p:clrMapOvr>
    <a:masterClrMapping/>
  </p:clrMapOvr>
  <p:transition spd="slow">
    <p:wip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09FA5-794B-4AAB-B6D6-82790641F2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D6E3C-AA6D-486F-8F0C-5F6A856300C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176275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52557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4431C-2F94-4885-BA30-70E4C2DED7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94A8E4-3D6E-42B7-A611-DFFE0E26737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099232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429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3BF56-F7B4-434F-93AB-39A4CAACD272}" type="datetimeFigureOut">
              <a:rPr lang="ru-RU" smtClean="0"/>
              <a:pPr/>
              <a:t>20.08.2019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A7C8029-AB94-43E3-BEC1-6001C51E39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55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 noChangeArrowheads="1"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/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7" name="Freeform 12"/>
            <p:cNvSpPr>
              <a:spLocks noChangeArrowheads="1"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/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8" name="Freeform 13"/>
            <p:cNvSpPr>
              <a:spLocks noChangeArrowheads="1"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/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9" name="Freeform 14"/>
            <p:cNvSpPr>
              <a:spLocks noChangeArrowheads="1"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/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0" name="Freeform 15"/>
            <p:cNvSpPr>
              <a:spLocks noChangeArrowheads="1"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/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1" name="Freeform 16"/>
            <p:cNvSpPr>
              <a:spLocks noChangeArrowheads="1"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/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2" name="Freeform 17"/>
            <p:cNvSpPr>
              <a:spLocks noChangeArrowheads="1"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/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3" name="Freeform 18"/>
            <p:cNvSpPr>
              <a:spLocks noChangeArrowheads="1"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/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4" name="Freeform 19"/>
            <p:cNvSpPr>
              <a:spLocks noChangeArrowheads="1"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/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5" name="Freeform 20"/>
            <p:cNvSpPr>
              <a:spLocks noChangeArrowheads="1"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/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6" name="Freeform 21"/>
            <p:cNvSpPr>
              <a:spLocks noChangeArrowheads="1"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/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7" name="Freeform 22"/>
            <p:cNvSpPr>
              <a:spLocks noChangeArrowheads="1"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/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 noChangeArrowheads="1"/>
            </p:cNvSpPr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/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5" name="Freeform 28"/>
            <p:cNvSpPr>
              <a:spLocks noChangeArrowheads="1"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/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6" name="Freeform 29"/>
            <p:cNvSpPr>
              <a:spLocks noChangeArrowheads="1"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/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7" name="Freeform 30"/>
            <p:cNvSpPr>
              <a:spLocks noChangeArrowheads="1"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/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8" name="Freeform 31"/>
            <p:cNvSpPr>
              <a:spLocks noChangeArrowheads="1"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/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9" name="Freeform 32"/>
            <p:cNvSpPr>
              <a:spLocks noChangeArrowheads="1"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/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0" name="Freeform 33"/>
            <p:cNvSpPr>
              <a:spLocks noChangeArrowheads="1"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/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1" name="Freeform 34"/>
            <p:cNvSpPr>
              <a:spLocks noChangeArrowheads="1"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/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2" name="Freeform 35"/>
            <p:cNvSpPr>
              <a:spLocks noChangeArrowheads="1"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/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3" name="Freeform 36"/>
            <p:cNvSpPr>
              <a:spLocks noChangeArrowheads="1"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/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4" name="Freeform 37"/>
            <p:cNvSpPr>
              <a:spLocks noChangeArrowheads="1"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/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5" name="Freeform 38"/>
            <p:cNvSpPr>
              <a:spLocks noChangeArrowheads="1"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/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7D12A5-1308-4E8C-A581-A28226D619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rgbClr val="FEFFFF"/>
                </a:solidFill>
                <a:latin typeface="Century Gothic" panose="020B0502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307209-D68F-4B82-BDE1-6160146735F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806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  <p:sldLayoutId id="2147483863" r:id="rId13"/>
    <p:sldLayoutId id="2147483864" r:id="rId14"/>
    <p:sldLayoutId id="2147483865" r:id="rId15"/>
    <p:sldLayoutId id="2147483866" r:id="rId16"/>
  </p:sldLayoutIdLst>
  <p:transition spd="slow">
    <p:wipe/>
  </p:transition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 noChangeArrowheads="1"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/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7" name="Freeform 12"/>
            <p:cNvSpPr>
              <a:spLocks noChangeArrowheads="1"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/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8" name="Freeform 13"/>
            <p:cNvSpPr>
              <a:spLocks noChangeArrowheads="1"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/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9" name="Freeform 14"/>
            <p:cNvSpPr>
              <a:spLocks noChangeArrowheads="1"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/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0" name="Freeform 15"/>
            <p:cNvSpPr>
              <a:spLocks noChangeArrowheads="1"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/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1" name="Freeform 16"/>
            <p:cNvSpPr>
              <a:spLocks noChangeArrowheads="1"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/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2" name="Freeform 17"/>
            <p:cNvSpPr>
              <a:spLocks noChangeArrowheads="1"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/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3" name="Freeform 18"/>
            <p:cNvSpPr>
              <a:spLocks noChangeArrowheads="1"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/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4" name="Freeform 19"/>
            <p:cNvSpPr>
              <a:spLocks noChangeArrowheads="1"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/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5" name="Freeform 20"/>
            <p:cNvSpPr>
              <a:spLocks noChangeArrowheads="1"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/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6" name="Freeform 21"/>
            <p:cNvSpPr>
              <a:spLocks noChangeArrowheads="1"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/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7" name="Freeform 22"/>
            <p:cNvSpPr>
              <a:spLocks noChangeArrowheads="1"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/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 noChangeArrowheads="1"/>
            </p:cNvSpPr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/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5" name="Freeform 28"/>
            <p:cNvSpPr>
              <a:spLocks noChangeArrowheads="1"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/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6" name="Freeform 29"/>
            <p:cNvSpPr>
              <a:spLocks noChangeArrowheads="1"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/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7" name="Freeform 30"/>
            <p:cNvSpPr>
              <a:spLocks noChangeArrowheads="1"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/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8" name="Freeform 31"/>
            <p:cNvSpPr>
              <a:spLocks noChangeArrowheads="1"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/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9" name="Freeform 32"/>
            <p:cNvSpPr>
              <a:spLocks noChangeArrowheads="1"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/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0" name="Freeform 33"/>
            <p:cNvSpPr>
              <a:spLocks noChangeArrowheads="1"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/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1" name="Freeform 34"/>
            <p:cNvSpPr>
              <a:spLocks noChangeArrowheads="1"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/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2" name="Freeform 35"/>
            <p:cNvSpPr>
              <a:spLocks noChangeArrowheads="1"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/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3" name="Freeform 36"/>
            <p:cNvSpPr>
              <a:spLocks noChangeArrowheads="1"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/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4" name="Freeform 37"/>
            <p:cNvSpPr>
              <a:spLocks noChangeArrowheads="1"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/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5" name="Freeform 38"/>
            <p:cNvSpPr>
              <a:spLocks noChangeArrowheads="1"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/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7D12A5-1308-4E8C-A581-A28226D619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rgbClr val="FEFFFF"/>
                </a:solidFill>
                <a:latin typeface="Century Gothic" panose="020B0502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307209-D68F-4B82-BDE1-6160146735F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1859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</p:sldLayoutIdLst>
  <p:transition spd="slow">
    <p:wipe/>
  </p:transition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 noChangeArrowheads="1"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/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7" name="Freeform 12"/>
            <p:cNvSpPr>
              <a:spLocks noChangeArrowheads="1"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/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8" name="Freeform 13"/>
            <p:cNvSpPr>
              <a:spLocks noChangeArrowheads="1"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/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9" name="Freeform 14"/>
            <p:cNvSpPr>
              <a:spLocks noChangeArrowheads="1"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/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0" name="Freeform 15"/>
            <p:cNvSpPr>
              <a:spLocks noChangeArrowheads="1"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/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1" name="Freeform 16"/>
            <p:cNvSpPr>
              <a:spLocks noChangeArrowheads="1"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/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2" name="Freeform 17"/>
            <p:cNvSpPr>
              <a:spLocks noChangeArrowheads="1"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/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3" name="Freeform 18"/>
            <p:cNvSpPr>
              <a:spLocks noChangeArrowheads="1"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/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4" name="Freeform 19"/>
            <p:cNvSpPr>
              <a:spLocks noChangeArrowheads="1"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/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5" name="Freeform 20"/>
            <p:cNvSpPr>
              <a:spLocks noChangeArrowheads="1"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/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6" name="Freeform 21"/>
            <p:cNvSpPr>
              <a:spLocks noChangeArrowheads="1"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/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7" name="Freeform 22"/>
            <p:cNvSpPr>
              <a:spLocks noChangeArrowheads="1"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/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 noChangeArrowheads="1"/>
            </p:cNvSpPr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/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5" name="Freeform 28"/>
            <p:cNvSpPr>
              <a:spLocks noChangeArrowheads="1"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/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6" name="Freeform 29"/>
            <p:cNvSpPr>
              <a:spLocks noChangeArrowheads="1"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/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7" name="Freeform 30"/>
            <p:cNvSpPr>
              <a:spLocks noChangeArrowheads="1"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/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8" name="Freeform 31"/>
            <p:cNvSpPr>
              <a:spLocks noChangeArrowheads="1"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/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9" name="Freeform 32"/>
            <p:cNvSpPr>
              <a:spLocks noChangeArrowheads="1"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/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0" name="Freeform 33"/>
            <p:cNvSpPr>
              <a:spLocks noChangeArrowheads="1"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/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1" name="Freeform 34"/>
            <p:cNvSpPr>
              <a:spLocks noChangeArrowheads="1"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/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2" name="Freeform 35"/>
            <p:cNvSpPr>
              <a:spLocks noChangeArrowheads="1"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/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3" name="Freeform 36"/>
            <p:cNvSpPr>
              <a:spLocks noChangeArrowheads="1"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/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4" name="Freeform 37"/>
            <p:cNvSpPr>
              <a:spLocks noChangeArrowheads="1"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/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5" name="Freeform 38"/>
            <p:cNvSpPr>
              <a:spLocks noChangeArrowheads="1"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/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7D12A5-1308-4E8C-A581-A28226D619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rgbClr val="FEFFFF"/>
                </a:solidFill>
                <a:latin typeface="Century Gothic" panose="020B0502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307209-D68F-4B82-BDE1-6160146735F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9480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  <p:sldLayoutId id="2147483896" r:id="rId12"/>
    <p:sldLayoutId id="2147483897" r:id="rId13"/>
    <p:sldLayoutId id="2147483898" r:id="rId14"/>
    <p:sldLayoutId id="2147483899" r:id="rId15"/>
    <p:sldLayoutId id="2147483900" r:id="rId16"/>
  </p:sldLayoutIdLst>
  <p:transition spd="slow">
    <p:wipe/>
  </p:transition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 noChangeArrowheads="1"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/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7" name="Freeform 12"/>
            <p:cNvSpPr>
              <a:spLocks noChangeArrowheads="1"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/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8" name="Freeform 13"/>
            <p:cNvSpPr>
              <a:spLocks noChangeArrowheads="1"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/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9" name="Freeform 14"/>
            <p:cNvSpPr>
              <a:spLocks noChangeArrowheads="1"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/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0" name="Freeform 15"/>
            <p:cNvSpPr>
              <a:spLocks noChangeArrowheads="1"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/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1" name="Freeform 16"/>
            <p:cNvSpPr>
              <a:spLocks noChangeArrowheads="1"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/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2" name="Freeform 17"/>
            <p:cNvSpPr>
              <a:spLocks noChangeArrowheads="1"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/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3" name="Freeform 18"/>
            <p:cNvSpPr>
              <a:spLocks noChangeArrowheads="1"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/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4" name="Freeform 19"/>
            <p:cNvSpPr>
              <a:spLocks noChangeArrowheads="1"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/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5" name="Freeform 20"/>
            <p:cNvSpPr>
              <a:spLocks noChangeArrowheads="1"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/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6" name="Freeform 21"/>
            <p:cNvSpPr>
              <a:spLocks noChangeArrowheads="1"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/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57" name="Freeform 22"/>
            <p:cNvSpPr>
              <a:spLocks noChangeArrowheads="1"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/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 noChangeArrowheads="1"/>
            </p:cNvSpPr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/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5" name="Freeform 28"/>
            <p:cNvSpPr>
              <a:spLocks noChangeArrowheads="1"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/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6" name="Freeform 29"/>
            <p:cNvSpPr>
              <a:spLocks noChangeArrowheads="1"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/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7" name="Freeform 30"/>
            <p:cNvSpPr>
              <a:spLocks noChangeArrowheads="1"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/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8" name="Freeform 31"/>
            <p:cNvSpPr>
              <a:spLocks noChangeArrowheads="1"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/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9" name="Freeform 32"/>
            <p:cNvSpPr>
              <a:spLocks noChangeArrowheads="1"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/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0" name="Freeform 33"/>
            <p:cNvSpPr>
              <a:spLocks noChangeArrowheads="1"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/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1" name="Freeform 34"/>
            <p:cNvSpPr>
              <a:spLocks noChangeArrowheads="1"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/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2" name="Freeform 35"/>
            <p:cNvSpPr>
              <a:spLocks noChangeArrowheads="1"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/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3" name="Freeform 36"/>
            <p:cNvSpPr>
              <a:spLocks noChangeArrowheads="1"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/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4" name="Freeform 37"/>
            <p:cNvSpPr>
              <a:spLocks noChangeArrowheads="1"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/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45" name="Freeform 38"/>
            <p:cNvSpPr>
              <a:spLocks noChangeArrowheads="1"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/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7D12A5-1308-4E8C-A581-A28226D619B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rgbClr val="FEFFFF"/>
                </a:solidFill>
                <a:latin typeface="Century Gothic" panose="020B0502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307209-D68F-4B82-BDE1-6160146735F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17978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  <p:sldLayoutId id="2147483914" r:id="rId13"/>
    <p:sldLayoutId id="2147483915" r:id="rId14"/>
    <p:sldLayoutId id="2147483916" r:id="rId15"/>
    <p:sldLayoutId id="2147483917" r:id="rId16"/>
  </p:sldLayoutIdLst>
  <p:transition spd="slow">
    <p:wipe/>
  </p:transition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16676" y="5263154"/>
            <a:ext cx="5775324" cy="1466259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Директор </a:t>
            </a:r>
            <a:r>
              <a:rPr lang="ru-RU" sz="2000" b="1" dirty="0" smtClean="0"/>
              <a:t>МКОУ СОШ № 17 </a:t>
            </a:r>
            <a:r>
              <a:rPr lang="ru-RU" sz="2000" b="1" dirty="0" smtClean="0"/>
              <a:t>им. П.Ф. </a:t>
            </a:r>
            <a:r>
              <a:rPr lang="ru-RU" sz="2000" b="1" dirty="0" err="1" smtClean="0"/>
              <a:t>Ризеля</a:t>
            </a:r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с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Краснопартизанского</a:t>
            </a:r>
            <a:r>
              <a:rPr lang="ru-RU" sz="2000" b="1" dirty="0"/>
              <a:t> </a:t>
            </a:r>
            <a:r>
              <a:rPr lang="ru-RU" sz="2000" b="1" dirty="0" smtClean="0"/>
              <a:t>   </a:t>
            </a:r>
            <a:r>
              <a:rPr lang="ru-RU" sz="2000" b="1" dirty="0" smtClean="0"/>
              <a:t>Т.Н</a:t>
            </a:r>
            <a:r>
              <a:rPr lang="ru-RU" sz="2000" b="1" dirty="0" smtClean="0"/>
              <a:t>. </a:t>
            </a:r>
            <a:r>
              <a:rPr lang="ru-RU" sz="2000" b="1" dirty="0" smtClean="0"/>
              <a:t>Гуськова</a:t>
            </a:r>
          </a:p>
          <a:p>
            <a:r>
              <a:rPr lang="ru-RU" sz="2000" b="1" dirty="0" smtClean="0"/>
              <a:t>Авторы </a:t>
            </a:r>
            <a:r>
              <a:rPr lang="ru-RU" sz="2000" b="1" dirty="0"/>
              <a:t>проекта: коллектив школы.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31201" cy="27084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6601" y="914156"/>
            <a:ext cx="8915399" cy="4048961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7000">
                <a:srgbClr val="ECDCC4"/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>
            <a:noAutofit/>
          </a:bodyPr>
          <a:lstStyle/>
          <a:p>
            <a:r>
              <a:rPr lang="ru-RU" sz="3600" b="1" dirty="0"/>
              <a:t>Тема: «</a:t>
            </a:r>
            <a:r>
              <a:rPr lang="ru-RU" sz="3600" b="1" dirty="0" err="1"/>
              <a:t>Профориентационная</a:t>
            </a:r>
            <a:r>
              <a:rPr lang="ru-RU" sz="3600" b="1" dirty="0"/>
              <a:t> работа в условиях малокомплектной школы, находящейся в социально неблагополучных условиях, как средство повышения мотивации учащихся к обучению и качества образовательных результатов»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5321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461" y="360639"/>
            <a:ext cx="8911687" cy="646751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Механизм реализации инновации:</a:t>
            </a:r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8631465"/>
              </p:ext>
            </p:extLst>
          </p:nvPr>
        </p:nvGraphicFramePr>
        <p:xfrm>
          <a:off x="795867" y="1405468"/>
          <a:ext cx="10972799" cy="5063064"/>
        </p:xfrm>
        <a:graphic>
          <a:graphicData uri="http://schemas.openxmlformats.org/drawingml/2006/table">
            <a:tbl>
              <a:tblPr firstRow="1" firstCol="1" bandRow="1"/>
              <a:tblGrid>
                <a:gridCol w="4070474"/>
                <a:gridCol w="6902325"/>
              </a:tblGrid>
              <a:tr h="562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этап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Заключительный этап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январь 2020-май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0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Провести мероприятия обобщающих форм, проанализировать работу предыдущих этапов, выполнение целей проекта, скорректировать будущую работу школы по направлению.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7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Конечный результат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Разработка системы семинаров, классных часов для начальной, основной, средней школы, родительских собраний по профориентации.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10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7426" y="407134"/>
            <a:ext cx="8911687" cy="730557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Ожидаемые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эффекты проекта: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3067" y="1354667"/>
            <a:ext cx="10735733" cy="5317066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Создание обновлённой модели </a:t>
            </a:r>
            <a:r>
              <a:rPr lang="ru-RU" sz="2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профориентационной</a:t>
            </a:r>
            <a:r>
              <a:rPr lang="ru-RU" sz="2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работы на основе технологии профессиональных проб.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Проект позволит большему количеству обучающихся определиться в выборе будущей профессии на более раннем этапе не менее 60 % учащихся (7-8 класс), попробовать свои силы в социально значимых проектах.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Выбор учащимися 7-8 классов предметов для прохождения ГИА-9 не менее 60%.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Разработка методических рекомендаций по созданию условий для реализации данного проекта в образовательных учреждениях.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 Освещение результатов деятельности по реализации проекта в СМИ и на сайте образовательного учреждения для увеличения охвата школ, заинтересованных в реализации данного проекта.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 Организация и проведение мастер-класса «Из опыта работы в рамках реализации проекта» для заместителей директоров по воспитательной работе школ района.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2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55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3050" y="166910"/>
            <a:ext cx="10401299" cy="1280890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ДЕНЬ </a:t>
            </a:r>
            <a:r>
              <a:rPr lang="ru-RU" sz="3100" dirty="0"/>
              <a:t>ОТКРЫТЫХ </a:t>
            </a:r>
            <a:r>
              <a:rPr lang="ru-RU" sz="3100" dirty="0" smtClean="0"/>
              <a:t>ДВЕРЕЙ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в рамках межмуниципального </a:t>
            </a:r>
            <a:r>
              <a:rPr lang="ru-RU" sz="3100" dirty="0" smtClean="0"/>
              <a:t>взаимодействия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100" dirty="0" smtClean="0"/>
              <a:t>Дата</a:t>
            </a:r>
            <a:r>
              <a:rPr lang="ru-RU" sz="1100" dirty="0"/>
              <a:t>: 20.03.2019 г.</a:t>
            </a:r>
          </a:p>
          <a:p>
            <a:pPr>
              <a:spcBef>
                <a:spcPts val="0"/>
              </a:spcBef>
            </a:pPr>
            <a:r>
              <a:rPr lang="ru-RU" sz="1100" dirty="0"/>
              <a:t>Время: </a:t>
            </a:r>
            <a:r>
              <a:rPr lang="ru-RU" sz="1100" dirty="0" smtClean="0"/>
              <a:t>9.00-12.00</a:t>
            </a:r>
            <a:endParaRPr lang="ru-RU" sz="1100" dirty="0"/>
          </a:p>
          <a:p>
            <a:pPr>
              <a:spcBef>
                <a:spcPts val="0"/>
              </a:spcBef>
            </a:pPr>
            <a:r>
              <a:rPr lang="ru-RU" sz="1100" dirty="0"/>
              <a:t>Программа </a:t>
            </a:r>
            <a:r>
              <a:rPr lang="ru-RU" sz="1100" dirty="0" smtClean="0"/>
              <a:t>семинара</a:t>
            </a:r>
            <a:endParaRPr lang="ru-RU" sz="1100" dirty="0"/>
          </a:p>
          <a:p>
            <a:pPr>
              <a:spcBef>
                <a:spcPts val="0"/>
              </a:spcBef>
            </a:pPr>
            <a:r>
              <a:rPr lang="ru-RU" sz="1100" dirty="0" smtClean="0"/>
              <a:t>Практическая </a:t>
            </a:r>
            <a:r>
              <a:rPr lang="ru-RU" sz="1100" dirty="0"/>
              <a:t>часть </a:t>
            </a:r>
            <a:r>
              <a:rPr lang="ru-RU" sz="1100" dirty="0" smtClean="0"/>
              <a:t>семинара</a:t>
            </a:r>
          </a:p>
          <a:p>
            <a:pPr>
              <a:spcBef>
                <a:spcPts val="0"/>
              </a:spcBef>
            </a:pPr>
            <a:endParaRPr lang="ru-RU" sz="11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715741"/>
              </p:ext>
            </p:extLst>
          </p:nvPr>
        </p:nvGraphicFramePr>
        <p:xfrm>
          <a:off x="1" y="1491488"/>
          <a:ext cx="12044365" cy="53677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0037"/>
                <a:gridCol w="7958137"/>
                <a:gridCol w="3786191"/>
              </a:tblGrid>
              <a:tr h="151575">
                <a:tc rowSpan="8">
                  <a:txBody>
                    <a:bodyPr/>
                    <a:lstStyle/>
                    <a:p>
                      <a:endParaRPr lang="ru-RU" dirty="0"/>
                    </a:p>
                  </a:txBody>
                  <a:tcPr marL="25944" marR="2594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944" marR="25944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944" marR="25944" marT="0" marB="0"/>
                </a:tc>
              </a:tr>
              <a:tr h="690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Технология (5 класс) </a:t>
                      </a: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«Знакомство с профессией вышивальщица. Пр. Подготовка ткани к вышивке, выполнения шва «крест</a:t>
                      </a: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Бойко Н.Ю., учитель </a:t>
                      </a: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технологии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</a:tr>
              <a:tr h="518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Элективный курс по обществознанию (10 класс) </a:t>
                      </a:r>
                      <a:endParaRPr lang="ru-RU" sz="2150" baseline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Круглый стол «Профессии региона».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Белецкий Н.В., учитель истории и </a:t>
                      </a: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обществознания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</a:tr>
              <a:tr h="6776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 (7 класс) </a:t>
                      </a: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«Распознавание текста и системы компьютерного перевода».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Цымбал</a:t>
                      </a: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Д.И., учитель математики и </a:t>
                      </a: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информатики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</a:tr>
              <a:tr h="6045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(8 класс) Тема: «Передача мяча над собой, во встречных колоннах, через сетку. Отбивание мяча кулаком через сетку. Игра».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Барабанов Е., ученик 11 класса, учитель физкультуры Щербаков А.В.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</a:tr>
              <a:tr h="6045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Курс по выбору </a:t>
                      </a:r>
                      <a:r>
                        <a:rPr lang="ru-RU" sz="215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профориентационной</a:t>
                      </a: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направленности (9 класс).          </a:t>
                      </a:r>
                      <a:endParaRPr lang="ru-RU" sz="2150" baseline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Тема: «Калейдоскоп профессий»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Рунцова</a:t>
                      </a: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И.М., учитель русского языка и </a:t>
                      </a: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литературы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</a:tr>
              <a:tr h="3454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Занятие кружка «Театральный» (4 класс). </a:t>
                      </a: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«Пробы в театральной профессии»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Пасечная М.В</a:t>
                      </a: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</a:tr>
              <a:tr h="2590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Классный час (1-2 класс). </a:t>
                      </a:r>
                      <a:r>
                        <a:rPr lang="ru-RU" sz="215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</a:t>
                      </a: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«Профессии моего села».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Фомина И.Ю.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5944" marR="2594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409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7351" y="128588"/>
            <a:ext cx="9847262" cy="1776412"/>
          </a:xfrm>
        </p:spPr>
        <p:txBody>
          <a:bodyPr/>
          <a:lstStyle/>
          <a:p>
            <a:pPr algn="ctr"/>
            <a:r>
              <a:rPr lang="ru-RU" dirty="0" smtClean="0"/>
              <a:t>Мастер-классы </a:t>
            </a:r>
            <a:br>
              <a:rPr lang="ru-RU" dirty="0" smtClean="0"/>
            </a:br>
            <a:r>
              <a:rPr lang="ru-RU" dirty="0" smtClean="0"/>
              <a:t>в рамках дня открытых дверей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3991566"/>
              </p:ext>
            </p:extLst>
          </p:nvPr>
        </p:nvGraphicFramePr>
        <p:xfrm>
          <a:off x="0" y="1847992"/>
          <a:ext cx="12192001" cy="46956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175"/>
                <a:gridCol w="8143875"/>
                <a:gridCol w="3790951"/>
              </a:tblGrid>
              <a:tr h="2752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</a:tr>
              <a:tr h="1203587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</a:rPr>
                        <a:t>Мастер-класс: «Профессиональное самоопределение подростков с целью повышения их мотивации к обучению и улучшению качества образовательных результатов»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>
                          <a:effectLst/>
                          <a:latin typeface="Times New Roman" panose="02020603050405020304" pitchFamily="18" charset="0"/>
                        </a:rPr>
                        <a:t>Лепехина А.В., педагог-психолог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ru-RU" sz="2150" baseline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</a:tr>
              <a:tr h="1604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</a:rPr>
                        <a:t>Мастер-класс: «Профессия журналист. Посвящение в журналисты».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>
                          <a:effectLst/>
                          <a:latin typeface="Times New Roman" panose="02020603050405020304" pitchFamily="18" charset="0"/>
                        </a:rPr>
                        <a:t>Новицкая В.Н., учитель русского языка и литературы, руководитель кружка журналистики</a:t>
                      </a:r>
                      <a:endParaRPr lang="ru-RU" sz="2150" baseline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</a:tr>
              <a:tr h="8023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</a:rPr>
                        <a:t>Мастер-класс: «Особенности </a:t>
                      </a:r>
                      <a:r>
                        <a:rPr lang="ru-RU" sz="2150" baseline="0" dirty="0" err="1">
                          <a:effectLst/>
                          <a:latin typeface="Times New Roman" panose="02020603050405020304" pitchFamily="18" charset="0"/>
                        </a:rPr>
                        <a:t>профориентационной</a:t>
                      </a: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</a:rPr>
                        <a:t> работы в учебном процессе»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>
                          <a:effectLst/>
                          <a:latin typeface="Times New Roman" panose="02020603050405020304" pitchFamily="18" charset="0"/>
                        </a:rPr>
                        <a:t>Титенко О.Г., заместитель директора по УР</a:t>
                      </a:r>
                      <a:endParaRPr lang="ru-RU" sz="2150" baseline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</a:tr>
              <a:tr h="8096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</a:rPr>
                        <a:t>Защита проектов учащимися «Профессия учитель – лучшая»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150" baseline="0" dirty="0">
                          <a:effectLst/>
                          <a:latin typeface="Times New Roman" panose="02020603050405020304" pitchFamily="18" charset="0"/>
                        </a:rPr>
                        <a:t>Скворцова О.В., заместитель директора по ВР</a:t>
                      </a:r>
                      <a:endParaRPr lang="ru-RU" sz="215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12" marR="4251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591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/>
              <a:t>Методы профориентации на уроках через учебные предметы:</a:t>
            </a:r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r>
              <a:rPr lang="ru-RU" dirty="0"/>
              <a:t>в</a:t>
            </a:r>
            <a:r>
              <a:rPr lang="ru-RU" dirty="0" smtClean="0"/>
              <a:t>идео-фильмы</a:t>
            </a:r>
            <a:r>
              <a:rPr lang="ru-RU" dirty="0" smtClean="0"/>
              <a:t>;</a:t>
            </a:r>
          </a:p>
          <a:p>
            <a:r>
              <a:rPr lang="ru-RU" dirty="0" smtClean="0"/>
              <a:t> задачи и упражнения с практическим содержанием; </a:t>
            </a:r>
          </a:p>
          <a:p>
            <a:r>
              <a:rPr lang="ru-RU" dirty="0" smtClean="0"/>
              <a:t>учебно-практические и лабораторно-практические работы, близкие по характеру к производственным; </a:t>
            </a:r>
          </a:p>
          <a:p>
            <a:r>
              <a:rPr lang="ru-RU" dirty="0" smtClean="0"/>
              <a:t>организация и проведение экскурсий.</a:t>
            </a:r>
          </a:p>
        </p:txBody>
      </p:sp>
      <p:pic>
        <p:nvPicPr>
          <p:cNvPr id="29699" name="Picture 2" descr="http://dochkiisinochki.ru/wp-content/uploads/2017/09/professii39-vospitat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3" b="28365"/>
          <a:stretch>
            <a:fillRect/>
          </a:stretch>
        </p:blipFill>
        <p:spPr bwMode="auto">
          <a:xfrm>
            <a:off x="9309100" y="4676775"/>
            <a:ext cx="288290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0746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www.obrazomania.ru/wp-content/uploads/2017/01/a-profession41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900613"/>
            <a:ext cx="2941637" cy="195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/>
              <a:t>Формы профориентационной работы в школе:</a:t>
            </a:r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r>
              <a:rPr lang="ru-RU" smtClean="0"/>
              <a:t>Профориентационные игры (деловые игры, игры – погружения, игры – путешествия, игротренинги, сюжетно – ролевые профориентационные игры и др.</a:t>
            </a:r>
          </a:p>
          <a:p>
            <a:r>
              <a:rPr lang="ru-RU" smtClean="0"/>
              <a:t>«профориентационные пробы» школьников – первя практика знакомства с профессиями в условиях производства.</a:t>
            </a:r>
          </a:p>
          <a:p>
            <a:r>
              <a:rPr lang="ru-RU" smtClean="0"/>
              <a:t>Проведение старшеклассниками занятий в младших классах.</a:t>
            </a:r>
          </a:p>
          <a:p>
            <a:r>
              <a:rPr lang="ru-RU" smtClean="0"/>
              <a:t>Участие детей в школьных кружках и секциях по профессиональным интересам.</a:t>
            </a:r>
          </a:p>
          <a:p>
            <a:r>
              <a:rPr lang="ru-RU" smtClean="0"/>
              <a:t>Участие школьников в конкурсах в рамках тематических недель, посвященных профессиям.</a:t>
            </a:r>
          </a:p>
        </p:txBody>
      </p:sp>
    </p:spTree>
    <p:extLst>
      <p:ext uri="{BB962C8B-B14F-4D97-AF65-F5344CB8AC3E}">
        <p14:creationId xmlns:p14="http://schemas.microsoft.com/office/powerpoint/2010/main" val="9279534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/>
              <a:t>Профориентация на уроках</a:t>
            </a:r>
          </a:p>
        </p:txBody>
      </p:sp>
      <p:pic>
        <p:nvPicPr>
          <p:cNvPr id="36866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588" y="2085975"/>
            <a:ext cx="3644900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675" y="3552825"/>
            <a:ext cx="3640138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0163" y="5018088"/>
            <a:ext cx="3271837" cy="183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5488" y="0"/>
            <a:ext cx="2576512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7938"/>
            <a:ext cx="2098675" cy="27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65262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algn="ctr"/>
            <a:r>
              <a:rPr lang="ru-RU" dirty="0" smtClean="0"/>
              <a:t>Профессиональные пробы</a:t>
            </a:r>
            <a:endParaRPr lang="ru-RU" dirty="0" smtClean="0"/>
          </a:p>
        </p:txBody>
      </p:sp>
      <p:pic>
        <p:nvPicPr>
          <p:cNvPr id="3584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3910013"/>
            <a:ext cx="5237162" cy="294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6819">
            <a:off x="7454900" y="1201738"/>
            <a:ext cx="4678363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0368">
            <a:off x="177800" y="982663"/>
            <a:ext cx="4681538" cy="263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2986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Новое в нормативной базе школы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Приказ об открытии инновационной площадки</a:t>
            </a:r>
          </a:p>
          <a:p>
            <a:r>
              <a:rPr lang="ru-RU" dirty="0" smtClean="0"/>
              <a:t>Проект, включающий план работы с учащимися, педагогами, родителями, меняющий содержание работы с данными группами.</a:t>
            </a:r>
          </a:p>
          <a:p>
            <a:r>
              <a:rPr lang="ru-RU" dirty="0" smtClean="0"/>
              <a:t>Корректировка положения об индивидуальном проекте, включая темы о профессии. Защита данных проектов может зачитываться как итоговый проект в конце года .</a:t>
            </a:r>
          </a:p>
          <a:p>
            <a:r>
              <a:rPr lang="ru-RU" dirty="0" smtClean="0"/>
              <a:t>Договора о сотрудничестве по </a:t>
            </a:r>
            <a:r>
              <a:rPr lang="ru-RU" dirty="0" err="1" smtClean="0"/>
              <a:t>профориентационной</a:t>
            </a:r>
            <a:r>
              <a:rPr lang="ru-RU" dirty="0" smtClean="0"/>
              <a:t> работе.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50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5155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Влияние работы инновационной площадки на профессиональную компетентность педагогов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334768"/>
            <a:ext cx="8915400" cy="377762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Систематизация работы по профориентации на всех уровнях образования.</a:t>
            </a:r>
          </a:p>
          <a:p>
            <a:r>
              <a:rPr lang="ru-RU" sz="2400" dirty="0" smtClean="0"/>
              <a:t>Дополнительная мотивация в работе.</a:t>
            </a:r>
          </a:p>
          <a:p>
            <a:r>
              <a:rPr lang="ru-RU" sz="2400" dirty="0" smtClean="0"/>
              <a:t>Развитие умений строить дифференцированную работу на уроке с учетом профориентации.</a:t>
            </a:r>
          </a:p>
          <a:p>
            <a:r>
              <a:rPr lang="ru-RU" sz="2400" dirty="0" smtClean="0"/>
              <a:t>Пополнение методической копилки педагогов, школы.</a:t>
            </a:r>
          </a:p>
          <a:p>
            <a:r>
              <a:rPr lang="ru-RU" sz="2400" dirty="0" smtClean="0"/>
              <a:t>Расширение сетевого взаимодействия по данной теме.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570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66023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/>
          <a:lstStyle/>
          <a:p>
            <a:r>
              <a:rPr lang="ru-RU" dirty="0" smtClean="0"/>
              <a:t>Актуальность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0800" y="1490133"/>
            <a:ext cx="10183812" cy="4419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Усиление интереса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общества к проблемам профессионального самоопределения и самореализации человека.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условиях рыночной экономики возрастают требования к качеству подготовки выпускников образовательных учреждений. </a:t>
            </a:r>
            <a:endParaRPr lang="ru-RU" sz="2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Выбор профиля обучения в малокомплектной школе сделать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сложно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из-за требований к открытию профильных классов, поэтому возможна только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предпрофильная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подготовка и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системная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профориентационная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работа. </a:t>
            </a:r>
          </a:p>
          <a:p>
            <a:r>
              <a:rPr lang="ru-RU" sz="2400" dirty="0" smtClean="0">
                <a:latin typeface="Times New Roman" panose="02020603050405020304" pitchFamily="18" charset="0"/>
              </a:rPr>
              <a:t>Ранний выбор профессии поможет выбрать предметы для сдачи экзаменов, а следовательно определит более раннюю мотивацию учеников на обучение.</a:t>
            </a:r>
            <a:endParaRPr lang="ru-RU" sz="2400" dirty="0"/>
          </a:p>
        </p:txBody>
      </p:sp>
      <p:sp>
        <p:nvSpPr>
          <p:cNvPr id="4" name="Овал 3"/>
          <p:cNvSpPr/>
          <p:nvPr/>
        </p:nvSpPr>
        <p:spPr>
          <a:xfrm>
            <a:off x="4050506" y="5387222"/>
            <a:ext cx="4724400" cy="1388534"/>
          </a:xfrm>
          <a:prstGeom prst="ellipse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КАЧЕСТВО ОБРАЗОВАНИЯ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3458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Взаимодействие с социальными партнерами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Развитие сети социального партнерства (ЛСПК, АГПУ, ПТПТ, ДОУ № 12, СОШ № 6, ЗАО </a:t>
            </a:r>
            <a:r>
              <a:rPr lang="ru-RU" sz="2800" smtClean="0"/>
              <a:t>«Рассвет»).</a:t>
            </a:r>
            <a:endParaRPr lang="ru-RU" sz="2800" dirty="0" smtClean="0"/>
          </a:p>
          <a:p>
            <a:r>
              <a:rPr lang="ru-RU" sz="2800" dirty="0" smtClean="0"/>
              <a:t>Расширение  возможности проводить профессиональные пробы с учащимися.</a:t>
            </a:r>
          </a:p>
          <a:p>
            <a:r>
              <a:rPr lang="ru-RU" sz="2800" dirty="0" smtClean="0"/>
              <a:t>Взаимная заинтересованность в работе школы.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2727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78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035357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>
            <a:normAutofit fontScale="90000"/>
          </a:bodyPr>
          <a:lstStyle/>
          <a:p>
            <a:r>
              <a:rPr lang="ru-RU" dirty="0"/>
              <a:t>1.2.	Нормативно-правовое обеспечение инновационного проекта.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5333" y="1659467"/>
            <a:ext cx="10319279" cy="5029199"/>
          </a:xfrm>
        </p:spPr>
        <p:txBody>
          <a:bodyPr>
            <a:noAutofit/>
          </a:bodyPr>
          <a:lstStyle/>
          <a:p>
            <a:pPr indent="449580"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-Федеральный закон «Об образовании в Российской Федерации» от 29 декабря 2012 г. № 273-ФЗ; 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-Стратегия инновационного развития Российской Федерации на период до 2020 г. (утверждена распоряжением Правительства Российской Федерации от 8 декабря 2011 г.  № 2227-р);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Концепция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Федеральнои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̆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целевои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̆ программы развития образования на 2016-2020 годы, утверждена постановлением правительства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Российскои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̆ Федерации от 29 декабря 2014 г.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No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2765-р. Государственная программа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Российскои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̆ Федерации "Развитие образования" на 2013-2020 годы (утв. распоряжением Правительства РФ от 15 мая 2013 г. N 792-р.).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878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035357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>
            <a:normAutofit fontScale="90000"/>
          </a:bodyPr>
          <a:lstStyle/>
          <a:p>
            <a:r>
              <a:rPr lang="ru-RU" dirty="0"/>
              <a:t>1.2.	Нормативно-правовое обеспечение инновационного проекта.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5333" y="1659467"/>
            <a:ext cx="10319279" cy="5029199"/>
          </a:xfrm>
        </p:spPr>
        <p:txBody>
          <a:bodyPr>
            <a:noAutofit/>
          </a:bodyPr>
          <a:lstStyle/>
          <a:p>
            <a:pPr indent="449580"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Резолюция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августовского совещания научно-педагогической и родительской общественности Краснодарского края в 2017 году;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Постановление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Законодательного собрания Краснодарского края от 21 декабря 2017 года № 202-п «Об организации трудового обучения и воспитания в общеобразовательных организациях и организациях дополнительного образования естественно-научной направленности» рекомендует совершенствовать работу по профориентации школьников.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Комплекс мер по содействию профессиональному самоопределению и занятости молодежи, включая обучающихся и выпускников образовательных организаций общего и профессионального образования на 2018-2020 годы, от 15 марта 2018 года.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471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Проблема, решаемая в ходе инновационной деятельности.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7322" y="2133600"/>
            <a:ext cx="9877290" cy="3777622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/>
          <a:lstStyle/>
          <a:p>
            <a:pPr indent="285750" algn="just"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результате реализации данного проекта планируется создать систему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профориентационной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работы в школе, способную повысить мотивацию учащихся к целенаправленному и более раннему выбору будущей профессии, что облегчит выбор предметов для сдачи экзаменов, а следовательно повысит качество подготовки учащихся к ГИА по данным предметам.</a:t>
            </a:r>
          </a:p>
          <a:p>
            <a:endParaRPr lang="ru-RU" dirty="0"/>
          </a:p>
        </p:txBody>
      </p:sp>
      <p:pic>
        <p:nvPicPr>
          <p:cNvPr id="4" name="Содержимое 11" descr="1.jpg"/>
          <p:cNvPicPr>
            <a:picLocks noChangeAspect="1"/>
          </p:cNvPicPr>
          <p:nvPr/>
        </p:nvPicPr>
        <p:blipFill>
          <a:blip r:embed="rId2">
            <a:lum bright="-6000"/>
            <a:grayscl/>
          </a:blip>
          <a:srcRect/>
          <a:stretch>
            <a:fillRect/>
          </a:stretch>
        </p:blipFill>
        <p:spPr bwMode="auto">
          <a:xfrm>
            <a:off x="344615" y="4955236"/>
            <a:ext cx="1465897" cy="158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2355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525" y="376137"/>
            <a:ext cx="9590087" cy="708743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Цель проекта: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4525" y="1332853"/>
            <a:ext cx="9590087" cy="520743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6000">
                <a:schemeClr val="accent1">
                  <a:lumMod val="20000"/>
                  <a:lumOff val="80000"/>
                </a:schemeClr>
              </a:gs>
              <a:gs pos="9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системы действенной профориентации учащихся, способствующей формированию профессионального самоопределения в соответствии с желаниями, способностями, индивидуальными особенностями каждой личности и с учетом социокультурной и экономической ситуации в районе и регионе, создание мотивационной среды в школе через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профориентационную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систему, направленную на повышение качества образования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17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0966" y="407134"/>
            <a:ext cx="8911687" cy="612023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Задачи: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5333" y="1236133"/>
            <a:ext cx="10319279" cy="5334000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создать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систему профориентации учащихся через урочную и внеурочную деятельность, систему профессиональных проб; </a:t>
            </a: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обеспечить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профпросвещение,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профдиагностику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профконсультацию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обучающихся; сформировать у подростков положительное отношение к учебе, труду; </a:t>
            </a: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научить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школьников соотносить выбор профессии с выбором предметов, необходимых для поступления в учебное заведение, и мотивировать учебную деятельность и осознанную подготовку к ГИА, научить школьников соотносить требования, предъявляемые профессией, с индивидуальными качествами; </a:t>
            </a: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научить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учащихся анализировать свои возможности и способности, то есть сформировать потребность в осознании и оценке качеств и возможностей своей личности; </a:t>
            </a: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научить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разбираться в содержании профессиональной деятельности.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137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3955" y="298645"/>
            <a:ext cx="8911687" cy="770738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Механизм реализации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инновационного проекта: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7270481"/>
              </p:ext>
            </p:extLst>
          </p:nvPr>
        </p:nvGraphicFramePr>
        <p:xfrm>
          <a:off x="1236133" y="1388533"/>
          <a:ext cx="10515599" cy="4884402"/>
        </p:xfrm>
        <a:graphic>
          <a:graphicData uri="http://schemas.openxmlformats.org/drawingml/2006/table">
            <a:tbl>
              <a:tblPr firstRow="1" firstCol="1" bandRow="1"/>
              <a:tblGrid>
                <a:gridCol w="3900871"/>
                <a:gridCol w="6614728"/>
              </a:tblGrid>
              <a:tr h="549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этап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Подготовительный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Сентябрь - декабрь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Определить направления интересов и способностей учащихся, провести пропедевтические мероприятия по профориентации с учащимися, методические семинары с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педработниками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Познакомить родителей с направленностью работы в школе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Полученный результат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Проведение анализа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профориентационной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работы, мониторингов, пропедевтических мероприятий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348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0966" y="372709"/>
            <a:ext cx="8911687" cy="681176"/>
          </a:xfr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2">
                  <a:shade val="98000"/>
                  <a:satMod val="120000"/>
                  <a:lumMod val="98000"/>
                </a:schemeClr>
              </a:gs>
            </a:gsLst>
            <a:path path="circle">
              <a:fillToRect l="50000" t="50000" r="100000" b="100000"/>
            </a:path>
          </a:gradFill>
        </p:spPr>
        <p:txBody>
          <a:bodyPr/>
          <a:lstStyle/>
          <a:p>
            <a:r>
              <a:rPr lang="ru-RU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Механизм реализации инновации: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570439"/>
              </p:ext>
            </p:extLst>
          </p:nvPr>
        </p:nvGraphicFramePr>
        <p:xfrm>
          <a:off x="829734" y="1524596"/>
          <a:ext cx="10674878" cy="4693085"/>
        </p:xfrm>
        <a:graphic>
          <a:graphicData uri="http://schemas.openxmlformats.org/drawingml/2006/table">
            <a:tbl>
              <a:tblPr firstRow="1" firstCol="1" bandRow="1"/>
              <a:tblGrid>
                <a:gridCol w="3959957"/>
                <a:gridCol w="6714921"/>
              </a:tblGrid>
              <a:tr h="770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этап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Основной этап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Январь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2018-декабрь 2019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учебный год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11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Провести системную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профориентационную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работу с учащимися, провести обучающие семинары с педагогическими работниками, привлечь родительскую общественность к проведению мероприятий.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3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Полученный результат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Разработка и использование методического инструментария по профориентации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833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1_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2_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4.xml><?xml version="1.0" encoding="utf-8"?>
<a:theme xmlns:a="http://schemas.openxmlformats.org/drawingml/2006/main" name="3_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5.xml><?xml version="1.0" encoding="utf-8"?>
<a:theme xmlns:a="http://schemas.openxmlformats.org/drawingml/2006/main" name="4_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4580</TotalTime>
  <Words>1337</Words>
  <Application>Microsoft Office PowerPoint</Application>
  <PresentationFormat>Широкоэкранный</PresentationFormat>
  <Paragraphs>124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</vt:lpstr>
      <vt:lpstr>Calibri</vt:lpstr>
      <vt:lpstr>Century Gothic</vt:lpstr>
      <vt:lpstr>Times New Roman</vt:lpstr>
      <vt:lpstr>Wingdings 3</vt:lpstr>
      <vt:lpstr>Легкий дым</vt:lpstr>
      <vt:lpstr>1_Легкий дым</vt:lpstr>
      <vt:lpstr>2_Легкий дым</vt:lpstr>
      <vt:lpstr>3_Легкий дым</vt:lpstr>
      <vt:lpstr>4_Легкий дым</vt:lpstr>
      <vt:lpstr>Тема: «Профориентационная работа в условиях малокомплектной школы, находящейся в социально неблагополучных условиях, как средство повышения мотивации учащихся к обучению и качества образовательных результатов»</vt:lpstr>
      <vt:lpstr>Актуальность проекта:</vt:lpstr>
      <vt:lpstr>1.2. Нормативно-правовое обеспечение инновационного проекта.</vt:lpstr>
      <vt:lpstr>1.2. Нормативно-правовое обеспечение инновационного проекта.</vt:lpstr>
      <vt:lpstr>Проблема, решаемая в ходе инновационной деятельности. </vt:lpstr>
      <vt:lpstr>Цель проекта: </vt:lpstr>
      <vt:lpstr>Задачи: </vt:lpstr>
      <vt:lpstr>Механизм реализации инновационного проекта: </vt:lpstr>
      <vt:lpstr>Механизм реализации инновации:</vt:lpstr>
      <vt:lpstr>Механизм реализации инновации: </vt:lpstr>
      <vt:lpstr>Ожидаемые эффекты проекта:   </vt:lpstr>
      <vt:lpstr>ДЕНЬ ОТКРЫТЫХ ДВЕРЕЙ в рамках межмуниципального взаимодействия</vt:lpstr>
      <vt:lpstr>Мастер-классы  в рамках дня открытых дверей</vt:lpstr>
      <vt:lpstr>Методы профориентации на уроках через учебные предметы:</vt:lpstr>
      <vt:lpstr>Формы профориентационной работы в школе:</vt:lpstr>
      <vt:lpstr>Профориентация на уроках</vt:lpstr>
      <vt:lpstr>Профессиональные пробы</vt:lpstr>
      <vt:lpstr>Новое в нормативной базе школы</vt:lpstr>
      <vt:lpstr>Влияние работы инновационной площадки на профессиональную компетентность педагогов</vt:lpstr>
      <vt:lpstr>Взаимодействие с социальными партнерами</vt:lpstr>
      <vt:lpstr>Спасибо за внимание!</vt:lpstr>
    </vt:vector>
  </TitlesOfParts>
  <Company>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«Профориентационная работа в условиях малокомплектной школы, находящейся в социально неблагополучных условиях, как средство повышения мотивации учащихся к обучению и качества образовательных результатов»</dc:title>
  <dc:creator>Татьяна Гуськова</dc:creator>
  <cp:lastModifiedBy>Татьяна Гуськова</cp:lastModifiedBy>
  <cp:revision>22</cp:revision>
  <cp:lastPrinted>2019-08-22T06:12:33Z</cp:lastPrinted>
  <dcterms:created xsi:type="dcterms:W3CDTF">2018-08-13T11:15:37Z</dcterms:created>
  <dcterms:modified xsi:type="dcterms:W3CDTF">2019-08-22T06:17:31Z</dcterms:modified>
</cp:coreProperties>
</file>