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62" r:id="rId3"/>
    <p:sldId id="265" r:id="rId4"/>
    <p:sldId id="266" r:id="rId5"/>
    <p:sldId id="263" r:id="rId6"/>
    <p:sldId id="264" r:id="rId7"/>
    <p:sldId id="269" r:id="rId8"/>
    <p:sldId id="267" r:id="rId9"/>
    <p:sldId id="268" r:id="rId10"/>
    <p:sldId id="271" r:id="rId11"/>
    <p:sldId id="270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4900"/>
    <a:srgbClr val="972B01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71" d="100"/>
          <a:sy n="71" d="100"/>
        </p:scale>
        <p:origin x="-4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9B467-FF8B-4F84-9E37-37E45B4A5DA8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98487-AA78-4786-B4C4-AD013F0631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76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22.08.2019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16736" y="585216"/>
            <a:ext cx="6409944" cy="36830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4400" b="1" i="1" dirty="0" smtClean="0">
                <a:ln w="19050">
                  <a:noFill/>
                </a:ln>
                <a:solidFill>
                  <a:srgbClr val="B949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Организация эффективной </a:t>
            </a:r>
            <a:r>
              <a:rPr lang="ru-RU" sz="4400" b="1" i="1" dirty="0" err="1" smtClean="0">
                <a:ln w="19050">
                  <a:noFill/>
                </a:ln>
                <a:solidFill>
                  <a:srgbClr val="B949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профориентационной</a:t>
            </a:r>
            <a:r>
              <a:rPr lang="ru-RU" sz="4400" b="1" i="1" dirty="0" smtClean="0">
                <a:ln w="19050">
                  <a:noFill/>
                </a:ln>
                <a:solidFill>
                  <a:srgbClr val="B949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 работы  со школьниками  в рамках сетевого взаимодействия </a:t>
            </a:r>
            <a:endParaRPr lang="ru-RU" sz="4400" b="1" i="1" dirty="0">
              <a:ln w="19050">
                <a:noFill/>
              </a:ln>
              <a:solidFill>
                <a:srgbClr val="B949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44168" y="4526280"/>
            <a:ext cx="644652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err="1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Гаврилец</a:t>
            </a:r>
            <a:r>
              <a:rPr lang="ru-RU" sz="20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 Е.Ю.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МБОУ СОШ №6 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2019</a:t>
            </a:r>
          </a:p>
          <a:p>
            <a:pPr>
              <a:lnSpc>
                <a:spcPct val="150000"/>
              </a:lnSpc>
            </a:pPr>
            <a:endParaRPr lang="ru-RU" sz="2200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2456" y="932688"/>
            <a:ext cx="670255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Слагаемые </a:t>
            </a:r>
            <a:r>
              <a:rPr lang="ru-RU" sz="2800" b="1" i="1" dirty="0" err="1" smtClean="0"/>
              <a:t>профориентационной</a:t>
            </a:r>
            <a:r>
              <a:rPr lang="ru-RU" sz="2800" b="1" i="1" dirty="0" smtClean="0"/>
              <a:t> работы:</a:t>
            </a:r>
          </a:p>
          <a:p>
            <a:endParaRPr lang="ru-RU" sz="2000" b="1" i="1" dirty="0" smtClean="0"/>
          </a:p>
          <a:p>
            <a:pPr>
              <a:buFontTx/>
              <a:buChar char="-"/>
            </a:pPr>
            <a:r>
              <a:rPr lang="ru-RU" sz="2000" b="1" i="1" dirty="0" smtClean="0"/>
              <a:t>Профессиональное информирование</a:t>
            </a:r>
          </a:p>
          <a:p>
            <a:pPr>
              <a:buFontTx/>
              <a:buChar char="-"/>
            </a:pPr>
            <a:r>
              <a:rPr lang="ru-RU" sz="2000" b="1" i="1" dirty="0" smtClean="0"/>
              <a:t>Психологическая диагностика</a:t>
            </a:r>
          </a:p>
          <a:p>
            <a:pPr>
              <a:buFontTx/>
              <a:buChar char="-"/>
            </a:pPr>
            <a:r>
              <a:rPr lang="ru-RU" sz="2000" b="1" i="1" dirty="0" smtClean="0"/>
              <a:t>Профессиональные пробы</a:t>
            </a:r>
            <a:endParaRPr lang="ru-RU" sz="2000" b="1" i="1" dirty="0"/>
          </a:p>
        </p:txBody>
      </p:sp>
      <p:pic>
        <p:nvPicPr>
          <p:cNvPr id="4" name="Рисунок 3" descr="H:\фото лагерь17\DSC095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1456" y="3364992"/>
            <a:ext cx="3302187" cy="261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фото лагерь17\SDC129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5024" y="3355848"/>
            <a:ext cx="3055240" cy="264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5840" y="795528"/>
            <a:ext cx="68854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Профильная смена «Твое будущее – в твоих руках» </a:t>
            </a:r>
          </a:p>
          <a:p>
            <a:pPr algn="ctr"/>
            <a:endParaRPr lang="ru-RU" sz="2800" b="1" dirty="0" smtClean="0"/>
          </a:p>
          <a:p>
            <a:endParaRPr lang="ru-RU" dirty="0"/>
          </a:p>
        </p:txBody>
      </p:sp>
      <p:pic>
        <p:nvPicPr>
          <p:cNvPr id="4" name="Picture 8" descr="C:\Users\123123123\Desktop\Профильная смена по профориентации (1)\Профильная смена по профориентации\20180606_1044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2424" y="1322496"/>
            <a:ext cx="2520280" cy="2880320"/>
          </a:xfrm>
          <a:prstGeom prst="rect">
            <a:avLst/>
          </a:prstGeom>
          <a:noFill/>
        </p:spPr>
      </p:pic>
      <p:pic>
        <p:nvPicPr>
          <p:cNvPr id="5" name="Picture 4" descr="C:\Users\123123123\Desktop\Профильная смена по профориентации (1)\Профильная смена по профориентации\20180604_1018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467690"/>
            <a:ext cx="1887642" cy="2516856"/>
          </a:xfrm>
          <a:prstGeom prst="rect">
            <a:avLst/>
          </a:prstGeom>
          <a:noFill/>
        </p:spPr>
      </p:pic>
      <p:pic>
        <p:nvPicPr>
          <p:cNvPr id="6" name="Picture 6" descr="C:\Users\123123123\Desktop\Профильная смена по профориентации (1)\Профильная смена по профориентации\20180606_0955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2384" y="1693144"/>
            <a:ext cx="2462609" cy="3283479"/>
          </a:xfrm>
          <a:prstGeom prst="rect">
            <a:avLst/>
          </a:prstGeom>
          <a:noFill/>
        </p:spPr>
      </p:pic>
      <p:pic>
        <p:nvPicPr>
          <p:cNvPr id="7" name="Picture 5" descr="C:\Users\123123123\Desktop\Профильная смена по профориентации (1)\Профильная смена по профориентации\20180604_1026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38344" y="3968088"/>
            <a:ext cx="2052768" cy="2359559"/>
          </a:xfrm>
          <a:prstGeom prst="rect">
            <a:avLst/>
          </a:prstGeom>
          <a:noFill/>
        </p:spPr>
      </p:pic>
      <p:pic>
        <p:nvPicPr>
          <p:cNvPr id="9" name="Picture 7" descr="C:\Users\123123123\Desktop\Профильная смена по профориентации (1)\Профильная смена по профориентации\20180606_103200.jpg"/>
          <p:cNvPicPr>
            <a:picLocks noChangeAspect="1" noChangeArrowheads="1"/>
          </p:cNvPicPr>
          <p:nvPr/>
        </p:nvPicPr>
        <p:blipFill>
          <a:blip r:embed="rId7" cstate="print"/>
          <a:srcRect t="19926" r="18565"/>
          <a:stretch>
            <a:fillRect/>
          </a:stretch>
        </p:blipFill>
        <p:spPr bwMode="auto">
          <a:xfrm>
            <a:off x="996696" y="3654036"/>
            <a:ext cx="2041897" cy="26770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C:\Users\Кабинет\Desktop\хутор\волд скилс 6\соревнования по управлению экскаватором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208" y="384048"/>
            <a:ext cx="2646035" cy="325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гаврилец\в кабинетах техникум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6118" y="413744"/>
            <a:ext cx="314327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абинет\Desktop\хутор\волд скилс 6\Ай, да молодец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75008" y="3685582"/>
            <a:ext cx="3667125" cy="2750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123123123\Desktop\экскурсия СОШ 6\20180601_111605.jpg"/>
          <p:cNvPicPr>
            <a:picLocks noChangeAspect="1" noChangeArrowheads="1"/>
          </p:cNvPicPr>
          <p:nvPr/>
        </p:nvPicPr>
        <p:blipFill>
          <a:blip r:embed="rId6" cstate="print"/>
          <a:srcRect b="28282"/>
          <a:stretch>
            <a:fillRect/>
          </a:stretch>
        </p:blipFill>
        <p:spPr bwMode="auto">
          <a:xfrm>
            <a:off x="5519608" y="4019976"/>
            <a:ext cx="2409732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54480" y="1207008"/>
            <a:ext cx="6163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Основные критерии оценки готовности учащихся к выбору профессии:</a:t>
            </a:r>
          </a:p>
          <a:p>
            <a:pPr algn="ctr"/>
            <a:endParaRPr lang="ru-RU" sz="2400" b="1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Своевременность профессионального самоопределения </a:t>
            </a:r>
          </a:p>
          <a:p>
            <a:pPr marL="342900" indent="-342900">
              <a:buAutoNum type="arabicPeriod" startAt="2"/>
            </a:pPr>
            <a:r>
              <a:rPr lang="ru-RU" sz="2400" dirty="0" smtClean="0"/>
              <a:t>Осознанность профессионального выбора</a:t>
            </a:r>
          </a:p>
          <a:p>
            <a:pPr marL="342900" indent="-342900">
              <a:buAutoNum type="arabicPeriod" startAt="3"/>
            </a:pPr>
            <a:r>
              <a:rPr lang="ru-RU" sz="2400" dirty="0" smtClean="0"/>
              <a:t>Реалистичность профессиональных планов</a:t>
            </a:r>
          </a:p>
          <a:p>
            <a:pPr marL="342900" indent="-342900"/>
            <a:r>
              <a:rPr lang="ru-RU" sz="2400" dirty="0" smtClean="0"/>
              <a:t>4.    Согласованность (непротиворечивость) профессионального выбора.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1288" y="941832"/>
            <a:ext cx="683971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Анкета профессионального самоопределения</a:t>
            </a:r>
          </a:p>
          <a:p>
            <a:pPr algn="ctr"/>
            <a:endParaRPr lang="ru-RU" sz="2000" b="1" dirty="0" smtClean="0"/>
          </a:p>
          <a:p>
            <a:pPr marL="342900" indent="-342900">
              <a:buAutoNum type="arabicPeriod"/>
            </a:pPr>
            <a:r>
              <a:rPr lang="ru-RU" dirty="0" smtClean="0"/>
              <a:t>Моя будущая профессия.</a:t>
            </a:r>
          </a:p>
          <a:p>
            <a:pPr marL="342900" indent="-342900">
              <a:buAutoNum type="arabicPeriod" startAt="2"/>
            </a:pPr>
            <a:r>
              <a:rPr lang="ru-RU" dirty="0" smtClean="0"/>
              <a:t>Какое образование считаете необходимым и достаточным для этой профессии</a:t>
            </a:r>
          </a:p>
          <a:p>
            <a:pPr marL="342900" indent="-342900"/>
            <a:r>
              <a:rPr lang="ru-RU" dirty="0" smtClean="0"/>
              <a:t>    1) обучение на рабочем месте</a:t>
            </a:r>
          </a:p>
          <a:p>
            <a:pPr marL="342900" indent="-342900"/>
            <a:r>
              <a:rPr lang="ru-RU" dirty="0" smtClean="0"/>
              <a:t>    2) краткосрочные курсы</a:t>
            </a:r>
          </a:p>
          <a:p>
            <a:pPr marL="342900" indent="-342900"/>
            <a:r>
              <a:rPr lang="ru-RU" dirty="0" smtClean="0"/>
              <a:t>    3) среднее профессиональное образование (колледж, лицей)</a:t>
            </a:r>
          </a:p>
          <a:p>
            <a:pPr marL="342900" indent="-342900"/>
            <a:r>
              <a:rPr lang="ru-RU" dirty="0" smtClean="0"/>
              <a:t>    4) высшее профессиональное образование (институт, университет)</a:t>
            </a:r>
          </a:p>
          <a:p>
            <a:pPr marL="342900" indent="-342900"/>
            <a:r>
              <a:rPr lang="ru-RU" dirty="0" smtClean="0"/>
              <a:t>    5) обучение не требуется</a:t>
            </a:r>
          </a:p>
          <a:p>
            <a:pPr marL="342900" indent="-342900">
              <a:buAutoNum type="arabicPeriod" startAt="3"/>
            </a:pPr>
            <a:r>
              <a:rPr lang="ru-RU" dirty="0" smtClean="0"/>
              <a:t>Что вы знаете о своей будущей профессии?</a:t>
            </a:r>
          </a:p>
          <a:p>
            <a:pPr marL="342900" indent="-342900"/>
            <a:r>
              <a:rPr lang="ru-RU" dirty="0" smtClean="0"/>
              <a:t>     1) предмет, содержание, условия труда</a:t>
            </a:r>
          </a:p>
          <a:p>
            <a:pPr marL="342900" indent="-342900"/>
            <a:r>
              <a:rPr lang="ru-RU" dirty="0" smtClean="0"/>
              <a:t>     2) профессионально важные качества</a:t>
            </a:r>
          </a:p>
          <a:p>
            <a:pPr marL="342900" indent="-342900"/>
            <a:r>
              <a:rPr lang="ru-RU" dirty="0" smtClean="0"/>
              <a:t>     3) где можно получить эту профессию</a:t>
            </a:r>
          </a:p>
          <a:p>
            <a:pPr marL="342900" indent="-342900"/>
            <a:r>
              <a:rPr lang="ru-RU" dirty="0" smtClean="0"/>
              <a:t>     4) спрос на профессию на рынке труда</a:t>
            </a:r>
          </a:p>
          <a:p>
            <a:pPr marL="342900" indent="-342900"/>
            <a:r>
              <a:rPr lang="ru-RU" dirty="0" smtClean="0"/>
              <a:t>     5) медицинские противопоказания</a:t>
            </a:r>
          </a:p>
        </p:txBody>
      </p:sp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H:\экскурсия Кущевка СОШ 6\экскурсия начинаетс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7890" y="1057826"/>
            <a:ext cx="321471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:\для сайта 26.02.19\летное училище\авиационное училище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952" y="3300984"/>
            <a:ext cx="43688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Users\123123123\Desktop\20180608_0958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2650" y="1020736"/>
            <a:ext cx="2625756" cy="3501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9848" y="740664"/>
            <a:ext cx="67208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i="1" dirty="0" smtClean="0">
                <a:ln w="9525">
                  <a:noFill/>
                </a:ln>
                <a:solidFill>
                  <a:srgbClr val="B94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Этапы профессионального самоопределения</a:t>
            </a:r>
          </a:p>
          <a:p>
            <a:pPr lvl="0" algn="ctr"/>
            <a:endParaRPr lang="ru-RU" sz="3200" b="1" i="1" dirty="0" smtClean="0">
              <a:ln w="9525">
                <a:noFill/>
              </a:ln>
              <a:solidFill>
                <a:srgbClr val="B94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335024"/>
            <a:ext cx="724204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1-4 классы </a:t>
            </a:r>
          </a:p>
          <a:p>
            <a:pPr>
              <a:buFontTx/>
              <a:buChar char="-"/>
            </a:pPr>
            <a:r>
              <a:rPr lang="ru-RU" sz="1400" dirty="0" smtClean="0"/>
              <a:t>стадия осмысленных почемучек; </a:t>
            </a:r>
            <a:br>
              <a:rPr lang="ru-RU" sz="1400" dirty="0" smtClean="0"/>
            </a:br>
            <a:r>
              <a:rPr lang="ru-RU" sz="1400" dirty="0" smtClean="0"/>
              <a:t>- погружение в мир сюжетно-ролевых игр;</a:t>
            </a:r>
          </a:p>
          <a:p>
            <a:pPr>
              <a:buFontTx/>
              <a:buChar char="-"/>
            </a:pPr>
            <a:r>
              <a:rPr lang="ru-RU" sz="1400" dirty="0" smtClean="0"/>
              <a:t>младшие школьники, у которых «детское» мышление, построенное на воображении, начинается меняться на последовательно-логическое.</a:t>
            </a:r>
          </a:p>
          <a:p>
            <a:r>
              <a:rPr lang="ru-RU" sz="1400" b="1" dirty="0" smtClean="0"/>
              <a:t>Цели и задачи</a:t>
            </a:r>
            <a:endParaRPr lang="ru-RU" sz="1400" dirty="0" smtClean="0"/>
          </a:p>
          <a:p>
            <a:r>
              <a:rPr lang="ru-RU" sz="1400" dirty="0" smtClean="0"/>
              <a:t>- Системное знакомство с миром профессий через отрасли и виды трудовой деятельности. Это ответы на вопросы: Как устроен этот мир? Откуда берется металл? Как делают кашу? Какие виды транспорта существуют? Кто такие инженеры? … В сумме эти вопросы являются полным и системным описанием видов трудовой деятельности человека.</a:t>
            </a:r>
          </a:p>
          <a:p>
            <a:r>
              <a:rPr lang="ru-RU" sz="1400" dirty="0" smtClean="0"/>
              <a:t>- Углубление и закрепление системных знаний об устройстве мира, понятиях труд и работа, атрибутах профессий, типах профессий. </a:t>
            </a:r>
          </a:p>
          <a:p>
            <a:r>
              <a:rPr lang="ru-RU" sz="1400" dirty="0" smtClean="0"/>
              <a:t>- Переход от изучения отраслей к взаимосвязи отраслей и видов трудовой деятельности.</a:t>
            </a:r>
          </a:p>
          <a:p>
            <a:endParaRPr lang="ru-RU" sz="1400" dirty="0" smtClean="0"/>
          </a:p>
          <a:p>
            <a:r>
              <a:rPr lang="ru-RU" sz="1400" b="1" dirty="0" smtClean="0"/>
              <a:t>Практические инструменты</a:t>
            </a:r>
            <a:r>
              <a:rPr lang="ru-RU" sz="1400" dirty="0" smtClean="0"/>
              <a:t>  сказки об отраслях и профессиях, мультфильмы, стихи и песни в мультфильмах, сюжетно-ролевые игры</a:t>
            </a:r>
          </a:p>
          <a:p>
            <a:r>
              <a:rPr lang="ru-RU" sz="1400" b="1" dirty="0" smtClean="0"/>
              <a:t>Результат</a:t>
            </a:r>
            <a:endParaRPr lang="ru-RU" sz="1400" dirty="0" smtClean="0"/>
          </a:p>
          <a:p>
            <a:r>
              <a:rPr lang="ru-RU" sz="1400" dirty="0" smtClean="0"/>
              <a:t>Ребенок имеет комплексное представление откуда берутся/получаются те или иные вещи и услуги, и какие профессии «стоят за этим».</a:t>
            </a:r>
          </a:p>
          <a:p>
            <a:r>
              <a:rPr lang="ru-RU" sz="1400" dirty="0" smtClean="0"/>
              <a:t>Ребенок поиграл в эти профессии, а родитель (педагог) получил диагностику интересов.</a:t>
            </a:r>
          </a:p>
          <a:p>
            <a:r>
              <a:rPr lang="ru-RU" sz="1400" dirty="0" smtClean="0"/>
              <a:t>Заложен фундамент для построения адекватной, взаимосвязанной, целостной картины мира.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9848" y="740664"/>
            <a:ext cx="67208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i="1" dirty="0" smtClean="0">
                <a:ln w="9525">
                  <a:noFill/>
                </a:ln>
                <a:solidFill>
                  <a:srgbClr val="B94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Этапы профессионального самоопределения</a:t>
            </a:r>
          </a:p>
          <a:p>
            <a:pPr lvl="0" algn="ctr"/>
            <a:endParaRPr lang="ru-RU" sz="3200" b="1" i="1" dirty="0" smtClean="0">
              <a:ln w="9525">
                <a:noFill/>
              </a:ln>
              <a:solidFill>
                <a:srgbClr val="B94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335024"/>
            <a:ext cx="724204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5-8 классы </a:t>
            </a:r>
          </a:p>
          <a:p>
            <a:pPr>
              <a:buFontTx/>
              <a:buChar char="-"/>
            </a:pPr>
            <a:r>
              <a:rPr lang="ru-RU" sz="1400" dirty="0" smtClean="0"/>
              <a:t>возраст, в котором уже можно найти скрытые таланты, склонности и интересы, а явно выраженные – проверить и укрепить.</a:t>
            </a:r>
          </a:p>
          <a:p>
            <a:pPr>
              <a:buFontTx/>
              <a:buChar char="-"/>
            </a:pPr>
            <a:r>
              <a:rPr lang="ru-RU" sz="1400" dirty="0" smtClean="0"/>
              <a:t>«Вставать на крыло». Этап вовлечения. От любопытства к углубленному интересу и практике.</a:t>
            </a:r>
          </a:p>
          <a:p>
            <a:r>
              <a:rPr lang="ru-RU" sz="1400" b="1" dirty="0" smtClean="0"/>
              <a:t>Цели и задачи</a:t>
            </a:r>
            <a:endParaRPr lang="ru-RU" sz="1400" dirty="0" smtClean="0"/>
          </a:p>
          <a:p>
            <a:r>
              <a:rPr lang="ru-RU" sz="1400" dirty="0" smtClean="0"/>
              <a:t>- Определение слабых и сильных качеств.</a:t>
            </a:r>
          </a:p>
          <a:p>
            <a:r>
              <a:rPr lang="ru-RU" sz="1400" dirty="0" smtClean="0"/>
              <a:t>- Определение выраженных интересов.</a:t>
            </a:r>
          </a:p>
          <a:p>
            <a:r>
              <a:rPr lang="ru-RU" sz="1400" dirty="0" smtClean="0"/>
              <a:t>- Подготовка к переходу от «любопытства» к «вовлечению».</a:t>
            </a:r>
          </a:p>
          <a:p>
            <a:r>
              <a:rPr lang="ru-RU" sz="1400" dirty="0" smtClean="0"/>
              <a:t>- Изучение профессионально важных качеств профессий и проф. терминологии.</a:t>
            </a:r>
          </a:p>
          <a:p>
            <a:r>
              <a:rPr lang="ru-RU" sz="1400" dirty="0" smtClean="0"/>
              <a:t>- Помощь в получении расширенной информации по теме вовлечения (от расширенных знаний к пробам и практике).</a:t>
            </a:r>
          </a:p>
          <a:p>
            <a:r>
              <a:rPr lang="ru-RU" sz="1400" dirty="0" smtClean="0"/>
              <a:t>- Изучение горизонтальной и вертикальной карьер в разных типах организаций.</a:t>
            </a:r>
          </a:p>
          <a:p>
            <a:r>
              <a:rPr lang="ru-RU" sz="1400" dirty="0" smtClean="0"/>
              <a:t>- Разбор качеств, компетенций, мотиваций, навыков и т.п.</a:t>
            </a:r>
          </a:p>
          <a:p>
            <a:r>
              <a:rPr lang="ru-RU" sz="1400" b="1" dirty="0" smtClean="0"/>
              <a:t>Практические инструменты</a:t>
            </a:r>
            <a:r>
              <a:rPr lang="ru-RU" sz="1400" dirty="0" smtClean="0"/>
              <a:t>  притчи, беседы, игры, мультфильмы, тесты, тренинги.</a:t>
            </a:r>
          </a:p>
          <a:p>
            <a:r>
              <a:rPr lang="ru-RU" sz="1400" b="1" dirty="0" smtClean="0"/>
              <a:t>Результат</a:t>
            </a:r>
            <a:endParaRPr lang="ru-RU" sz="1400" dirty="0" smtClean="0"/>
          </a:p>
          <a:p>
            <a:r>
              <a:rPr lang="ru-RU" sz="1400" dirty="0" smtClean="0"/>
              <a:t>- У ученика есть явно выраженный интерес к какой-то деятельности (возможно, нескольким).</a:t>
            </a:r>
          </a:p>
          <a:p>
            <a:r>
              <a:rPr lang="ru-RU" sz="1400" dirty="0" smtClean="0"/>
              <a:t>Появление осознанных знаний о самом себе.</a:t>
            </a:r>
          </a:p>
          <a:p>
            <a:r>
              <a:rPr lang="ru-RU" sz="1400" dirty="0" smtClean="0"/>
              <a:t>Есть представления о своих сильных и слабых личных качествах.</a:t>
            </a:r>
          </a:p>
          <a:p>
            <a:r>
              <a:rPr lang="ru-RU" sz="1400" dirty="0" smtClean="0"/>
              <a:t>Началась осознанная работа «над самим собой».</a:t>
            </a:r>
          </a:p>
          <a:p>
            <a:endParaRPr lang="ru-RU" sz="14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9848" y="740664"/>
            <a:ext cx="67208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i="1" dirty="0" smtClean="0">
                <a:ln w="9525">
                  <a:noFill/>
                </a:ln>
                <a:solidFill>
                  <a:srgbClr val="B94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" panose="02000503040000020004" pitchFamily="50" charset="0"/>
              </a:rPr>
              <a:t>Этапы профессионального самоопределения</a:t>
            </a:r>
          </a:p>
          <a:p>
            <a:pPr lvl="0" algn="ctr"/>
            <a:endParaRPr lang="ru-RU" sz="3200" b="1" i="1" dirty="0" smtClean="0">
              <a:ln w="9525">
                <a:noFill/>
              </a:ln>
              <a:solidFill>
                <a:srgbClr val="B94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FuturisXC" panose="04000500000000000000" pitchFamily="82" charset="0"/>
              <a:ea typeface="Tahoma" panose="020B0604030504040204" pitchFamily="34" charset="0"/>
              <a:cs typeface="Gotham Pro" panose="02000503040000020004" pitchFamily="50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1335024"/>
            <a:ext cx="7242048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9-11 классы </a:t>
            </a:r>
          </a:p>
          <a:p>
            <a:pPr>
              <a:buFontTx/>
              <a:buChar char="-"/>
            </a:pPr>
            <a:r>
              <a:rPr lang="ru-RU" sz="1400" dirty="0" smtClean="0"/>
              <a:t>Ответственность за свой выбор</a:t>
            </a:r>
          </a:p>
          <a:p>
            <a:pPr>
              <a:buFontTx/>
              <a:buChar char="-"/>
            </a:pPr>
            <a:r>
              <a:rPr lang="ru-RU" sz="1400" dirty="0" smtClean="0"/>
              <a:t>Осмысленные знания</a:t>
            </a:r>
          </a:p>
          <a:p>
            <a:pPr>
              <a:buFontTx/>
              <a:buChar char="-"/>
            </a:pPr>
            <a:r>
              <a:rPr lang="ru-RU" sz="1400" b="1" dirty="0" smtClean="0"/>
              <a:t>Цели и задачи</a:t>
            </a:r>
            <a:endParaRPr lang="ru-RU" sz="1400" dirty="0" smtClean="0"/>
          </a:p>
          <a:p>
            <a:r>
              <a:rPr lang="ru-RU" sz="1400" dirty="0" smtClean="0"/>
              <a:t>- Помощь в построении своей образовательной, профессиональной и личностной траектории</a:t>
            </a:r>
          </a:p>
          <a:p>
            <a:r>
              <a:rPr lang="ru-RU" sz="1400" dirty="0" smtClean="0"/>
              <a:t>- Целенаправленное получение знаний, навыков и компетенций, которые (по мнению ученика) могут пригодиться в его будущей трудовой деятельности.</a:t>
            </a:r>
          </a:p>
          <a:p>
            <a:r>
              <a:rPr lang="ru-RU" sz="1400" dirty="0" smtClean="0"/>
              <a:t>- Расширение базы универсальных знаний (как коррекция узконаправленных интересов).</a:t>
            </a:r>
          </a:p>
          <a:p>
            <a:r>
              <a:rPr lang="ru-RU" sz="1400" dirty="0" smtClean="0"/>
              <a:t>- Участие в практической деятельности (конкурсы, фестивали, олимпиады и пр.).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Практические инструменты</a:t>
            </a:r>
            <a:r>
              <a:rPr lang="ru-RU" sz="1400" dirty="0" smtClean="0"/>
              <a:t>  притчи, тренинги, беседы, игры, видеофильмы, тесты</a:t>
            </a:r>
          </a:p>
          <a:p>
            <a:r>
              <a:rPr lang="ru-RU" sz="1400" b="1" dirty="0" smtClean="0"/>
              <a:t>Результат</a:t>
            </a:r>
            <a:endParaRPr lang="ru-RU" sz="1400" dirty="0" smtClean="0"/>
          </a:p>
          <a:p>
            <a:r>
              <a:rPr lang="ru-RU" sz="1400" dirty="0" smtClean="0"/>
              <a:t>-Ученик принимает осознанное самостоятельное решение о том, как и где он хочет получить профессиональное образование (техникум, ВУЗ) и по какой специальности.</a:t>
            </a:r>
          </a:p>
          <a:p>
            <a:r>
              <a:rPr lang="ru-RU" sz="1400" dirty="0" smtClean="0"/>
              <a:t>- Формируются представления о своей дальнейшей жизни после школы и профессиональном образовании.</a:t>
            </a:r>
          </a:p>
          <a:p>
            <a:r>
              <a:rPr lang="ru-RU" sz="1400" dirty="0" smtClean="0"/>
              <a:t>- Есть адекватное представление о своих способностях, талантах и слабостях, мотивации, особенностях и том, как это сочетается с требованиями ПВК и псих. особенностей выбранной специальности (деятельности).</a:t>
            </a:r>
          </a:p>
          <a:p>
            <a:endParaRPr lang="ru-RU" sz="14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Рисунок 3" descr="ÐÐ¸ÑÐ°Ð¼Ð¸Ð´Ð° ÑÐ°Ð¼Ð¾Ð¾Ð¿ÑÐµÐ´ÐµÐ»ÐµÐ½Ð¸Ñ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2" y="164592"/>
            <a:ext cx="8811578" cy="647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074" name="Picture 2" descr="Ð¤Ð¾ÑÐ¼ÑÐ»Ð° Ð²ÑÐ±Ð¾ÑÐ° Ð¿ÑÐ¾ÑÐµÑÑÐ¸Ð¸ ÑÐ¾ÑÑ Ð¼Ð¾Ð³Ñ Ð½Ð°Ð´Ð¾"/>
          <p:cNvPicPr>
            <a:picLocks noChangeAspect="1" noChangeArrowheads="1"/>
          </p:cNvPicPr>
          <p:nvPr/>
        </p:nvPicPr>
        <p:blipFill>
          <a:blip r:embed="rId3" cstate="print"/>
          <a:srcRect b="10526"/>
          <a:stretch>
            <a:fillRect/>
          </a:stretch>
        </p:blipFill>
        <p:spPr bwMode="auto">
          <a:xfrm>
            <a:off x="1309332" y="1143000"/>
            <a:ext cx="6550282" cy="456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Рисунок 3" descr="Ð¤Ð¾ÑÐ¼ÑÐ»Ð° Ð²ÑÐ±Ð¾ÑÐ° Ð¿ÑÐ¾ÑÐµÑÑÐ¸Ð¸ ÐÐ°Ð²Ð¸Ð³Ð°ÑÑÐ¼"/>
          <p:cNvPicPr/>
          <p:nvPr/>
        </p:nvPicPr>
        <p:blipFill>
          <a:blip r:embed="rId3" cstate="print"/>
          <a:srcRect l="-1287" t="10714" r="147" b="52976"/>
          <a:stretch>
            <a:fillRect/>
          </a:stretch>
        </p:blipFill>
        <p:spPr bwMode="auto">
          <a:xfrm>
            <a:off x="1225296" y="1051560"/>
            <a:ext cx="6793992" cy="471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5" name="Рисунок 4" descr="Ð¤Ð¾ÑÐ¼ÑÐ»Ð° Ð²ÑÐ±Ð¾ÑÐ° Ð¿ÑÐ¾ÑÐµÑÑÐ¸Ð¸ ÐÐ°Ð²Ð¸Ð³Ð°ÑÑÐ¼"/>
          <p:cNvPicPr/>
          <p:nvPr/>
        </p:nvPicPr>
        <p:blipFill>
          <a:blip r:embed="rId3" cstate="print"/>
          <a:srcRect l="-1287" t="45893" r="-4730" b="25379"/>
          <a:stretch>
            <a:fillRect/>
          </a:stretch>
        </p:blipFill>
        <p:spPr bwMode="auto">
          <a:xfrm>
            <a:off x="987933" y="1197864"/>
            <a:ext cx="7077075" cy="470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Ð¤Ð¾ÑÐ¼ÑÐ»Ð° Ð²ÑÐ±Ð¾ÑÐ° Ð¿ÑÐ¾ÑÐµÑÑÐ¸Ð¸ ÐÐ°Ð²Ð¸Ð³Ð°ÑÑÐ¼"/>
          <p:cNvPicPr/>
          <p:nvPr/>
        </p:nvPicPr>
        <p:blipFill>
          <a:blip r:embed="rId3" cstate="print"/>
          <a:srcRect l="-1287" t="75561" r="711"/>
          <a:stretch>
            <a:fillRect/>
          </a:stretch>
        </p:blipFill>
        <p:spPr bwMode="auto">
          <a:xfrm>
            <a:off x="1106805" y="1097280"/>
            <a:ext cx="6930771" cy="454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089387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3989</TotalTime>
  <Words>512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11</cp:lastModifiedBy>
  <cp:revision>213</cp:revision>
  <dcterms:created xsi:type="dcterms:W3CDTF">2013-11-19T05:52:05Z</dcterms:created>
  <dcterms:modified xsi:type="dcterms:W3CDTF">2019-08-22T06:44:30Z</dcterms:modified>
</cp:coreProperties>
</file>