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8" r:id="rId2"/>
    <p:sldId id="267" r:id="rId3"/>
    <p:sldId id="266" r:id="rId4"/>
    <p:sldId id="268" r:id="rId5"/>
    <p:sldId id="273" r:id="rId6"/>
    <p:sldId id="277" r:id="rId7"/>
    <p:sldId id="265" r:id="rId8"/>
    <p:sldId id="283" r:id="rId9"/>
    <p:sldId id="284" r:id="rId10"/>
    <p:sldId id="272" r:id="rId11"/>
    <p:sldId id="279" r:id="rId12"/>
    <p:sldId id="286" r:id="rId13"/>
    <p:sldId id="275" r:id="rId14"/>
    <p:sldId id="280" r:id="rId15"/>
    <p:sldId id="281" r:id="rId16"/>
    <p:sldId id="282" r:id="rId17"/>
    <p:sldId id="285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4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94296-09FA-4D90-AA1C-37959F441F3C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9D801-A12F-4050-816A-4D926624B7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470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71F9CF0F-81B0-48F9-8C99-8B898EA385F9}" type="slidenum"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</a:t>
            </a:fld>
            <a:endParaRPr lang="ru-RU" altLang="ru-RU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09" name="Text Box 1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3213"/>
          </a:xfrm>
          <a:ln/>
        </p:spPr>
        <p:txBody>
          <a:bodyPr/>
          <a:lstStyle/>
          <a:p>
            <a:pPr marL="215900" indent="-214313" eaLnBrk="1">
              <a:spcBef>
                <a:spcPct val="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  <a:defRPr/>
            </a:pPr>
            <a:endParaRPr lang="ru-RU" altLang="ru-RU" dirty="0" smtClean="0">
              <a:latin typeface="+mn-lt" charset="0"/>
              <a:cs typeface="+mn-ea" charset="0"/>
            </a:endParaRPr>
          </a:p>
        </p:txBody>
      </p:sp>
      <p:sp>
        <p:nvSpPr>
          <p:cNvPr id="9220" name="Rectangle 2"/>
          <p:cNvSpPr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2986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B4ADC1CF-01A3-4FB2-9015-E782B24B227A}" type="slidenum"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</a:t>
            </a:fld>
            <a:endParaRPr lang="ru-RU" altLang="ru-RU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09" name="Text Box 1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3213"/>
          </a:xfrm>
          <a:ln/>
        </p:spPr>
        <p:txBody>
          <a:bodyPr/>
          <a:lstStyle/>
          <a:p>
            <a:pPr marL="215900" indent="-214313" eaLnBrk="1">
              <a:spcBef>
                <a:spcPct val="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  <a:defRPr/>
            </a:pPr>
            <a:endParaRPr lang="ru-RU" altLang="ru-RU" dirty="0" smtClean="0">
              <a:latin typeface="+mn-lt" charset="0"/>
              <a:cs typeface="+mn-ea" charset="0"/>
            </a:endParaRPr>
          </a:p>
        </p:txBody>
      </p:sp>
      <p:sp>
        <p:nvSpPr>
          <p:cNvPr id="11268" name="Rectangle 2"/>
          <p:cNvSpPr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7241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9627AA75-68AA-4344-AF91-578CC3D9BAF5}" type="slidenum"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</a:t>
            </a:fld>
            <a:endParaRPr lang="ru-RU" altLang="ru-RU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249207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fld id="{3A38AD6E-59DF-43F2-8CCC-2E3D69F01651}" type="slidenum"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17</a:t>
            </a:fld>
            <a:endParaRPr lang="ru-RU" altLang="ru-RU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3" name="Text Box 1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3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15900" indent="-214313" eaLnBrk="1">
              <a:spcBef>
                <a:spcPct val="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</a:pPr>
            <a:endParaRPr lang="ru-RU" altLang="ru-RU" sz="2000" smtClean="0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25604" name="Rectangle 2"/>
          <p:cNvSpPr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947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3A42-7C7A-4709-901A-3DB8950AF855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93260-669B-4106-ADC5-6B3D28FF0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016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3A42-7C7A-4709-901A-3DB8950AF855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93260-669B-4106-ADC5-6B3D28FF0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365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3A42-7C7A-4709-901A-3DB8950AF855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93260-669B-4106-ADC5-6B3D28FF0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64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3A42-7C7A-4709-901A-3DB8950AF855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93260-669B-4106-ADC5-6B3D28FF0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86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3A42-7C7A-4709-901A-3DB8950AF855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93260-669B-4106-ADC5-6B3D28FF0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822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3A42-7C7A-4709-901A-3DB8950AF855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93260-669B-4106-ADC5-6B3D28FF0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470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3A42-7C7A-4709-901A-3DB8950AF855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93260-669B-4106-ADC5-6B3D28FF0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913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3A42-7C7A-4709-901A-3DB8950AF855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93260-669B-4106-ADC5-6B3D28FF0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550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3A42-7C7A-4709-901A-3DB8950AF855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93260-669B-4106-ADC5-6B3D28FF0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941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3A42-7C7A-4709-901A-3DB8950AF855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93260-669B-4106-ADC5-6B3D28FF0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603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83A42-7C7A-4709-901A-3DB8950AF855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93260-669B-4106-ADC5-6B3D28FF0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643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83A42-7C7A-4709-901A-3DB8950AF855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3260-669B-4106-ADC5-6B3D28FF05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407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5771" y="1683657"/>
            <a:ext cx="11785600" cy="2438400"/>
          </a:xfrm>
        </p:spPr>
        <p:txBody>
          <a:bodyPr>
            <a:normAutofit fontScale="90000"/>
          </a:bodyPr>
          <a:lstStyle/>
          <a:p>
            <a:r>
              <a:rPr lang="ru-RU" sz="4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Дискуссионная площадка</a:t>
            </a:r>
            <a:br>
              <a:rPr lang="ru-RU" sz="4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«Инновационные подходы к организации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профориентационной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 в общеобразовательных организациях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Павловского района»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10285" y="4920342"/>
            <a:ext cx="3788229" cy="1335315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МКУО РИМЦ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Н.А. Шпак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36" y="0"/>
            <a:ext cx="1956986" cy="198746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26971" y="593249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Августовская педагогическая неделя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27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9086" y="365125"/>
            <a:ext cx="9234714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</a:t>
            </a: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 проб</a:t>
            </a: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профориентации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Профессиональная проба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мини – модель профессиональной деятельности специалиста. Другими словами, это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профиспытание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котором смоделированы элементы конкретного вида профессиональной деятельности. С помощью профессиональной пробы школьник получает опыт той профессиональной деятельности, которую он собирается выбирать или уже выбрал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реимущество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профессиональной пробы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том, что параллельно с получением профессионального опыта происходит процесс самопознания. К примеру, на профессиональной пробе «Психолог» школьники изучают тестовые и проективные методики (как одно из направлений данной профессии) на своих результатах и результатах своих близких.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88" y="67850"/>
            <a:ext cx="1763312" cy="1790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08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2628" y="365125"/>
            <a:ext cx="9191171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профессиональных </a:t>
            </a: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проб:</a:t>
            </a: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даются базовые сведения о конкретных видах профессиональной деятельности;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моделируются основные элементы разных видов профессиональной деятельности;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уровень готовности школьников к выполнению проб;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обеспечиваются условия для качественного выполнения профессиональных проб.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профессиональная проба состоит из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10% теории и 90% практики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03" y="179562"/>
            <a:ext cx="1621677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11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1029" y="365125"/>
            <a:ext cx="9292771" cy="868589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проведения профессиональной пробы</a:t>
            </a:r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2456" y="1407887"/>
            <a:ext cx="10381343" cy="532674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4200" dirty="0"/>
              <a:t>1.	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программы, содержания профессиональных проб с выделением этапов; подбор инструментов, технологической документации; разработка критериев оценки выполнения профессиональных проб.</a:t>
            </a:r>
          </a:p>
          <a:p>
            <a:pPr marL="0" indent="0">
              <a:buNone/>
            </a:pP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Подготовка преподавателя к проведению занятий по профессиональным пробам, подбор дидактического материала.</a:t>
            </a:r>
          </a:p>
          <a:p>
            <a:pPr marL="0" indent="0">
              <a:buNone/>
            </a:pP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Ознакомление обучающихся с предметами, средствами, целями, условиями, орудиями труда данной сферы деятельности.</a:t>
            </a:r>
          </a:p>
          <a:p>
            <a:pPr marL="0" indent="0">
              <a:buNone/>
            </a:pP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Ознакомление с требованиями к человеку и содержанию профессиональной деятельности, в сфере которой организованы пробы.</a:t>
            </a:r>
          </a:p>
          <a:p>
            <a:pPr marL="0" indent="0">
              <a:buNone/>
            </a:pP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	Работа обучающихся с </a:t>
            </a:r>
            <a:r>
              <a:rPr lang="ru-RU" sz="4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профессиограммами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составление формул профессий.</a:t>
            </a:r>
          </a:p>
          <a:p>
            <a:pPr marL="0" indent="0">
              <a:buNone/>
            </a:pP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	Диагностическое тестирование. </a:t>
            </a:r>
          </a:p>
          <a:p>
            <a:pPr marL="0" indent="0">
              <a:buNone/>
            </a:pP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	Выявление профессиональных намерений обучающихся и их опыта в конкретной сфере.</a:t>
            </a:r>
          </a:p>
          <a:p>
            <a:pPr marL="0" indent="0">
              <a:buNone/>
            </a:pP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	Ознакомление обучающихся с содержанием профессиональных проб и организацией их выполнения.</a:t>
            </a:r>
          </a:p>
          <a:p>
            <a:pPr marL="0" indent="0">
              <a:buNone/>
            </a:pP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	Проведение и оценка выполнения задания профессиональной пробы.</a:t>
            </a:r>
          </a:p>
          <a:p>
            <a:endParaRPr lang="ru-RU" sz="3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56" y="136020"/>
            <a:ext cx="1396016" cy="141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41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12" y="1"/>
            <a:ext cx="1664758" cy="16906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5672" y="365125"/>
            <a:ext cx="9208128" cy="1325563"/>
          </a:xfrm>
        </p:spPr>
        <p:txBody>
          <a:bodyPr>
            <a:noAutofit/>
          </a:bodyPr>
          <a:lstStyle/>
          <a:p>
            <a:pPr algn="ctr"/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</a:t>
            </a:r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исследовательской деятельности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профориентации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21640"/>
            <a:ext cx="10515600" cy="415532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озволяет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уча­щимся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интересующей их сферой трудовой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деятельности;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свои психофизиологические особенности, как бы «при­мерить на себя» ту или иную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сформи­ровать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(креативное) мышле­ние, так как вся проектно-исследовательская работа направлена на решение творческой задачи или разрешение противоречия.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Выбранная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должна соответствовать типу мышления учаще­гося, его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характеру</a:t>
            </a:r>
            <a:r>
              <a:rPr lang="ru-RU" dirty="0" smtClean="0"/>
              <a:t>.</a:t>
            </a:r>
            <a:endParaRPr lang="ru-RU" dirty="0"/>
          </a:p>
          <a:p>
            <a:pPr algn="just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69927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5886" y="365125"/>
            <a:ext cx="9437914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над проектом</a:t>
            </a: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подготовительный.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 проблема и выбирается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проекта,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задание конкретной направленности,</a:t>
            </a:r>
          </a:p>
          <a:p>
            <a:pPr algn="just"/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этапа: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сбор информации,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том числе и с использованием ресурсов интернета.</a:t>
            </a:r>
          </a:p>
          <a:p>
            <a:pPr algn="just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учителя: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координация действий учеников, проведение совместного анализа полученной информации.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18" y="204874"/>
            <a:ext cx="1621677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76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над проектом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- разработки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этого этапа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 организовать практическую работу.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реализации этого этапа учащиеся обрабатывают всю информацию, полученную из разных источников, обобщают знания 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своих способностях, профессии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рассматривают, анализируют деятельность тех фирм и организаций, где возможно им предстоит работать, анализируют, какими профессиональными знаниями должен обладать представитель той или иной профессии, специальности.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учителя: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консультативной и организационной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помощи по наполняемости содержания проекта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18" y="204874"/>
            <a:ext cx="1621677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8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над проектом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- реализации.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этого этапа: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произвести полный анализ всей собранной информации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темы и цели проекта.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визуализации материала и наглядности, результаты работы над своим про­ектами ученики оформляют в виде мультимедийных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учителя: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консультативной и технической по­мощи в создании презентаций.</a:t>
            </a:r>
          </a:p>
          <a:p>
            <a:pPr algn="just"/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-представление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этого этапа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представить свой готовый проект с использованием мульти­медийной презентации.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18" y="204874"/>
            <a:ext cx="1621677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1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1524001" y="1"/>
            <a:ext cx="9142413" cy="1141413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0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Формула  успеха</a:t>
            </a: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354139"/>
            <a:ext cx="5999163" cy="543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4580" name="Rectangle 3"/>
          <p:cNvSpPr>
            <a:spLocks noChangeArrowheads="1"/>
          </p:cNvSpPr>
          <p:nvPr/>
        </p:nvSpPr>
        <p:spPr bwMode="auto">
          <a:xfrm>
            <a:off x="6238876" y="4756151"/>
            <a:ext cx="4284663" cy="179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2800">
                <a:solidFill>
                  <a:srgbClr val="000000"/>
                </a:solidFill>
                <a:latin typeface="Arial Narrow" panose="020B0606020202030204" pitchFamily="34" charset="0"/>
              </a:rPr>
              <a:t>«Берись за то, к чему ты склонен, коль хочешь, чтоб в делах успешный был конец» И.А.Крылов </a:t>
            </a:r>
          </a:p>
        </p:txBody>
      </p:sp>
    </p:spTree>
    <p:extLst>
      <p:ext uri="{BB962C8B-B14F-4D97-AF65-F5344CB8AC3E}">
        <p14:creationId xmlns:p14="http://schemas.microsoft.com/office/powerpoint/2010/main" val="36720591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2278743" y="-71438"/>
            <a:ext cx="9405257" cy="1141413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36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Выбрали </a:t>
            </a:r>
            <a:r>
              <a:rPr lang="ru-RU" altLang="ru-RU" sz="36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вы для себя профессию?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981201" y="1285876"/>
            <a:ext cx="8228013" cy="48799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5000" rIns="90000" bIns="45000"/>
          <a:lstStyle>
            <a:lvl1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342900" indent="-339725" algn="ctr">
              <a:buClr>
                <a:srgbClr val="000000"/>
              </a:buClr>
              <a:buSzPct val="100000"/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54799" cy="1477459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536776"/>
              </p:ext>
            </p:extLst>
          </p:nvPr>
        </p:nvGraphicFramePr>
        <p:xfrm>
          <a:off x="943428" y="1285876"/>
          <a:ext cx="10740571" cy="4718463"/>
        </p:xfrm>
        <a:graphic>
          <a:graphicData uri="http://schemas.openxmlformats.org/drawingml/2006/table">
            <a:tbl>
              <a:tblPr firstRow="1" firstCol="1" bandRow="1"/>
              <a:tblGrid>
                <a:gridCol w="5369711">
                  <a:extLst>
                    <a:ext uri="{9D8B030D-6E8A-4147-A177-3AD203B41FA5}">
                      <a16:colId xmlns:a16="http://schemas.microsoft.com/office/drawing/2014/main" val="3437833217"/>
                    </a:ext>
                  </a:extLst>
                </a:gridCol>
                <a:gridCol w="5370860">
                  <a:extLst>
                    <a:ext uri="{9D8B030D-6E8A-4147-A177-3AD203B41FA5}">
                      <a16:colId xmlns:a16="http://schemas.microsoft.com/office/drawing/2014/main" val="83394408"/>
                    </a:ext>
                  </a:extLst>
                </a:gridCol>
              </a:tblGrid>
              <a:tr h="5551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Выпускники 9-х классов 2019 года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76" marR="67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Выпускники 11-х классов 2019 года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76" marR="67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1511844"/>
                  </a:ext>
                </a:extLst>
              </a:tr>
              <a:tr h="41633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66,0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-  7,5 %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Затрудняюсь ответить –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24,6%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sng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Причины, мешающие выбору профессии</a:t>
                      </a:r>
                      <a:r>
                        <a:rPr lang="ru-RU" sz="2000" b="1" u="sng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вариант затрудняюсь ответить –  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24,0 % 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мало знаю о профессиях –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13,8%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плохо знаю свои возможности –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11,7 %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;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не знаю о востребованных профессиях –11,6 % ;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не знаю, как выбирать –5,8%;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76" marR="67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 -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78,1 %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-  4,0 %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Затрудняюсь ответить –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17,9%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u="sng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Причины, мешающие выбору профессии: </a:t>
                      </a:r>
                      <a:endParaRPr lang="ru-RU" sz="2000" b="1" u="sng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вариант затрудняюсь ответить – 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27,1 %;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мало знаю о профессиях – 9,1 %;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плохо знаю свои возможности –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12,5 %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не знаю о востребованных профессиях – 8,1 %;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не знаю, как выбирать – 4,0 %;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276" marR="672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766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96770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ChangeArrowheads="1"/>
          </p:cNvSpPr>
          <p:nvPr/>
        </p:nvSpPr>
        <p:spPr bwMode="auto">
          <a:xfrm>
            <a:off x="1524001" y="-71438"/>
            <a:ext cx="9142413" cy="1141413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4000" b="1" dirty="0">
                <a:solidFill>
                  <a:srgbClr val="000000"/>
                </a:solidFill>
                <a:latin typeface="Calibri" panose="020F0502020204030204" pitchFamily="34" charset="0"/>
              </a:rPr>
              <a:t>             </a:t>
            </a:r>
            <a:r>
              <a:rPr lang="ru-RU" altLang="ru-RU" sz="36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сравнении за три года:</a:t>
            </a:r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1981201" y="1285876"/>
            <a:ext cx="8228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39725"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 sz="2400">
              <a:solidFill>
                <a:srgbClr val="0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468940"/>
              </p:ext>
            </p:extLst>
          </p:nvPr>
        </p:nvGraphicFramePr>
        <p:xfrm>
          <a:off x="1981201" y="1244218"/>
          <a:ext cx="8650287" cy="4772637"/>
        </p:xfrm>
        <a:graphic>
          <a:graphicData uri="http://schemas.openxmlformats.org/drawingml/2006/table">
            <a:tbl>
              <a:tblPr/>
              <a:tblGrid>
                <a:gridCol w="2309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8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5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276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4999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Критерий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Выпускники 2017 года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Выпускники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2018 года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Выпускники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2019 года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2469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Плохо знают свои возможности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18,2 %,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14,4 %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12,0 %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2469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Не знают, как осуществлять выбор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2,3%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9,6 %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5,2 %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7645"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Не знают о востребованных профессиях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36,6%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15,8%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3000"/>
                        </a:lnSpc>
                        <a:spcBef>
                          <a:spcPts val="142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 marL="457200">
                        <a:lnSpc>
                          <a:spcPct val="93000"/>
                        </a:lnSpc>
                        <a:spcBef>
                          <a:spcPts val="113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 marL="914400">
                        <a:lnSpc>
                          <a:spcPct val="93000"/>
                        </a:lnSpc>
                        <a:spcBef>
                          <a:spcPts val="85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 marL="1371600">
                        <a:lnSpc>
                          <a:spcPct val="93000"/>
                        </a:lnSpc>
                        <a:spcBef>
                          <a:spcPts val="575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 marL="1828800">
                        <a:lnSpc>
                          <a:spcPct val="93000"/>
                        </a:lnSpc>
                        <a:spcBef>
                          <a:spcPts val="288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10,7%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778" y="101187"/>
            <a:ext cx="1617222" cy="164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1952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1524001" y="1"/>
            <a:ext cx="9142413" cy="1141413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  <a:tab pos="898525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altLang="ru-RU" sz="36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3600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Факторы</a:t>
            </a:r>
            <a:r>
              <a:rPr lang="ru-RU" altLang="ru-RU" sz="36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влияющие на выбор профессии выпускниками</a:t>
            </a:r>
          </a:p>
        </p:txBody>
      </p:sp>
      <p:graphicFrame>
        <p:nvGraphicFramePr>
          <p:cNvPr id="13314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157466"/>
              </p:ext>
            </p:extLst>
          </p:nvPr>
        </p:nvGraphicFramePr>
        <p:xfrm>
          <a:off x="1912938" y="1469571"/>
          <a:ext cx="8364538" cy="5003800"/>
        </p:xfrm>
        <a:graphic>
          <a:graphicData uri="http://schemas.openxmlformats.org/drawingml/2006/table">
            <a:tbl>
              <a:tblPr/>
              <a:tblGrid>
                <a:gridCol w="4824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0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0873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r>
                        <a:rPr kumimoji="0" lang="ru-RU" alt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Факторы, влияющие на выбор профессии выпусками</a:t>
                      </a:r>
                    </a:p>
                  </a:txBody>
                  <a:tcPr marL="52558" marR="68397" marT="45723" marB="45723" horzOverflow="overflow">
                    <a:lnL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r>
                        <a:rPr kumimoji="0" lang="ru-RU" alt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Выпускники 11-х классов</a:t>
                      </a:r>
                    </a:p>
                  </a:txBody>
                  <a:tcPr marL="52558" marR="68397" marT="45723" marB="45723" horzOverflow="overflow">
                    <a:lnL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399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449263" rtl="0" eaLnBrk="1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Родители</a:t>
                      </a:r>
                    </a:p>
                  </a:txBody>
                  <a:tcPr marL="52558" marR="68397" marT="45723" marB="45723" horzOverflow="overflow">
                    <a:lnL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r>
                        <a:rPr lang="ru-RU" sz="28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58,6%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58" marR="68397" marT="45723" marB="45723" horzOverflow="overflow">
                    <a:lnL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5399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449263" rtl="0" eaLnBrk="1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СМИ</a:t>
                      </a:r>
                    </a:p>
                  </a:txBody>
                  <a:tcPr marL="52558" marR="68397" marT="45723" marB="45723" horzOverflow="overflow">
                    <a:lnL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r>
                        <a:rPr lang="ru-RU" sz="28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10,8%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A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58" marR="68397" marT="45723" marB="45723" horzOverflow="overflow">
                    <a:lnL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5399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449263" rtl="0" eaLnBrk="1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Учителя</a:t>
                      </a:r>
                    </a:p>
                  </a:txBody>
                  <a:tcPr marL="52558" marR="68397" marT="45723" marB="45723" horzOverflow="overflow">
                    <a:lnL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r>
                        <a:rPr lang="ru-RU" sz="28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25,0%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58" marR="68397" marT="45723" marB="45723" horzOverflow="overflow">
                    <a:lnL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5399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449263" rtl="0" eaLnBrk="1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Интернет</a:t>
                      </a:r>
                    </a:p>
                  </a:txBody>
                  <a:tcPr marL="52558" marR="68397" marT="45723" marB="45723" horzOverflow="overflow">
                    <a:lnL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r>
                        <a:rPr lang="ru-RU" sz="28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29,8%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58" marR="68397" marT="45723" marB="45723" horzOverflow="overflow">
                    <a:lnL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19350"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just" defTabSz="449263" rtl="0" eaLnBrk="1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A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Представители учебных заведений</a:t>
                      </a:r>
                    </a:p>
                  </a:txBody>
                  <a:tcPr marL="52558" marR="68397" marT="45723" marB="45723" horzOverflow="overflow">
                    <a:lnL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42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1pPr>
                      <a:lvl2pPr>
                        <a:spcBef>
                          <a:spcPts val="113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2pPr>
                      <a:lvl3pPr>
                        <a:spcBef>
                          <a:spcPts val="850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3pPr>
                      <a:lvl4pPr>
                        <a:spcBef>
                          <a:spcPts val="575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4pPr>
                      <a:lvl5pPr>
                        <a:spcBef>
                          <a:spcPts val="288"/>
                        </a:spcBef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5pPr>
                      <a:lvl6pPr marL="25146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6pPr>
                      <a:lvl7pPr marL="29718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7pPr>
                      <a:lvl8pPr marL="34290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8pPr>
                      <a:lvl9pPr marL="3886200" indent="-228600" defTabSz="449263" fontAlgn="base" hangingPunct="0">
                        <a:lnSpc>
                          <a:spcPct val="93000"/>
                        </a:lnSpc>
                        <a:spcBef>
                          <a:spcPts val="288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r>
                        <a:rPr lang="ru-RU" sz="28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icrosoft YaHei" panose="020B0503020204020204" pitchFamily="34" charset="-122"/>
                          <a:cs typeface="Times New Roman" panose="02020603050405020304" pitchFamily="18" charset="0"/>
                        </a:rPr>
                        <a:t>27,1%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A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58" marR="68397" marT="45723" marB="45723" horzOverflow="overflow">
                    <a:lnL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1981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Друзья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A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58" marR="68397" marT="45723" marB="45723" horzOverflow="overflow">
                    <a:lnL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13,5%</a:t>
                      </a:r>
                      <a:endParaRPr kumimoji="0" lang="ru-RU" alt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A"/>
                        </a:solidFill>
                        <a:effectLst/>
                        <a:latin typeface="Times New Roman" panose="02020603050405020304" pitchFamily="18" charset="0"/>
                        <a:ea typeface="Microsoft YaHei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52558" marR="68397" marT="45723" marB="45723" horzOverflow="overflow">
                    <a:lnL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36" y="0"/>
            <a:ext cx="1956986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3325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42" y="365125"/>
            <a:ext cx="8871857" cy="1042761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</a:t>
            </a: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6886" y="1407886"/>
            <a:ext cx="10515600" cy="5247059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означает новшество, новизну, изменение; применительно к педагогическому процессу - это введение нового во все компоненты педагогической системы - цели, содержание, методы, средства и формы обучения и воспитания, организацию совместной деятельности учителя и учащихся, их методическое обеспечение.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специально организованное сопровождение профессионального и личностного самоопределения личности; система подготовки человека к свободному, самостоятельному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выбору профессии.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36" y="0"/>
            <a:ext cx="1559064" cy="1583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68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Рисунок 85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260413"/>
            <a:ext cx="10827657" cy="630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07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6696" y="365126"/>
            <a:ext cx="9567103" cy="82504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деловых </a:t>
            </a: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</a:t>
            </a:r>
            <a:b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профориентации </a:t>
            </a: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509487"/>
            <a:ext cx="10744199" cy="4963884"/>
          </a:xfrm>
        </p:spPr>
        <p:txBody>
          <a:bodyPr>
            <a:normAutofit fontScale="32500" lnSpcReduction="20000"/>
          </a:bodyPr>
          <a:lstStyle/>
          <a:p>
            <a:pPr marL="0" indent="0">
              <a:lnSpc>
                <a:spcPts val="2280"/>
              </a:lnSpc>
              <a:spcBef>
                <a:spcPts val="0"/>
              </a:spcBef>
              <a:buNone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воссоздаются основные модели реальных социальных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отношений;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механическое накопление информации, а </a:t>
            </a:r>
            <a:r>
              <a:rPr lang="ru-RU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деятельностное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распредмечивание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какой-то сферы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человеческой реальности;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радикально сократить время накопления профессионального опыта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дает возможность экспериментировать с событием, пробовать разные стратегии решения поставленных проблем. Стимулирует большое количество идей и способов их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реализации;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усваиваются в реальном для участника процессе, в динамике развития сюжета деловой игры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 формирует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 будущих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специалистов»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целостное представление о профессиональной деятельности в ее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динамике;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приобрести социальный опыт</a:t>
            </a:r>
            <a:r>
              <a:rPr lang="ru-RU" sz="8000" dirty="0"/>
              <a:t>. 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87" y="67850"/>
            <a:ext cx="1619609" cy="164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71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2514" y="365126"/>
            <a:ext cx="8291286" cy="8250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</a:t>
            </a:r>
            <a:r>
              <a:rPr lang="ru-RU" sz="36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профориентационных</a:t>
            </a:r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игр</a:t>
            </a:r>
            <a:b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86971"/>
            <a:ext cx="10515600" cy="5544457"/>
          </a:xfrm>
        </p:spPr>
        <p:txBody>
          <a:bodyPr>
            <a:normAutofit fontScale="77500" lnSpcReduction="20000"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Игры-«заигрывания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3100" b="1" dirty="0" smtClean="0"/>
              <a:t>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«Цепочка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профессий», «Угадай профессию», викторина «Предмет труда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моделирующие аспекты  профессиональной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-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Ассоциации», «Стажеры-инопланетяне», «Защита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профессий» и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 д.</a:t>
            </a:r>
          </a:p>
          <a:p>
            <a:pPr algn="just"/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Игры, моделирующие построение личного профессионального плана, профессиональных и жизненных перспектив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Профконсультация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«Защита профессии», «Приемная комиссия», «Звездный час».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моделирующие систему управления выбором профессии со стороны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специалистов.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«Отдел кадров», «Мета-интервью».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«жизнедеятельности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такие как 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«День самоуправления» в школе, «Рациональное питание» в походе, «Демонстрация моделей»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кружковой деятельности.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Настольные </a:t>
            </a:r>
            <a:r>
              <a:rPr lang="ru-RU" sz="3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профориентационные</a:t>
            </a: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-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Страна богатых и умных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«Монополия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</a:t>
            </a:r>
            <a:r>
              <a:rPr lang="ru-RU" sz="3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квесты</a:t>
            </a: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«Профессиональный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старт», «Марафон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профессий».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24" y="0"/>
            <a:ext cx="1401328" cy="14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97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7542" y="365125"/>
            <a:ext cx="9786257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эффективного проведения игры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высокую динамику, не давать участникам отвлекаться;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добровольности;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проигрывать одно упражнение много раз (более 3-5), т.к. может быть утерян интерес к занятию;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игрокам возможность высказываться как можно больше и чаще;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планировании занятия иметь в запасе несколько игровых упражнений.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46" y="44625"/>
            <a:ext cx="1621677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97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2109</TotalTime>
  <Words>682</Words>
  <Application>Microsoft Office PowerPoint</Application>
  <PresentationFormat>Широкоэкранный</PresentationFormat>
  <Paragraphs>134</Paragraphs>
  <Slides>17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Microsoft YaHei</vt:lpstr>
      <vt:lpstr>Arial</vt:lpstr>
      <vt:lpstr>Arial Narrow</vt:lpstr>
      <vt:lpstr>Calibri</vt:lpstr>
      <vt:lpstr>Calibri Light</vt:lpstr>
      <vt:lpstr>Times New Roman</vt:lpstr>
      <vt:lpstr>Тема Office</vt:lpstr>
      <vt:lpstr>Дискуссионная площадка   «Инновационные подходы к организации профориентационной работы в общеобразовательных организациях  Павловского района»</vt:lpstr>
      <vt:lpstr>Презентация PowerPoint</vt:lpstr>
      <vt:lpstr>Презентация PowerPoint</vt:lpstr>
      <vt:lpstr>Презентация PowerPoint</vt:lpstr>
      <vt:lpstr>Основные понятия</vt:lpstr>
      <vt:lpstr>Презентация PowerPoint</vt:lpstr>
      <vt:lpstr>Преимущества деловых игр  в профориентации </vt:lpstr>
      <vt:lpstr>Типы профориентационных игр </vt:lpstr>
      <vt:lpstr>Условия эффективного проведения игры</vt:lpstr>
      <vt:lpstr>Преимущества профессиональных проб  в профориентации </vt:lpstr>
      <vt:lpstr>В ходе профессиональных проб:</vt:lpstr>
      <vt:lpstr>Порядок проведения профессиональной пробы</vt:lpstr>
      <vt:lpstr>Преимущества исследовательской деятельности  в профориентации </vt:lpstr>
      <vt:lpstr>Этапы работы над проектом</vt:lpstr>
      <vt:lpstr>Этапы работы над проектом</vt:lpstr>
      <vt:lpstr>Этапы работы над проектом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Дискуссионная площадка «Инновационные подходы к организации профориентационной работы в общеобразовательных организациях Павловского района»</dc:title>
  <dc:creator>Admin</dc:creator>
  <cp:lastModifiedBy>Admin</cp:lastModifiedBy>
  <cp:revision>52</cp:revision>
  <cp:lastPrinted>2019-08-20T11:47:38Z</cp:lastPrinted>
  <dcterms:created xsi:type="dcterms:W3CDTF">2019-08-06T12:12:41Z</dcterms:created>
  <dcterms:modified xsi:type="dcterms:W3CDTF">2019-08-22T06:07:12Z</dcterms:modified>
</cp:coreProperties>
</file>