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Спрос и предложение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Задание 21. ЕГЭ 2022.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656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1. </a:t>
            </a:r>
            <a:r>
              <a:rPr lang="ru-RU" dirty="0" smtClean="0">
                <a:solidFill>
                  <a:srgbClr val="FF0000"/>
                </a:solidFill>
              </a:rPr>
              <a:t>как изменилась равновесная цена?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Чтобы определить изменения равновесной цены, нужно провести линии от точек пересечения спроса и </a:t>
            </a:r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редложения к оси </a:t>
            </a:r>
            <a:r>
              <a:rPr lang="en-US" dirty="0" smtClean="0"/>
              <a:t>P</a:t>
            </a:r>
            <a:r>
              <a:rPr lang="ru-RU" dirty="0" smtClean="0"/>
              <a:t> (цена товара)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Обозначим тоски как </a:t>
            </a:r>
            <a:r>
              <a:rPr lang="en-US" dirty="0" smtClean="0"/>
              <a:t>P1 </a:t>
            </a:r>
            <a:r>
              <a:rPr lang="ru-RU" dirty="0"/>
              <a:t>и</a:t>
            </a:r>
            <a:r>
              <a:rPr lang="ru-RU" dirty="0" smtClean="0"/>
              <a:t> </a:t>
            </a:r>
            <a:r>
              <a:rPr lang="en-US" dirty="0" smtClean="0"/>
              <a:t>P2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370" t="8532" r="5515" b="38691"/>
          <a:stretch/>
        </p:blipFill>
        <p:spPr bwMode="auto">
          <a:xfrm>
            <a:off x="5148064" y="2060848"/>
            <a:ext cx="3788230" cy="38607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269" t="9564" r="6555" b="38163"/>
          <a:stretch/>
        </p:blipFill>
        <p:spPr bwMode="auto">
          <a:xfrm>
            <a:off x="5148064" y="2097792"/>
            <a:ext cx="3796146" cy="3823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50912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После увеличения предложения</a:t>
            </a:r>
          </a:p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Равновесная цена уменьшилась</a:t>
            </a:r>
          </a:p>
        </p:txBody>
      </p:sp>
    </p:spTree>
    <p:extLst>
      <p:ext uri="{BB962C8B-B14F-4D97-AF65-F5344CB8AC3E}">
        <p14:creationId xmlns:p14="http://schemas.microsoft.com/office/powerpoint/2010/main" xmlns="" val="41495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924800" cy="1143000"/>
          </a:xfrm>
        </p:spPr>
        <p:txBody>
          <a:bodyPr/>
          <a:lstStyle/>
          <a:p>
            <a:r>
              <a:rPr lang="ru-RU" dirty="0"/>
              <a:t>вопрос 2. </a:t>
            </a:r>
            <a:r>
              <a:rPr lang="ru-RU" dirty="0">
                <a:solidFill>
                  <a:srgbClr val="FF0000"/>
                </a:solidFill>
              </a:rPr>
              <a:t>Что могло вызвать изменения предложения?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628800"/>
            <a:ext cx="8136904" cy="40862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НУЖНО </a:t>
            </a:r>
            <a:r>
              <a:rPr lang="ru-RU" dirty="0" smtClean="0">
                <a:solidFill>
                  <a:srgbClr val="FF0000"/>
                </a:solidFill>
              </a:rPr>
              <a:t>УКАЗАТЬ </a:t>
            </a:r>
            <a:r>
              <a:rPr lang="ru-RU" dirty="0" smtClean="0"/>
              <a:t>фактор способствующий увеличению предложения.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ВСПОМНИМ!!!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НЕЦЕНОВЫЕ ФАКТОРЫ: </a:t>
            </a:r>
            <a:r>
              <a:rPr lang="ru-RU" i="1" dirty="0" smtClean="0"/>
              <a:t>(влияющие как на повышение, так и на понижение)</a:t>
            </a:r>
            <a:endParaRPr lang="ru-RU" i="1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Затраты на сырье и материалы, заработную плату, налоги;</a:t>
            </a:r>
          </a:p>
          <a:p>
            <a:r>
              <a:rPr lang="ru-RU" dirty="0" smtClean="0"/>
              <a:t>Численность производителей;</a:t>
            </a:r>
          </a:p>
          <a:p>
            <a:r>
              <a:rPr lang="ru-RU" dirty="0" smtClean="0"/>
              <a:t>Технологии производства;</a:t>
            </a:r>
          </a:p>
          <a:p>
            <a:r>
              <a:rPr lang="ru-RU" dirty="0" smtClean="0"/>
              <a:t>Государственные субсидии и дотации;</a:t>
            </a:r>
          </a:p>
          <a:p>
            <a:r>
              <a:rPr lang="ru-RU" dirty="0" smtClean="0"/>
              <a:t>Потребительские ожидания;</a:t>
            </a:r>
          </a:p>
          <a:p>
            <a:r>
              <a:rPr lang="ru-RU" dirty="0" smtClean="0"/>
              <a:t>Природные факторы;</a:t>
            </a:r>
          </a:p>
          <a:p>
            <a:r>
              <a:rPr lang="ru-RU" dirty="0" smtClean="0"/>
              <a:t>Политические конфликты и т.д.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1367734">
            <a:off x="415021" y="3334709"/>
            <a:ext cx="851918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Ответ должен содержать два элемента. Указываем не только фактор, но и аргументируем почему он повлиял на предложение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645" y="5861310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Н/Р: Снижение затрат на комплектующие изделия позволили вложить больше денежных средств в производство легковых автомобилей и увеличить их поставку на рынок.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059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04664"/>
            <a:ext cx="7924800" cy="1584176"/>
          </a:xfrm>
        </p:spPr>
        <p:txBody>
          <a:bodyPr/>
          <a:lstStyle/>
          <a:p>
            <a:r>
              <a:rPr lang="ru-RU" dirty="0" smtClean="0"/>
              <a:t>Вопрос 3. </a:t>
            </a:r>
            <a:r>
              <a:rPr lang="ru-RU" dirty="0" smtClean="0">
                <a:solidFill>
                  <a:srgbClr val="FF0000"/>
                </a:solidFill>
              </a:rPr>
              <a:t>Как изменится спрос и равновесная цена на данном рынке, если доходы населения вырастут?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988840"/>
            <a:ext cx="8496944" cy="3726160"/>
          </a:xfrm>
        </p:spPr>
        <p:txBody>
          <a:bodyPr/>
          <a:lstStyle/>
          <a:p>
            <a:r>
              <a:rPr lang="ru-RU" dirty="0" smtClean="0"/>
              <a:t>Рост доходов населения повышает спрос. Отсюда вывод: спрос на легковые автомобили увеличится.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</a:rPr>
              <a:t>Какие изменения в данных условиях произойдут с равновесной ценой?</a:t>
            </a:r>
          </a:p>
          <a:p>
            <a:pPr marL="0" indent="0">
              <a:buNone/>
            </a:pPr>
            <a:r>
              <a:rPr lang="ru-RU" dirty="0" smtClean="0"/>
              <a:t>Проведем линию </a:t>
            </a:r>
            <a:r>
              <a:rPr lang="en-US" dirty="0" smtClean="0"/>
              <a:t>D</a:t>
            </a:r>
            <a:r>
              <a:rPr lang="ru-RU" dirty="0" smtClean="0"/>
              <a:t>1. </a:t>
            </a:r>
          </a:p>
          <a:p>
            <a:pPr marL="0" indent="0">
              <a:buNone/>
            </a:pPr>
            <a:r>
              <a:rPr lang="ru-RU" dirty="0" smtClean="0"/>
              <a:t>Увеличение спроса обозначается на </a:t>
            </a:r>
          </a:p>
          <a:p>
            <a:pPr marL="0" indent="0">
              <a:buNone/>
            </a:pPr>
            <a:r>
              <a:rPr lang="ru-RU" dirty="0" smtClean="0"/>
              <a:t>Графике сдвигом вправо, поэтому линия </a:t>
            </a:r>
          </a:p>
          <a:p>
            <a:pPr marL="0" indent="0">
              <a:buNone/>
            </a:pPr>
            <a:r>
              <a:rPr lang="ru-RU" dirty="0" smtClean="0"/>
              <a:t>Спроса </a:t>
            </a:r>
            <a:r>
              <a:rPr lang="en-US" dirty="0" smtClean="0"/>
              <a:t>D1 </a:t>
            </a:r>
            <a:r>
              <a:rPr lang="ru-RU" dirty="0" smtClean="0"/>
              <a:t>правее линии </a:t>
            </a:r>
            <a:r>
              <a:rPr lang="en-US" dirty="0" smtClean="0"/>
              <a:t>D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У нас образовалась новая точка – это</a:t>
            </a:r>
          </a:p>
          <a:p>
            <a:pPr marL="0" indent="0">
              <a:buNone/>
            </a:pPr>
            <a:r>
              <a:rPr lang="ru-RU" dirty="0" smtClean="0"/>
              <a:t>РАВНОВЕСНАЯ ЦЕНА. </a:t>
            </a:r>
          </a:p>
          <a:p>
            <a:pPr marL="0" indent="0">
              <a:buNone/>
            </a:pPr>
            <a:r>
              <a:rPr lang="ru-RU" dirty="0" smtClean="0"/>
              <a:t>Как видим, она тоже увеличилась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8772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Рост доходов населения приведет к увеличению как спроса, так и равновесной цены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147" t="10317" r="5849" b="38294"/>
          <a:stretch/>
        </p:blipFill>
        <p:spPr bwMode="auto">
          <a:xfrm>
            <a:off x="5241053" y="3098799"/>
            <a:ext cx="3773715" cy="3759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044" t="22967" r="15854" b="35167"/>
          <a:stretch/>
        </p:blipFill>
        <p:spPr bwMode="auto">
          <a:xfrm>
            <a:off x="5241054" y="3038405"/>
            <a:ext cx="3808204" cy="3879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 rot="19478141">
            <a:off x="174011" y="2775634"/>
            <a:ext cx="9443034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Ответ должен содержать два элемента.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Если вы напишите ТОЛЬКО о спросе или ТОЛЬКО о равновесной цене, ответ не засчитается!!!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04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Анализ графического изображения иллюстрирующего изменения спроса или предложения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46856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Характеристики задания:</a:t>
            </a:r>
          </a:p>
          <a:p>
            <a:pPr marL="0" indent="0" algn="ctr">
              <a:buNone/>
            </a:pPr>
            <a:endParaRPr lang="ru-RU" b="1" dirty="0" smtClean="0"/>
          </a:p>
          <a:p>
            <a:pPr algn="ctr"/>
            <a:r>
              <a:rPr lang="ru-RU" dirty="0" smtClean="0"/>
              <a:t>Базовый уровень сложность;</a:t>
            </a:r>
          </a:p>
          <a:p>
            <a:pPr algn="ctr"/>
            <a:r>
              <a:rPr lang="ru-RU" dirty="0" smtClean="0"/>
              <a:t>Максимальный балл – 3;</a:t>
            </a:r>
          </a:p>
          <a:p>
            <a:pPr algn="ctr"/>
            <a:r>
              <a:rPr lang="ru-RU" dirty="0" smtClean="0"/>
              <a:t>Время выполнения – 5-8 минут.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365104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Задание проверят знание спроса и предложения и факторов которые влияют на их величину, а также знание формирования равновесной цены под влиянием спроса и предложения. </a:t>
            </a:r>
          </a:p>
          <a:p>
            <a:r>
              <a:rPr lang="ru-RU" dirty="0" smtClean="0"/>
              <a:t>Категории: </a:t>
            </a:r>
            <a:r>
              <a:rPr lang="ru-RU" dirty="0"/>
              <a:t>«Рынок и рыночные механизмы». «Спрос и </a:t>
            </a:r>
            <a:r>
              <a:rPr lang="ru-RU" dirty="0" smtClean="0"/>
              <a:t>предложение»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445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понятия и термины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700808"/>
            <a:ext cx="81369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Равновесная цена </a:t>
            </a:r>
            <a:r>
              <a:rPr lang="ru-RU" dirty="0"/>
              <a:t>- цена на конкурентном рынке, при которой количество товаров и услуг, которые желают купить потребители, абсолютно соответствует количеству товаров и услуг, которые производители желают предложить. </a:t>
            </a:r>
            <a:endParaRPr lang="ru-RU" dirty="0" smtClean="0"/>
          </a:p>
          <a:p>
            <a:endParaRPr lang="ru-RU" dirty="0"/>
          </a:p>
          <a:p>
            <a:r>
              <a:rPr lang="ru-RU" b="1" dirty="0" smtClean="0"/>
              <a:t>При </a:t>
            </a:r>
            <a:r>
              <a:rPr lang="ru-RU" b="1" dirty="0"/>
              <a:t>равновесной цене</a:t>
            </a:r>
            <a:r>
              <a:rPr lang="ru-RU" b="1" dirty="0" smtClean="0"/>
              <a:t>: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- цена, при которой спрос и предложение равны;</a:t>
            </a:r>
            <a:br>
              <a:rPr lang="ru-RU" dirty="0"/>
            </a:br>
            <a:r>
              <a:rPr lang="ru-RU" dirty="0"/>
              <a:t>- цена, при которой нет ни дефицита, ни избытка товаров и услуг;</a:t>
            </a:r>
            <a:br>
              <a:rPr lang="ru-RU" dirty="0"/>
            </a:br>
            <a:r>
              <a:rPr lang="ru-RU" dirty="0"/>
              <a:t>- цена, которая не обнаруживает тенденцию к росту или снижению.</a:t>
            </a:r>
            <a:br>
              <a:rPr lang="ru-RU" dirty="0"/>
            </a:b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графике спроса и предложения равновесная цена определяется точкой пересечения кривых спроса и предложения.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02655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авновесная це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3849"/>
            <a:ext cx="7632848" cy="57246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332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856"/>
            <a:ext cx="7924800" cy="1143000"/>
          </a:xfrm>
        </p:spPr>
        <p:txBody>
          <a:bodyPr/>
          <a:lstStyle/>
          <a:p>
            <a:r>
              <a:rPr lang="ru-RU" dirty="0" smtClean="0"/>
              <a:t>Задание 21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340768"/>
            <a:ext cx="4538464" cy="50405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На графике изображено изменение ситуации на потребительском рынке легковых автомобилей в стране Z. Кривая предложения переместилась из положения S в положение S1 при неизменном спросе D. (На графике P – цена товара; Q – количество товара).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изменилась равновесная цена?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 </a:t>
            </a:r>
            <a:r>
              <a:rPr lang="ru-RU" dirty="0"/>
              <a:t>могло вызвать изменение предложения?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Укажите </a:t>
            </a:r>
            <a:r>
              <a:rPr lang="ru-RU" dirty="0"/>
              <a:t>любое одно обстоятельство (фактор) и объясните его влияние на предложение. (Объяснение должно быть дано применительно к рынку, указанному  в тексте задания.)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изменятся спрос и равновесная цена на данном рынке, если вырастут доходы населения при прочих равных условиях?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144" t="9620" r="6531" b="39433"/>
          <a:stretch/>
        </p:blipFill>
        <p:spPr bwMode="auto">
          <a:xfrm>
            <a:off x="5163407" y="1412776"/>
            <a:ext cx="3685309" cy="372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40431" y="581779"/>
            <a:ext cx="41312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i="1" dirty="0" smtClean="0"/>
              <a:t>Кривая предложения переместилась </a:t>
            </a:r>
          </a:p>
          <a:p>
            <a:pPr algn="ctr"/>
            <a:r>
              <a:rPr lang="ru-RU" sz="1600" i="1" dirty="0" smtClean="0"/>
              <a:t>из положения </a:t>
            </a:r>
            <a:r>
              <a:rPr lang="en-US" sz="1600" i="1" dirty="0" smtClean="0"/>
              <a:t>S</a:t>
            </a:r>
            <a:r>
              <a:rPr lang="ru-RU" sz="1600" i="1" dirty="0" smtClean="0"/>
              <a:t> в положение </a:t>
            </a:r>
            <a:r>
              <a:rPr lang="en-US" sz="1600" i="1" dirty="0" smtClean="0"/>
              <a:t>S</a:t>
            </a:r>
            <a:r>
              <a:rPr lang="ru-RU" sz="1600" i="1" dirty="0" smtClean="0"/>
              <a:t>1</a:t>
            </a:r>
          </a:p>
          <a:p>
            <a:pPr algn="ctr"/>
            <a:r>
              <a:rPr lang="ru-RU" sz="1600" i="1" dirty="0" smtClean="0"/>
              <a:t>При неизменном спросе </a:t>
            </a:r>
            <a:r>
              <a:rPr lang="en-US" sz="1600" i="1" dirty="0" smtClean="0"/>
              <a:t>D</a:t>
            </a:r>
            <a:endParaRPr lang="ru-RU" sz="16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5139648"/>
            <a:ext cx="31726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i="1" dirty="0" smtClean="0"/>
              <a:t>P</a:t>
            </a:r>
            <a:r>
              <a:rPr lang="ru-RU" sz="1600" i="1" dirty="0" smtClean="0"/>
              <a:t> – цена автомобиля</a:t>
            </a:r>
          </a:p>
          <a:p>
            <a:pPr algn="ctr"/>
            <a:r>
              <a:rPr lang="en-US" sz="1600" i="1" dirty="0" smtClean="0"/>
              <a:t>Q – </a:t>
            </a:r>
            <a:r>
              <a:rPr lang="ru-RU" sz="1600" i="1" dirty="0" smtClean="0"/>
              <a:t>количество автомобилей</a:t>
            </a:r>
          </a:p>
          <a:p>
            <a:pPr algn="ctr"/>
            <a:r>
              <a:rPr lang="ru-RU" sz="1600" i="1" dirty="0" smtClean="0"/>
              <a:t>На потребительском рынке</a:t>
            </a:r>
          </a:p>
          <a:p>
            <a:pPr algn="ctr"/>
            <a:r>
              <a:rPr lang="en-US" sz="1600" i="1" dirty="0" smtClean="0"/>
              <a:t>S – </a:t>
            </a:r>
            <a:r>
              <a:rPr lang="ru-RU" sz="1600" i="1" dirty="0" smtClean="0"/>
              <a:t>предложение </a:t>
            </a:r>
          </a:p>
          <a:p>
            <a:pPr algn="ctr"/>
            <a:r>
              <a:rPr lang="en-US" sz="1600" i="1" dirty="0" smtClean="0"/>
              <a:t>D</a:t>
            </a:r>
            <a:r>
              <a:rPr lang="ru-RU" sz="1600" i="1" dirty="0" smtClean="0"/>
              <a:t> – спрос на автомобили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xmlns="" val="37472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Равновесная цена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76" t="6944" r="27379"/>
          <a:stretch/>
        </p:blipFill>
        <p:spPr bwMode="auto">
          <a:xfrm>
            <a:off x="323528" y="1591405"/>
            <a:ext cx="4536504" cy="4686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7" y="2641937"/>
            <a:ext cx="3600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этих точках </a:t>
            </a:r>
          </a:p>
          <a:p>
            <a:pPr algn="ctr"/>
            <a:r>
              <a:rPr lang="ru-RU" b="1" dirty="0" smtClean="0"/>
              <a:t>интересы покупателя и продавца совпадают </a:t>
            </a:r>
          </a:p>
          <a:p>
            <a:endParaRPr lang="ru-RU" dirty="0"/>
          </a:p>
          <a:p>
            <a:pPr algn="ctr"/>
            <a:r>
              <a:rPr lang="ru-RU" dirty="0" smtClean="0"/>
              <a:t>Количество легковых автомобилей, которые </a:t>
            </a:r>
            <a:r>
              <a:rPr lang="ru-RU" b="1" dirty="0" smtClean="0"/>
              <a:t>готовы приобрести покупатели</a:t>
            </a:r>
            <a:r>
              <a:rPr lang="ru-RU" dirty="0" smtClean="0"/>
              <a:t> равно </a:t>
            </a:r>
          </a:p>
          <a:p>
            <a:pPr algn="ctr"/>
            <a:r>
              <a:rPr lang="ru-RU" dirty="0" smtClean="0"/>
              <a:t>количеству автомобилей которые </a:t>
            </a:r>
            <a:r>
              <a:rPr lang="ru-RU" b="1" dirty="0" smtClean="0"/>
              <a:t>готовы предложить продавцы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638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856"/>
            <a:ext cx="7204720" cy="1143000"/>
          </a:xfrm>
        </p:spPr>
        <p:txBody>
          <a:bodyPr/>
          <a:lstStyle/>
          <a:p>
            <a:r>
              <a:rPr lang="ru-RU" dirty="0" smtClean="0"/>
              <a:t>Обратимся </a:t>
            </a:r>
            <a:br>
              <a:rPr lang="ru-RU" dirty="0" smtClean="0"/>
            </a:br>
            <a:r>
              <a:rPr lang="ru-RU" dirty="0" smtClean="0"/>
              <a:t>к заданию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340768"/>
            <a:ext cx="4538464" cy="50405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На графике изображено изменение ситуации на потребительском рынке легковых автомобилей в стране Z. </a:t>
            </a:r>
            <a:r>
              <a:rPr lang="ru-RU" dirty="0">
                <a:solidFill>
                  <a:srgbClr val="FFFF00"/>
                </a:solidFill>
              </a:rPr>
              <a:t>Кривая предложения переместилась из положения S в положение S1 </a:t>
            </a:r>
            <a:r>
              <a:rPr lang="ru-RU" dirty="0"/>
              <a:t>при </a:t>
            </a:r>
            <a:r>
              <a:rPr lang="ru-RU" dirty="0">
                <a:solidFill>
                  <a:srgbClr val="00B0F0"/>
                </a:solidFill>
              </a:rPr>
              <a:t>неизменном</a:t>
            </a:r>
            <a:r>
              <a:rPr lang="ru-RU" dirty="0"/>
              <a:t> спросе D. (На графике P – цена товара; Q – количество товара).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изменилась равновесная цена?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 </a:t>
            </a:r>
            <a:r>
              <a:rPr lang="ru-RU" dirty="0"/>
              <a:t>могло вызвать изменение предложения?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Укажите </a:t>
            </a:r>
            <a:r>
              <a:rPr lang="ru-RU" dirty="0"/>
              <a:t>любое одно обстоятельство (фактор) и объясните его влияние на предложение. (Объяснение должно быть дано применительно к рынку, указанному  в тексте задания.)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изменятся спрос и равновесная цена на данном рынке, если вырастут доходы населения при прочих равных условиях?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144" t="9620" r="6531" b="39433"/>
          <a:stretch/>
        </p:blipFill>
        <p:spPr bwMode="auto">
          <a:xfrm>
            <a:off x="5163407" y="1412776"/>
            <a:ext cx="3685309" cy="372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40431" y="581779"/>
            <a:ext cx="41312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i="1" dirty="0" smtClean="0"/>
              <a:t>Кривая предложения переместилась </a:t>
            </a:r>
          </a:p>
          <a:p>
            <a:pPr algn="ctr"/>
            <a:r>
              <a:rPr lang="ru-RU" sz="1600" i="1" dirty="0" smtClean="0"/>
              <a:t>из положения </a:t>
            </a:r>
            <a:r>
              <a:rPr lang="en-US" sz="1600" i="1" dirty="0" smtClean="0"/>
              <a:t>S</a:t>
            </a:r>
            <a:r>
              <a:rPr lang="ru-RU" sz="1600" i="1" dirty="0" smtClean="0"/>
              <a:t> в положение </a:t>
            </a:r>
            <a:r>
              <a:rPr lang="en-US" sz="1600" i="1" dirty="0" smtClean="0"/>
              <a:t>S</a:t>
            </a:r>
            <a:r>
              <a:rPr lang="ru-RU" sz="1600" i="1" dirty="0" smtClean="0"/>
              <a:t>1</a:t>
            </a:r>
          </a:p>
          <a:p>
            <a:pPr algn="ctr"/>
            <a:r>
              <a:rPr lang="ru-RU" sz="1600" i="1" dirty="0" smtClean="0"/>
              <a:t>При неизменном спросе </a:t>
            </a:r>
            <a:r>
              <a:rPr lang="en-US" sz="1600" i="1" dirty="0" smtClean="0"/>
              <a:t>D</a:t>
            </a:r>
            <a:endParaRPr lang="ru-RU" sz="16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5139648"/>
            <a:ext cx="31726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i="1" dirty="0" smtClean="0"/>
              <a:t>P</a:t>
            </a:r>
            <a:r>
              <a:rPr lang="ru-RU" sz="1600" i="1" dirty="0" smtClean="0"/>
              <a:t> – цена автомобиля</a:t>
            </a:r>
          </a:p>
          <a:p>
            <a:pPr algn="ctr"/>
            <a:r>
              <a:rPr lang="en-US" sz="1600" i="1" dirty="0" smtClean="0"/>
              <a:t>Q – </a:t>
            </a:r>
            <a:r>
              <a:rPr lang="ru-RU" sz="1600" i="1" dirty="0" smtClean="0"/>
              <a:t>количество автомобилей</a:t>
            </a:r>
          </a:p>
          <a:p>
            <a:pPr algn="ctr"/>
            <a:r>
              <a:rPr lang="ru-RU" sz="1600" i="1" dirty="0" smtClean="0"/>
              <a:t>На потребительском рынке</a:t>
            </a:r>
          </a:p>
          <a:p>
            <a:pPr algn="ctr"/>
            <a:r>
              <a:rPr lang="en-US" sz="1600" i="1" dirty="0" smtClean="0"/>
              <a:t>S – </a:t>
            </a:r>
            <a:r>
              <a:rPr lang="ru-RU" sz="1600" i="1" dirty="0" smtClean="0"/>
              <a:t>предложение </a:t>
            </a:r>
          </a:p>
          <a:p>
            <a:pPr algn="ctr"/>
            <a:r>
              <a:rPr lang="en-US" sz="1600" i="1" dirty="0" smtClean="0"/>
              <a:t>D</a:t>
            </a:r>
            <a:r>
              <a:rPr lang="ru-RU" sz="1600" i="1" dirty="0" smtClean="0"/>
              <a:t> – спрос на автомобили</a:t>
            </a:r>
            <a:endParaRPr lang="ru-RU" sz="16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0399" y="6142278"/>
            <a:ext cx="4860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Об изменении чего идет речь?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СПРОСА или ПРЕДЛОЖЕНИЯ???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26387">
            <a:off x="4668674" y="2666485"/>
            <a:ext cx="4572000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Речь идет об изменении предложения легковых автомобилей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58463" y="2348880"/>
            <a:ext cx="221849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697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856"/>
            <a:ext cx="79248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Предложение уменьшилось или увеличилось???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340768"/>
            <a:ext cx="4538464" cy="50405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На графике изображено изменение ситуации на потребительском рынке легковых автомобилей в стране Z. Кривая предложения переместилась из положения S в положение S1 при неизменном спросе D. (На графике P – цена товара; Q – количество товара).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изменилась равновесная цена?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 </a:t>
            </a:r>
            <a:r>
              <a:rPr lang="ru-RU" dirty="0"/>
              <a:t>могло вызвать изменение предложения?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Укажите </a:t>
            </a:r>
            <a:r>
              <a:rPr lang="ru-RU" dirty="0"/>
              <a:t>любое одно обстоятельство (фактор) и объясните его влияние на предложение. (Объяснение должно быть дано применительно к рынку, указанному  в тексте задания.)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изменятся спрос и равновесная цена на данном рынке, если вырастут доходы населения при прочих равных условиях?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144" t="9620" r="6531" b="39433"/>
          <a:stretch/>
        </p:blipFill>
        <p:spPr bwMode="auto">
          <a:xfrm>
            <a:off x="5163407" y="1412776"/>
            <a:ext cx="3685309" cy="372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40431" y="581779"/>
            <a:ext cx="41312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i="1" dirty="0" smtClean="0"/>
              <a:t>Кривая предложения переместилась </a:t>
            </a:r>
          </a:p>
          <a:p>
            <a:pPr algn="ctr"/>
            <a:r>
              <a:rPr lang="ru-RU" sz="1600" i="1" dirty="0" smtClean="0"/>
              <a:t>из положения </a:t>
            </a:r>
            <a:r>
              <a:rPr lang="en-US" sz="1600" i="1" dirty="0" smtClean="0"/>
              <a:t>S</a:t>
            </a:r>
            <a:r>
              <a:rPr lang="ru-RU" sz="1600" i="1" dirty="0" smtClean="0"/>
              <a:t> в положение </a:t>
            </a:r>
            <a:r>
              <a:rPr lang="en-US" sz="1600" i="1" dirty="0" smtClean="0"/>
              <a:t>S</a:t>
            </a:r>
            <a:r>
              <a:rPr lang="ru-RU" sz="1600" i="1" dirty="0" smtClean="0"/>
              <a:t>1</a:t>
            </a:r>
          </a:p>
          <a:p>
            <a:pPr algn="ctr"/>
            <a:r>
              <a:rPr lang="ru-RU" sz="1600" i="1" dirty="0" smtClean="0"/>
              <a:t>При неизменном спросе </a:t>
            </a:r>
            <a:r>
              <a:rPr lang="en-US" sz="1600" i="1" dirty="0" smtClean="0"/>
              <a:t>D</a:t>
            </a:r>
            <a:endParaRPr lang="ru-RU" sz="16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5139648"/>
            <a:ext cx="31726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i="1" dirty="0" smtClean="0"/>
              <a:t>P</a:t>
            </a:r>
            <a:r>
              <a:rPr lang="ru-RU" sz="1600" i="1" dirty="0" smtClean="0"/>
              <a:t> – цена автомобиля</a:t>
            </a:r>
          </a:p>
          <a:p>
            <a:pPr algn="ctr"/>
            <a:r>
              <a:rPr lang="en-US" sz="1600" i="1" dirty="0" smtClean="0"/>
              <a:t>Q – </a:t>
            </a:r>
            <a:r>
              <a:rPr lang="ru-RU" sz="1600" i="1" dirty="0" smtClean="0"/>
              <a:t>количество автомобилей</a:t>
            </a:r>
          </a:p>
          <a:p>
            <a:pPr algn="ctr"/>
            <a:r>
              <a:rPr lang="ru-RU" sz="1600" i="1" dirty="0" smtClean="0"/>
              <a:t>На потребительском рынке</a:t>
            </a:r>
          </a:p>
          <a:p>
            <a:pPr algn="ctr"/>
            <a:r>
              <a:rPr lang="en-US" sz="1600" i="1" dirty="0" smtClean="0"/>
              <a:t>S – </a:t>
            </a:r>
            <a:r>
              <a:rPr lang="ru-RU" sz="1600" i="1" dirty="0" smtClean="0"/>
              <a:t>предложение </a:t>
            </a:r>
          </a:p>
          <a:p>
            <a:pPr algn="ctr"/>
            <a:r>
              <a:rPr lang="en-US" sz="1600" i="1" dirty="0" smtClean="0"/>
              <a:t>D</a:t>
            </a:r>
            <a:r>
              <a:rPr lang="ru-RU" sz="1600" i="1" dirty="0" smtClean="0"/>
              <a:t> – спрос на автомобили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xmlns="" val="265034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180" y="269776"/>
            <a:ext cx="79248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Обратимся к графику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410000"/>
            <a:ext cx="396044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На графике нам дана подсказка в виде стрелочки. </a:t>
            </a:r>
          </a:p>
          <a:p>
            <a:pPr marL="0" indent="0">
              <a:buNone/>
            </a:pPr>
            <a:r>
              <a:rPr lang="ru-RU" dirty="0" smtClean="0"/>
              <a:t>Она показывает что количество предлагаемого товара после перемещения предложения </a:t>
            </a:r>
            <a:r>
              <a:rPr lang="en-US" dirty="0" smtClean="0"/>
              <a:t>S</a:t>
            </a:r>
            <a:r>
              <a:rPr lang="ru-RU" dirty="0" smtClean="0"/>
              <a:t> в положение </a:t>
            </a:r>
            <a:r>
              <a:rPr lang="en-US" dirty="0" smtClean="0"/>
              <a:t>S1 </a:t>
            </a:r>
            <a:r>
              <a:rPr lang="ru-RU" dirty="0" smtClean="0"/>
              <a:t>увеличилось.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ОБРАТИТЕ ВНИМАНИЕ: </a:t>
            </a:r>
          </a:p>
          <a:p>
            <a:pPr marL="0" indent="0">
              <a:buNone/>
            </a:pPr>
            <a:r>
              <a:rPr lang="ru-RU" dirty="0" smtClean="0"/>
              <a:t>Стрелка вправо показывает увеличение предложения. </a:t>
            </a:r>
          </a:p>
          <a:p>
            <a:pPr marL="0" indent="0">
              <a:buNone/>
            </a:pPr>
            <a:r>
              <a:rPr lang="ru-RU" dirty="0" smtClean="0"/>
              <a:t>Стрелка влево указывает на уменьшение предложения.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</a:rPr>
              <a:t>ЛИБО</a:t>
            </a:r>
          </a:p>
          <a:p>
            <a:pPr marL="0" indent="0">
              <a:buNone/>
            </a:pPr>
            <a:r>
              <a:rPr lang="ru-RU" dirty="0" smtClean="0"/>
              <a:t>Можно определить изменение предложения путем логического анализа, перемещения предложения относительно оси </a:t>
            </a:r>
            <a:r>
              <a:rPr lang="en-US" dirty="0" smtClean="0"/>
              <a:t>Q</a:t>
            </a:r>
            <a:r>
              <a:rPr lang="ru-RU" dirty="0" smtClean="0"/>
              <a:t> (количество товара).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20" t="7953" r="26933" b="1389"/>
          <a:stretch/>
        </p:blipFill>
        <p:spPr bwMode="auto">
          <a:xfrm>
            <a:off x="4283968" y="1628800"/>
            <a:ext cx="4434580" cy="4543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533" t="7387" r="26933" b="1587"/>
          <a:stretch/>
        </p:blipFill>
        <p:spPr bwMode="auto">
          <a:xfrm>
            <a:off x="4728280" y="1412776"/>
            <a:ext cx="4415720" cy="45621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6172387"/>
            <a:ext cx="81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Мы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определили что предложение на потребительском рынке увеличилось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40659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95</TotalTime>
  <Words>903</Words>
  <Application>Microsoft Office PowerPoint</Application>
  <PresentationFormat>Экран (4:3)</PresentationFormat>
  <Paragraphs>109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Горизонт</vt:lpstr>
      <vt:lpstr>Задание 21. ЕГЭ 2022.</vt:lpstr>
      <vt:lpstr>Анализ графического изображения иллюстрирующего изменения спроса или предложения</vt:lpstr>
      <vt:lpstr>Основные понятия и термины</vt:lpstr>
      <vt:lpstr>Слайд 4</vt:lpstr>
      <vt:lpstr>Задание 21</vt:lpstr>
      <vt:lpstr>Равновесная цена </vt:lpstr>
      <vt:lpstr>Обратимся  к заданию</vt:lpstr>
      <vt:lpstr>Предложение уменьшилось или увеличилось???</vt:lpstr>
      <vt:lpstr>Обратимся к графику</vt:lpstr>
      <vt:lpstr>Вопрос 1. как изменилась равновесная цена?</vt:lpstr>
      <vt:lpstr>вопрос 2. Что могло вызвать изменения предложения?</vt:lpstr>
      <vt:lpstr>Вопрос 3. Как изменится спрос и равновесная цена на данном рынке, если доходы населения вырастут?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21. ЕГЭ 2022.</dc:title>
  <dc:creator>Админ</dc:creator>
  <cp:lastModifiedBy>Пользователь Windows</cp:lastModifiedBy>
  <cp:revision>11</cp:revision>
  <dcterms:created xsi:type="dcterms:W3CDTF">2021-11-02T16:05:03Z</dcterms:created>
  <dcterms:modified xsi:type="dcterms:W3CDTF">2022-02-01T03:41:17Z</dcterms:modified>
</cp:coreProperties>
</file>