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8" r:id="rId2"/>
    <p:sldId id="256" r:id="rId3"/>
    <p:sldId id="257" r:id="rId4"/>
    <p:sldId id="262" r:id="rId5"/>
    <p:sldId id="263" r:id="rId6"/>
    <p:sldId id="265" r:id="rId7"/>
    <p:sldId id="264" r:id="rId8"/>
    <p:sldId id="277" r:id="rId9"/>
    <p:sldId id="280" r:id="rId10"/>
    <p:sldId id="279" r:id="rId11"/>
    <p:sldId id="278" r:id="rId12"/>
    <p:sldId id="260" r:id="rId13"/>
    <p:sldId id="261" r:id="rId14"/>
    <p:sldId id="266" r:id="rId15"/>
    <p:sldId id="267" r:id="rId16"/>
    <p:sldId id="268" r:id="rId17"/>
    <p:sldId id="269" r:id="rId18"/>
    <p:sldId id="270" r:id="rId19"/>
    <p:sldId id="272" r:id="rId20"/>
    <p:sldId id="271" r:id="rId21"/>
    <p:sldId id="273" r:id="rId22"/>
    <p:sldId id="274" r:id="rId23"/>
    <p:sldId id="276" r:id="rId24"/>
    <p:sldId id="275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855" autoAdjust="0"/>
  </p:normalViewPr>
  <p:slideViewPr>
    <p:cSldViewPr snapToGrid="0">
      <p:cViewPr varScale="1">
        <p:scale>
          <a:sx n="74" d="100"/>
          <a:sy n="74" d="100"/>
        </p:scale>
        <p:origin x="1061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083615460032477"/>
          <c:y val="0.11897664577642086"/>
          <c:w val="0.50557308741076612"/>
          <c:h val="0.5585935686610601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средний балл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2012-2013</c:v>
                </c:pt>
                <c:pt idx="1">
                  <c:v>2019-2020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73</c:v>
                </c:pt>
                <c:pt idx="1">
                  <c:v>77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высокобалльники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2012-2013</c:v>
                </c:pt>
                <c:pt idx="1">
                  <c:v>2019-2020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26</c:v>
                </c:pt>
                <c:pt idx="1">
                  <c:v>46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высший балл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2012-2013</c:v>
                </c:pt>
                <c:pt idx="1">
                  <c:v>2019-2020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88</c:v>
                </c:pt>
                <c:pt idx="1">
                  <c:v>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0029416"/>
        <c:axId val="202960472"/>
        <c:axId val="200893408"/>
      </c:bar3DChart>
      <c:catAx>
        <c:axId val="200029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2960472"/>
        <c:crosses val="autoZero"/>
        <c:auto val="1"/>
        <c:lblAlgn val="ctr"/>
        <c:lblOffset val="100"/>
        <c:noMultiLvlLbl val="0"/>
      </c:catAx>
      <c:valAx>
        <c:axId val="202960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0029416"/>
        <c:crosses val="autoZero"/>
        <c:crossBetween val="between"/>
      </c:valAx>
      <c:serAx>
        <c:axId val="2008934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2960472"/>
        <c:crosses val="autoZero"/>
      </c:serAx>
    </c:plotArea>
    <c:legend>
      <c:legendPos val="r"/>
      <c:layout>
        <c:manualLayout>
          <c:xMode val="edge"/>
          <c:yMode val="edge"/>
          <c:x val="0.76755101305934326"/>
          <c:y val="0.28115994429267777"/>
          <c:w val="0.22330264547724221"/>
          <c:h val="0.69845108647133403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09908-189A-4398-8553-874A0D77A97D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93C13-A1E5-4884-A5EB-E469B5DF17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38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93C13-A1E5-4884-A5EB-E469B5DF17D5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451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1606-B5BA-4A77-B866-04A6F039A42C}" type="datetime1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731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71053-D0F1-440D-A852-D0FD4424FC4B}" type="datetime1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320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0B9D-E2D9-4A2F-949F-C3C364FC6476}" type="datetime1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1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A46E-41D2-49AC-93DE-FF6E77490E2F}" type="datetime1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270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544EB-9CD5-4757-909B-33C41D96439D}" type="datetime1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49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EAC93-2D79-42A8-9ED4-3AC81FECEDA0}" type="datetime1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772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4BA41-73FE-4818-AD08-EFCD829A5712}" type="datetime1">
              <a:rPr lang="ru-RU" smtClean="0"/>
              <a:pPr/>
              <a:t>31.03.2022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122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AFDD-F10D-4945-9019-D88C039EADF7}" type="datetime1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820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060CB-0C43-4653-BA64-DF67DD60732D}" type="datetime1">
              <a:rPr lang="ru-RU" smtClean="0"/>
              <a:pPr/>
              <a:t>31.03.2022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871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4BC32-2F2C-4B4A-BB29-3F76EE31A541}" type="datetime1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139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795B0-8E2A-4EEB-BDCF-097A13A3E8C6}" type="datetime1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166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8868C-9285-40E0-B800-8074E4CE2004}" type="datetime1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A24B9-5283-4922-98AC-B8CA2CBC31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556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s://vk.com/away.php?to=http://test.finzachet.ru/cert/5ad754e35a567036ba128925&amp;post=231212972_170&amp;el=snippet" TargetMode="External"/><Relationship Id="rId7" Type="http://schemas.openxmlformats.org/officeDocument/2006/relationships/image" Target="../media/image22.png"/><Relationship Id="rId2" Type="http://schemas.openxmlformats.org/officeDocument/2006/relationships/hyperlink" Target="https://obrazovaka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hyperlink" Target="https://vk.com/away.php?to=http://ikkk.ru/news/izbiratelnaya-komissiya-krasnodarskogo-kraya-provodit-internet-viktorinu-v-preddverii-prazdnovaniya-25-letiya-konstitutsii-rossii/&amp;post=231212972_178&amp;cc_key=" TargetMode="External"/><Relationship Id="rId4" Type="http://schemas.openxmlformats.org/officeDocument/2006/relationships/hyperlink" Target="https://vk.com/away.php?to=http://%FE%F0%E4%E8%EA%F2%E0%ED%F2.%F0%F4&amp;post=231212972_176&amp;cc_key=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yandex.ru/video/preview/?text=&#1102;&#1090;&#1091;&#1073;%20&#1084;&#1091;&#1083;&#1100;&#1090;&#1080;&#1082;%20&#1087;&#1088;&#1086;%20&#1085;&#1072;&#1083;&#1086;&#1075;&#1080;%20&#1095;&#1080;&#1087;&#1086;&#1083;&#1083;&#1080;&#1085;&#1086;&amp;path=yandex_search&amp;parent-reqid=1648710048434327-12434421225231621280-vla1-4630-vla-l7-balancer-8080-BAL-8310&amp;from_type=vast&amp;filmId=17414940806495022184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onsultant.ru/document/cons_doc_LAW_412738/e6d44e47786df6c9aabeb01919ecdb24f6a2e7da/" TargetMode="External"/><Relationship Id="rId13" Type="http://schemas.openxmlformats.org/officeDocument/2006/relationships/hyperlink" Target="http://www.consultant.ru/document/cons_doc_LAW_412738/479cf78922150281dd8ea51c4b1fa38ad7f5d4be/" TargetMode="External"/><Relationship Id="rId18" Type="http://schemas.openxmlformats.org/officeDocument/2006/relationships/hyperlink" Target="http://www.consultant.ru/document/cons_doc_LAW_412738/b87eec3649aa9491873c7de9822e68064770e888/" TargetMode="External"/><Relationship Id="rId3" Type="http://schemas.openxmlformats.org/officeDocument/2006/relationships/hyperlink" Target="http://www.consultant.ru/document/cons_doc_LAW_19671/" TargetMode="External"/><Relationship Id="rId7" Type="http://schemas.openxmlformats.org/officeDocument/2006/relationships/hyperlink" Target="http://www.consultant.ru/document/cons_doc_LAW_412738/043b3ec883ce309e856dd0c833f5b8b817c276e9/" TargetMode="External"/><Relationship Id="rId12" Type="http://schemas.openxmlformats.org/officeDocument/2006/relationships/hyperlink" Target="http://www.consultant.ru/document/cons_doc_LAW_412738/e1bdc5405d9567b215b64b198464590b24f76344/" TargetMode="External"/><Relationship Id="rId17" Type="http://schemas.openxmlformats.org/officeDocument/2006/relationships/hyperlink" Target="http://www.consultant.ru/document/cons_doc_LAW_412738/a26c4b9a881ea8c0abbbfa594a552fc5b15ac93b/" TargetMode="External"/><Relationship Id="rId2" Type="http://schemas.openxmlformats.org/officeDocument/2006/relationships/hyperlink" Target="http://www.consultant.ru/document/cons_doc_LAW_19671/25937e403c030708de5a6ac9aea5952f23649ca8/" TargetMode="External"/><Relationship Id="rId16" Type="http://schemas.openxmlformats.org/officeDocument/2006/relationships/hyperlink" Target="http://www.consultant.ru/document/cons_doc_LAW_412738/3e9f1c202800e8bc7adecd0fc2ac88ad3207771c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nsultant.ru/document/cons_doc_LAW_412738/6e508f67e051bccbe249e6f0aebb2fa31f61a111/" TargetMode="External"/><Relationship Id="rId11" Type="http://schemas.openxmlformats.org/officeDocument/2006/relationships/hyperlink" Target="http://www.consultant.ru/document/cons_doc_LAW_412738/de7bd1366f504b34d5cd844b822115df15d11ae4/" TargetMode="External"/><Relationship Id="rId5" Type="http://schemas.openxmlformats.org/officeDocument/2006/relationships/hyperlink" Target="http://www.consultant.ru/document/cons_doc_LAW_412738/12a8d9320665d331f4c6648eca2667e7cf8dfdd6/" TargetMode="External"/><Relationship Id="rId15" Type="http://schemas.openxmlformats.org/officeDocument/2006/relationships/hyperlink" Target="http://www.consultant.ru/document/cons_doc_LAW_412738/3da8e0816fcb34e886aacd28b856513ae46092c6/" TargetMode="External"/><Relationship Id="rId10" Type="http://schemas.openxmlformats.org/officeDocument/2006/relationships/hyperlink" Target="http://www.consultant.ru/document/cons_doc_LAW_412738/c4345b2e9082f9260e5cac769cd8448ddf1d7f70/" TargetMode="External"/><Relationship Id="rId4" Type="http://schemas.openxmlformats.org/officeDocument/2006/relationships/hyperlink" Target="http://www.consultant.ru/document/cons_doc_LAW_412738/5eec45b5e2f637ffe0599160528cec70be3f1e60/" TargetMode="External"/><Relationship Id="rId9" Type="http://schemas.openxmlformats.org/officeDocument/2006/relationships/hyperlink" Target="http://www.consultant.ru/document/cons_doc_LAW_412738/858b17402d7084620bcbc3551046ce61670f7427/" TargetMode="External"/><Relationship Id="rId14" Type="http://schemas.openxmlformats.org/officeDocument/2006/relationships/hyperlink" Target="http://www.consultant.ru/document/cons_doc_LAW_412738/53262fa264201e7fe104689612e9eb90be167922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onsultant.ru/document/cons_doc_LAW_412738/c4345b2e9082f9260e5cac769cd8448ddf1d7f70/" TargetMode="External"/><Relationship Id="rId13" Type="http://schemas.openxmlformats.org/officeDocument/2006/relationships/hyperlink" Target="http://www.consultant.ru/document/cons_doc_LAW_412738/3da8e0816fcb34e886aacd28b856513ae46092c6/" TargetMode="External"/><Relationship Id="rId3" Type="http://schemas.openxmlformats.org/officeDocument/2006/relationships/hyperlink" Target="http://www.consultant.ru/document/cons_doc_LAW_412738/12a8d9320665d331f4c6648eca2667e7cf8dfdd6/" TargetMode="External"/><Relationship Id="rId7" Type="http://schemas.openxmlformats.org/officeDocument/2006/relationships/hyperlink" Target="http://www.consultant.ru/document/cons_doc_LAW_412738/858b17402d7084620bcbc3551046ce61670f7427/" TargetMode="External"/><Relationship Id="rId12" Type="http://schemas.openxmlformats.org/officeDocument/2006/relationships/hyperlink" Target="http://www.consultant.ru/document/cons_doc_LAW_412738/53262fa264201e7fe104689612e9eb90be167922/" TargetMode="External"/><Relationship Id="rId2" Type="http://schemas.openxmlformats.org/officeDocument/2006/relationships/hyperlink" Target="http://www.consultant.ru/document/cons_doc_LAW_412738/5eec45b5e2f637ffe0599160528cec70be3f1e60/" TargetMode="External"/><Relationship Id="rId16" Type="http://schemas.openxmlformats.org/officeDocument/2006/relationships/hyperlink" Target="http://www.consultant.ru/document/cons_doc_LAW_412738/b87eec3649aa9491873c7de9822e68064770e888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nsultant.ru/document/cons_doc_LAW_412738/e6d44e47786df6c9aabeb01919ecdb24f6a2e7da/" TargetMode="External"/><Relationship Id="rId11" Type="http://schemas.openxmlformats.org/officeDocument/2006/relationships/hyperlink" Target="http://www.consultant.ru/document/cons_doc_LAW_412738/479cf78922150281dd8ea51c4b1fa38ad7f5d4be/" TargetMode="External"/><Relationship Id="rId5" Type="http://schemas.openxmlformats.org/officeDocument/2006/relationships/hyperlink" Target="http://www.consultant.ru/document/cons_doc_LAW_412738/043b3ec883ce309e856dd0c833f5b8b817c276e9/" TargetMode="External"/><Relationship Id="rId15" Type="http://schemas.openxmlformats.org/officeDocument/2006/relationships/hyperlink" Target="http://www.consultant.ru/document/cons_doc_LAW_412738/a26c4b9a881ea8c0abbbfa594a552fc5b15ac93b/" TargetMode="External"/><Relationship Id="rId10" Type="http://schemas.openxmlformats.org/officeDocument/2006/relationships/hyperlink" Target="http://www.consultant.ru/document/cons_doc_LAW_412738/e1bdc5405d9567b215b64b198464590b24f76344/" TargetMode="External"/><Relationship Id="rId4" Type="http://schemas.openxmlformats.org/officeDocument/2006/relationships/hyperlink" Target="http://www.consultant.ru/document/cons_doc_LAW_412738/6e508f67e051bccbe249e6f0aebb2fa31f61a111/" TargetMode="External"/><Relationship Id="rId9" Type="http://schemas.openxmlformats.org/officeDocument/2006/relationships/hyperlink" Target="http://www.consultant.ru/document/cons_doc_LAW_412738/de7bd1366f504b34d5cd844b822115df15d11ae4/" TargetMode="External"/><Relationship Id="rId14" Type="http://schemas.openxmlformats.org/officeDocument/2006/relationships/hyperlink" Target="http://www.consultant.ru/document/cons_doc_LAW_412738/3e9f1c202800e8bc7adecd0fc2ac88ad3207771c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fipi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115868"/>
            <a:ext cx="7886700" cy="16248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Подготовка обучающихся к ЕГЭ по обществознанию</a:t>
            </a:r>
            <a:b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(из опыта работы</a:t>
            </a:r>
            <a:r>
              <a:rPr lang="ru-RU" sz="4800" dirty="0" smtClean="0">
                <a:solidFill>
                  <a:srgbClr val="C00000"/>
                </a:solidFill>
              </a:rPr>
              <a:t>)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66" y="4599709"/>
            <a:ext cx="7886700" cy="12841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истории и обществознания МБОУ СОШ №11 им. И.И.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Гармаша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ст. Старолеушковской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Савченко Татьяна Александровна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90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413" y="23813"/>
            <a:ext cx="5160962" cy="830262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деятельность (дистанционные формы)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1228" y="547895"/>
            <a:ext cx="2025968" cy="25853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https://obrazovaka.ru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defRPr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test.finzachet.ru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юрдиктант.рф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</a:p>
          <a:p>
            <a:pPr eaLnBrk="1" hangingPunct="1">
              <a:defRPr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http://ikkk.ru/news/izbiratelnaya-komissiya-krasnodarskogo-kraya-provodit-internet-viktorinu-v-preddverii-prazdnovaniya-25-letiya-konstitutsii-rossii/"/>
              </a:rPr>
              <a:t>http://ikkk.ru/news/izbiratelnaya-komissiya-krasnodar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Рисунок 4"/>
          <p:cNvPicPr/>
          <p:nvPr/>
        </p:nvPicPr>
        <p:blipFill>
          <a:blip r:embed="rId6"/>
          <a:stretch>
            <a:fillRect/>
          </a:stretch>
        </p:blipFill>
        <p:spPr>
          <a:xfrm>
            <a:off x="4355976" y="1124744"/>
            <a:ext cx="4455319" cy="250459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Рисунок 5"/>
          <p:cNvPicPr/>
          <p:nvPr/>
        </p:nvPicPr>
        <p:blipFill>
          <a:blip r:embed="rId7"/>
          <a:stretch>
            <a:fillRect/>
          </a:stretch>
        </p:blipFill>
        <p:spPr>
          <a:xfrm>
            <a:off x="611560" y="3284984"/>
            <a:ext cx="4177665" cy="232915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71678" y="3933056"/>
            <a:ext cx="4751512" cy="267272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7796091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действий учителя</a:t>
            </a:r>
            <a:b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Диагностика знаний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7071008"/>
              </p:ext>
            </p:extLst>
          </p:nvPr>
        </p:nvGraphicFramePr>
        <p:xfrm>
          <a:off x="628650" y="1825625"/>
          <a:ext cx="7887748" cy="45447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4683"/>
                <a:gridCol w="738034"/>
                <a:gridCol w="1230059"/>
                <a:gridCol w="753410"/>
                <a:gridCol w="1294747"/>
                <a:gridCol w="688722"/>
                <a:gridCol w="1230059"/>
                <a:gridCol w="73803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120368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задания ЕГЭ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задания ЕГЭ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задания ЕГЭ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задания ЕГЭ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120368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120368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120368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120368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120368" marT="0" marB="0"/>
                </a:tc>
              </a:tr>
              <a:tr h="2398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120368" marT="0" marB="0"/>
                </a:tc>
              </a:tr>
              <a:tr h="71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кол-во баллов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кол-во баллов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кол-во баллов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кол-во баллов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Подпись учащегося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Подпись учащегося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Подпись учащегося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Подпись учащегося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120368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Подпись родителя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0368" marR="120368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0368" marR="120368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-102742" y="-1399918"/>
            <a:ext cx="9144000" cy="4572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Диагностическая карта по подготовке к ЕГЭ по обществознанию ученика(цы)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11 </a:t>
            </a: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</a:t>
            </a: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</a:t>
            </a: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</a:t>
            </a: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класса _______________________________________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Результат тренировочных работ.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34282" y="2823190"/>
            <a:ext cx="5732981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 И ПОНЯТНО ВСЕМ УЧАСТНИКАМ ОБРАЗОВАТЕЛЬНОГО ПРОЦЕССА!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 отметка об ознакомлении! 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06532"/>
            <a:ext cx="4791075" cy="144130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действий учителя</a:t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6. Отбор приемов и методов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124364"/>
            <a:ext cx="7886700" cy="45535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Тема: Налоги и их функции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термином (задание ЕГЭ №18)</a:t>
            </a:r>
          </a:p>
          <a:p>
            <a:pPr marL="514350" indent="-514350">
              <a:buNone/>
            </a:pP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https://yandex.ru/video/preview/?text=</a:t>
            </a: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ютуб%20мультик%20про%20налоги%20чиполлино&amp;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path=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yandex_search&amp;parent-reqid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=1648710048434327-12434421225231621280-vla1-4630-vla-l7-balancer-8080-BAL-8310&amp;from_type=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vast&amp;filmId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=17414940806495022184</a:t>
            </a: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(мультфильм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Чиполлино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14350" indent="-51435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Внимательно посмотри, ответь на вопросы:</a:t>
            </a:r>
          </a:p>
          <a:p>
            <a:pPr marL="514350" indent="-514350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Кто вводит налог? Представителем кого (чего) Лимон  является?</a:t>
            </a:r>
          </a:p>
          <a:p>
            <a:pPr marL="514350" indent="-514350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Кто должен его платить?  Это для всех?</a:t>
            </a:r>
          </a:p>
          <a:p>
            <a:pPr marL="514350" indent="-51435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Налоги – это обязательные платежи взимаемые государством с физических и юридических лиц</a:t>
            </a:r>
          </a:p>
          <a:p>
            <a:pPr marL="514350" indent="-514350">
              <a:buNone/>
            </a:pPr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3049" y="0"/>
            <a:ext cx="3179907" cy="2543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505" y="0"/>
            <a:ext cx="3407641" cy="95567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Виды налогов и сборов в РФ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6327" y="1025236"/>
            <a:ext cx="8617528" cy="5308745"/>
          </a:xfrm>
          <a:solidFill>
            <a:schemeClr val="bg1"/>
          </a:solidFill>
        </p:spPr>
        <p:txBody>
          <a:bodyPr numCol="2">
            <a:normAutofit fontScale="25000" lnSpcReduction="20000"/>
          </a:bodyPr>
          <a:lstStyle/>
          <a:p>
            <a:pPr marL="514350" indent="-514350">
              <a:buAutoNum type="arabicPeriod"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Работа с Налоговым Кодексом РФ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sz="6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http://www.consultant.ru/document/cons_doc_LAW_19671/25937e403c030708de5a6ac9aea5952f23649ca8/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НК РФ Статья 12. Виды налогов и сборов в Российской Федерации...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1. В Российской Федерации устанавливаются следующие виды налогов и сборов: федеральные, региональные и местные. </a:t>
            </a:r>
            <a:r>
              <a:rPr lang="ru-RU" sz="64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"Налоговый кодекс Российской Федерации (часть первая)" от 31.07.1998 N 146-ФЗ (ред. от 26.03.2022)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НК РФ Статья 13. Федеральные налоги и сборы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К федеральным налогам и сборам относятся: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1)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налог на добавленную стоимость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2)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акцизы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3)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налог на доходы физических лиц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5)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налог на прибыль организаций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6)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налог на добычу полезных ископаемых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8)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водный налог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9)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сборы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 за пользование объектами животного мира и за пользование объектами водных биологических ресурсов;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10)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государственная пошлина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11)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налог на дополнительный доход от добычи углеводородного сырья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НК РФ Статья 14. Региональные налоги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К региональным налогам относятся: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1)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налог на имущество организаций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2)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налог на игорный бизнес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3)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транспортный налог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64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"Налоговый кодекс Российской Федерации (часть первая)" от 31.07.1998 N 146-ФЗ (ред. от 26.03.2022)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НК РФ Статья 15. Местные налоги и сборы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К местным налогам и сборам относятся: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1)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земельный налог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2)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налог на имущество физических лиц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3) 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  <a:hlinkClick r:id="rId18"/>
              </a:rPr>
              <a:t>торговый сбор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09912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Составьте таблицу «Виды налогов»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52400" y="1160087"/>
          <a:ext cx="8849361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9787"/>
                <a:gridCol w="2949787"/>
                <a:gridCol w="2949787"/>
              </a:tblGrid>
              <a:tr h="623017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Федеральные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Региональные</a:t>
                      </a:r>
                    </a:p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Местные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3801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2"/>
                        </a:rPr>
                        <a:t>налог на добавленную стоимость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акцизы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4"/>
                        </a:rPr>
                        <a:t>налог на доходы физических лиц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5"/>
                        </a:rPr>
                        <a:t>налог на прибыль организаций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6"/>
                        </a:rPr>
                        <a:t>налог на добычу полезных ископаемых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водный налог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8"/>
                        </a:rPr>
                        <a:t>сборы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 за пользование объектами животного мира и за пользование объектами водных биологических ресурсов;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9"/>
                        </a:rPr>
                        <a:t>государственная пошлина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11)  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10"/>
                        </a:rPr>
                        <a:t>налог на дополнительный доход от добычи углеводородного сырья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НК РФ Статья 14. Региональные налоги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 региональным налогам относятся: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11"/>
                        </a:rPr>
                        <a:t>налог на имущество организаций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12"/>
                        </a:rPr>
                        <a:t>налог на игорный бизнес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13"/>
                        </a:rPr>
                        <a:t>транспортный налог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НК РФ Статья 15. Местные налоги и сборы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 местным налогам и сборам относятся: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14"/>
                        </a:rPr>
                        <a:t>земельный налог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15"/>
                        </a:rPr>
                        <a:t>налог на имущество физических лиц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3) </a:t>
                      </a:r>
                      <a:r>
                        <a:rPr lang="ru-RU" sz="1600" u="sng" dirty="0" smtClean="0">
                          <a:latin typeface="Times New Roman" pitchFamily="18" charset="0"/>
                          <a:cs typeface="Times New Roman" pitchFamily="18" charset="0"/>
                          <a:hlinkClick r:id="rId16"/>
                        </a:rPr>
                        <a:t>торговый сбор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Местные налоги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(Бабулька)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629842" y="1381760"/>
            <a:ext cx="3868340" cy="3027679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1.Дом в деревне</a:t>
            </a:r>
          </a:p>
          <a:p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2.Огород</a:t>
            </a:r>
          </a:p>
          <a:p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3.Картофель (продажа на местном рынке)</a:t>
            </a:r>
          </a:p>
          <a:p>
            <a:endParaRPr lang="ru-RU" dirty="0"/>
          </a:p>
        </p:txBody>
      </p:sp>
      <p:pic>
        <p:nvPicPr>
          <p:cNvPr id="25602" name="Picture 2" descr="https://avatars.mds.yandex.net/get-zen_doc/1586206/pub_5f4f35ed101c162a05a7d474_5f4f361d31f9c563a7b590c7/scale_120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13840" y="4219108"/>
            <a:ext cx="5222240" cy="235000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629150" y="1300481"/>
            <a:ext cx="3887391" cy="629919"/>
          </a:xfrm>
        </p:spPr>
        <p:txBody>
          <a:bodyPr>
            <a:normAutofit/>
          </a:bodyPr>
          <a:lstStyle/>
          <a:p>
            <a:endParaRPr lang="ru-RU" sz="3200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4558030" y="1300481"/>
            <a:ext cx="3887391" cy="2824479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На имущество физических лиц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На землю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Торговый сбор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15</a:t>
            </a:fld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2834640" y="2286000"/>
            <a:ext cx="1879600" cy="335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966720" y="2844800"/>
            <a:ext cx="1818640" cy="386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606800" y="1727200"/>
            <a:ext cx="1016000" cy="20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4871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Региональные налоги (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Бизнесмен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174053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вас Казино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Крутая машина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Свой бизнес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имущество юридических лиц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Транспортный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игорный бизнес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27650" name="Picture 2" descr="https://shangrila.ge/uploads/images/Gallery/VIP/Shangri-La_XO_VIP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5040" y="3667760"/>
            <a:ext cx="4460240" cy="297349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cxnSp>
        <p:nvCxnSpPr>
          <p:cNvPr id="12" name="Прямая со стрелкой 11"/>
          <p:cNvCxnSpPr/>
          <p:nvPr/>
        </p:nvCxnSpPr>
        <p:spPr>
          <a:xfrm>
            <a:off x="3017520" y="2082800"/>
            <a:ext cx="1717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332480" y="2590800"/>
            <a:ext cx="1524000" cy="3149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895600" y="3139440"/>
            <a:ext cx="1910080" cy="355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690689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 ЕГЭ  №6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Установите соответствие между примерами и видами налогов и сборов в РФ (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соответствии с Налоговым кодексом РФ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): к каждой позиции, данной в первом столбце, подберите соответствующую позицию из второго столбца.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fontAlgn="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Примеры налогов  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сборов в РФ</a:t>
            </a: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налог на доходы физических лиц</a:t>
            </a: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акцизы</a:t>
            </a: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транспортный налог</a:t>
            </a: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Г) государственная пошлина</a:t>
            </a: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Д) земельный налог</a:t>
            </a: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Виды налогов</a:t>
            </a: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региональные</a:t>
            </a: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местные</a:t>
            </a: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федеральные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0647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Задание ЕГЭ №1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Ниже приведён перечень налогов и сборов в Российской Федерации. Все они,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 исключением двух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относятся к федеральным налогам и сборам.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1) налог на доходы физического лица; 2) налог на прибыль организаций; 3) транспортный налог; 4) налог на добычу полезных ископаемых; 5) водный налог; 6) налог на имущество организаций.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Найдите два налога, «выпадающих» из общего ряда, и запишите в таблицу цифры, под которыми они указаны.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36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Функции налогов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2736215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фискальная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распределительная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антикризисная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контрольно-учетная</a:t>
            </a:r>
          </a:p>
          <a:p>
            <a:pPr marL="0" indent="0">
              <a:lnSpc>
                <a:spcPct val="100000"/>
              </a:lnSpc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Воспитательная -универсальная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364480" y="1825625"/>
            <a:ext cx="3150870" cy="2929255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28674" name="AutoShape 2" descr="https://www.tizgroup.ru/images/cms/thumbs/3f360db1df80b2d4cca0511973eddb8c21d15b2a/galereya-muzhskoj-frak-klassicheskij-pyat_465_auto_jpg_0_1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https://www.tizgroup.ru/images/cms/thumbs/3f360db1df80b2d4cca0511973eddb8c21d15b2a/galereya-muzhskoj-frak-klassicheskij-pyat_465_auto_jpg_0_1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s://www.tizgroup.ru/images/cms/thumbs/3f360db1df80b2d4cca0511973eddb8c21d15b2a/galereya-muzhskoj-frak-klassicheskij-pyat_465_auto_jpg_0_1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0" name="AutoShape 8" descr="https://www.tizgroup.ru/images/cms/thumbs/3f360db1df80b2d4cca0511973eddb8c21d15b2a/galereya-muzhskoj-frak-klassicheskij-pyat_465_auto_jpg_0_1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2" name="AutoShape 10" descr="https://www.tizgroup.ru/images/photo-tema-2018/klassika/frak_chernii_klassicheskii/galereya-frak-chernyj-klassicheskij-od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https://ae01.alicdn.com/kf/He137c47a87584a42ba5599815ec886ccS/-.jpg_q5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H="1" flipV="1">
            <a:off x="4866640" y="1727202"/>
            <a:ext cx="3535680" cy="4419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4745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4550" y="607749"/>
            <a:ext cx="7772400" cy="8291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действий учителя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2950" y="1764146"/>
            <a:ext cx="7954010" cy="4173710"/>
          </a:xfrm>
        </p:spPr>
        <p:txBody>
          <a:bodyPr/>
          <a:lstStyle/>
          <a:p>
            <a:pPr algn="l"/>
            <a:r>
              <a:rPr lang="ru-RU" dirty="0" smtClean="0"/>
              <a:t>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Изучить нормативные документы (демоверсия, кодификатор, спецификация,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методические рекомендации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), сайт ФИПИ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http://fipi.ru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175" y="2632940"/>
            <a:ext cx="3881438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0400" y="3292071"/>
            <a:ext cx="3826739" cy="3061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30055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2839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Функции налогов. Задание ЕГЭ №19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Раскройте на трёх примерах значение налоговой системы в жизни государства и общества. Сначала укажите роль (функцию) налоговой системы, затем пример. (Каждый пример должен быть сформулирован развёрнуто).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Антикризисная  функция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Пример: В период кризиса властями государства Х. было принято решение снизить налоги для бизнеса, что обеспечило постепенный выход страны из рецессии.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Фискальная  функция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Пример: государство вводит транспортный налог, чтобы пополнить бюджетные средства, выделяемые на ремонт и строительство дорог.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Распределительная функция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Пример: в России за счет налогов и сборов финансируются различные социальные трансферты населению: пенсии по инвалидности, пособия по безработице и т. д.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250" y="0"/>
            <a:ext cx="7886700" cy="1325563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Задание ЕГЭ №24 Используя обществоведческие знания, составьте сложный план, позволяющий раскрыть по существу тему «Налоги и налоговая система РФ». План должен содержать не менее трёх пунктов, из которых два или более детализированы в подпунктах.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8970" y="1564640"/>
            <a:ext cx="7886700" cy="4063683"/>
          </a:xfrm>
          <a:solidFill>
            <a:schemeClr val="bg1"/>
          </a:solidFill>
        </p:spPr>
        <p:txBody>
          <a:bodyPr numCol="2">
            <a:normAutofit fontScale="25000" lnSpcReduction="20000"/>
          </a:bodyPr>
          <a:lstStyle/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1) Понятие «налоги».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2) Функции налогов: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а) фискальная;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б) распределительная;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в) воспитательная и др.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3) Принципы налогообложения: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а) принцип справедливости;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б) принцип определённости и точности налогов;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в) принцип экономической целесообразности и др.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Виды налогов: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а) прямые и косвенные;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б) местные, региональные, федеральные;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в) уплачиваемые физическими лицами и уплачиваемые юридическими лицами и т. д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5) Системы налогообложения: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а) пропорциональный налог;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б) прогрессивный налог;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в) регрессивный налог.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6) Лица, являющиеся налогоплательщиками и плательщиками сборов: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а) права;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б) обязанности.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7) субъекты налоговых отношений: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а) налогоплательщик;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б) налоговый агент;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в) налоговый орган.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Личность Учителя!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32770" name="AutoShape 2" descr="https://coolsen.ru/wp-content/uploads/2021/06/153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https://sun9-8.userapi.com/impf/_0FWGLANw-l2PBIhpUrReMLH9JkPyYhQAymgQg/I92uvKrgi4E.jpg?size=1600x736&amp;quality=96&amp;sign=3707c9393228a12a789496981523f152&amp;type=albu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79" y="3806508"/>
            <a:ext cx="5940425" cy="273240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28" name="Picture 4" descr="https://sun9-14.userapi.com/impf/9A_BcTkZcZeHs-zUusx9zo_3UHkSXX6hOnzLKg/GEqcHDgQn-A.jpg?size=736x1600&amp;quality=96&amp;sign=e0325e76de3ac283a350ee522055c03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488482"/>
            <a:ext cx="2407177" cy="523299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70.userapi.com/impf/c847217/v847217356/fc8f1/3i2pDjTjOC0.jpg?size=2560x1920&amp;quality=96&amp;sign=0766f916e8ba2789d9003fdbda7be457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182" y="1309258"/>
            <a:ext cx="3484033" cy="261302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1-30.userapi.com/impf/iQ-WnnaNQ4WBQ6ZJkXM79Z-2rkAcCZ8TGXGX7g/_SGRX9ediEE.jpg?size=1200x1600&amp;quality=95&amp;sign=00e4a027dda9bc648c4e3b47857369ca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735" y="1950397"/>
            <a:ext cx="2957829" cy="394377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64467" y="5919549"/>
            <a:ext cx="4301097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Интересен и современен!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67433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Результаты ЕГЭ по обществознанию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2012-2013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год:  от  80 до 100 баллов – 26%,  максимальный балл  -  88, средний балл - 73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2019-2020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год:  от 80 до 100 баллов – 46%, максимальный балл - 95,  средний балл – 77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23</a:t>
            </a:fld>
            <a:endParaRPr lang="ru-RU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442530939"/>
              </p:ext>
            </p:extLst>
          </p:nvPr>
        </p:nvGraphicFramePr>
        <p:xfrm>
          <a:off x="335279" y="3820160"/>
          <a:ext cx="8603237" cy="2901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13280" y="1825625"/>
            <a:ext cx="6402070" cy="31832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34818" name="AutoShape 2" descr="https://coolsen.ru/wp-content/uploads/2021/06/153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0" name="Picture 4" descr="https://ds05.infourok.ru/uploads/ex/0585/00185bfc-f5240a26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240" y="115252"/>
            <a:ext cx="9001760" cy="6751322"/>
          </a:xfrm>
          <a:prstGeom prst="rect">
            <a:avLst/>
          </a:prstGeom>
          <a:noFill/>
        </p:spPr>
      </p:pic>
      <p:pic>
        <p:nvPicPr>
          <p:cNvPr id="7" name="Picture 4" descr="https://ds05.infourok.ru/uploads/ex/0585/00185bfc-f5240a26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240" y="0"/>
            <a:ext cx="9286240" cy="6964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364" y="1825625"/>
            <a:ext cx="7914986" cy="365153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Отбор пособий для подготовки к ЕГЭ по обществознанию.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ТОЛЬКО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учебники из федерального перечня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(минимум 2)</a:t>
            </a:r>
          </a:p>
          <a:p>
            <a:pPr marL="0" indent="0">
              <a:lnSpc>
                <a:spcPct val="100000"/>
              </a:lnSpc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действий учителя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s://may.mmco-expo.ru/storage/exponents/products/146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2541" y="2807566"/>
            <a:ext cx="3840884" cy="384088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078" name="Picture 6" descr="https://avatars.mds.yandex.net/get-zen_doc/30884/pub_5c490b06906b1600ae14084a_5c49171a57a46200adebaeb2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431730"/>
            <a:ext cx="4006734" cy="273186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4745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364" y="1644074"/>
            <a:ext cx="7914986" cy="96058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Отбор пособий для подготовки к ЕГЭ по обществознанию.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Пособия под авторством Т.Е. </a:t>
            </a:r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Лисковой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О.А. Котовой!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8775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действий учителя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avatars.mds.yandex.net/i?id=d9b5b81aacdd13767f55258ab803bafd_l-4937949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018" y="2531618"/>
            <a:ext cx="3939903" cy="2576091"/>
          </a:xfrm>
          <a:prstGeom prst="rect">
            <a:avLst/>
          </a:prstGeom>
          <a:noFill/>
        </p:spPr>
      </p:pic>
      <p:pic>
        <p:nvPicPr>
          <p:cNvPr id="18436" name="Picture 4" descr="https://avatars.mds.yandex.net/get-zen_doc/1209363/pub_5c490b06906b1600ae14084a_5c492ebeb3f73400ad37de3e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5270" y="2519370"/>
            <a:ext cx="3805383" cy="2586142"/>
          </a:xfrm>
          <a:prstGeom prst="rect">
            <a:avLst/>
          </a:prstGeom>
          <a:noFill/>
        </p:spPr>
      </p:pic>
      <p:pic>
        <p:nvPicPr>
          <p:cNvPr id="18442" name="Picture 10" descr="О. А. Котова, Т. Е. Лискова.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4326" y="4012047"/>
            <a:ext cx="2044409" cy="272588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4745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149599" y="0"/>
            <a:ext cx="5366941" cy="775855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действий учителя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5329382" y="1717964"/>
            <a:ext cx="3187159" cy="365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22532" name="Picture 4" descr="https://cdn1.ozone.ru/multimedia/10279121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796" y="868216"/>
            <a:ext cx="7972295" cy="5819775"/>
          </a:xfrm>
          <a:prstGeom prst="rect">
            <a:avLst/>
          </a:prstGeom>
          <a:noFill/>
        </p:spPr>
      </p:pic>
      <p:pic>
        <p:nvPicPr>
          <p:cNvPr id="22530" name="Picture 2" descr="https://foliant72.ru/image/cache/data/product/840823-800x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183" y="0"/>
            <a:ext cx="2419927" cy="241992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4745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364" y="997528"/>
            <a:ext cx="7914986" cy="95134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Отбор пособий для подготовки к ЕГЭ по обществознанию.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Нормативно-правовые акты РФ (Кодексы и Федеральные законы)!</a:t>
            </a:r>
          </a:p>
          <a:p>
            <a:pPr marL="0" indent="0">
              <a:lnSpc>
                <a:spcPct val="100000"/>
              </a:lnSpc>
              <a:buNone/>
            </a:pP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28650" y="208108"/>
            <a:ext cx="7886700" cy="74323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действий учителя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4874" y="1985588"/>
            <a:ext cx="5606471" cy="432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055" y="2012546"/>
            <a:ext cx="5384800" cy="435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https://avatars.mds.yandex.net/i?id=5f232bc0d861eed63356e91f25227766_l-4707222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5090" y="2542308"/>
            <a:ext cx="1948929" cy="34336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45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28650" y="157018"/>
            <a:ext cx="7886700" cy="1533671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действий учителя</a:t>
            </a:r>
            <a:b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3. Определение места в учебно-воспитательном процессе для подготовки к ЕГЭ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59364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32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Урочная   деятельность: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Обществознание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Право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Экономика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Элективный курс  «Изучаем Конституцию РФ»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243234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</a:p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Кружок «Основы финансовой грамотности»</a:t>
            </a:r>
          </a:p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Кружок «Проектная деятельность»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Кружок «Подготовка к ЕГЭ по обществознанию» (планируется)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3554" name="Picture 2" descr="Точка Роста - 3D model by schooltalitsy (@schooltalitsy) 2de6fa3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5963" y="4276436"/>
            <a:ext cx="3674630" cy="20412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45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9631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действий учителя </a:t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Определение форм взаимодействия с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выпускниками (очно и дистанционно)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7456" y="1644017"/>
            <a:ext cx="5501447" cy="309456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517525" y="3197543"/>
            <a:ext cx="5940425" cy="33413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TextBox 3"/>
          <p:cNvSpPr txBox="1"/>
          <p:nvPr/>
        </p:nvSpPr>
        <p:spPr>
          <a:xfrm>
            <a:off x="1460857" y="1779975"/>
            <a:ext cx="1251521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ZOOM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9631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действий учителя </a:t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Определение форм взаимодействия с выпускниками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4B9-5283-4922-98AC-B8CA2CBC310A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12893" y="1635950"/>
            <a:ext cx="759691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402" y="2433679"/>
            <a:ext cx="5480899" cy="392267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0461" y="3313355"/>
            <a:ext cx="5063539" cy="340812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TextBox 9"/>
          <p:cNvSpPr txBox="1"/>
          <p:nvPr/>
        </p:nvSpPr>
        <p:spPr>
          <a:xfrm>
            <a:off x="6691256" y="2775473"/>
            <a:ext cx="968189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ЦОК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37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328</TotalTime>
  <Words>904</Words>
  <Application>Microsoft Office PowerPoint</Application>
  <PresentationFormat>Экран (4:3)</PresentationFormat>
  <Paragraphs>242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Тема Office</vt:lpstr>
      <vt:lpstr>Подготовка обучающихся к ЕГЭ по обществознанию  (из опыта работы)</vt:lpstr>
      <vt:lpstr>Алгоритм действий учителя</vt:lpstr>
      <vt:lpstr>Алгоритм действий учителя</vt:lpstr>
      <vt:lpstr>Алгоритм действий учителя</vt:lpstr>
      <vt:lpstr>Алгоритм действий учителя</vt:lpstr>
      <vt:lpstr>Алгоритм действий учителя</vt:lpstr>
      <vt:lpstr>Алгоритм действий учителя 3. Определение места в учебно-воспитательном процессе для подготовки к ЕГЭ </vt:lpstr>
      <vt:lpstr>Алгоритм действий учителя  4. Определение форм взаимодействия с выпускниками (очно и дистанционно)</vt:lpstr>
      <vt:lpstr>Алгоритм действий учителя  4. Определение форм взаимодействия с выпускниками</vt:lpstr>
      <vt:lpstr>Презентация PowerPoint</vt:lpstr>
      <vt:lpstr>Алгоритм действий учителя  5. Диагностика знаний</vt:lpstr>
      <vt:lpstr>Алгоритм действий учителя 6. Отбор приемов и методов </vt:lpstr>
      <vt:lpstr>Виды налогов и сборов в РФ</vt:lpstr>
      <vt:lpstr>Составьте таблицу «Виды налогов»</vt:lpstr>
      <vt:lpstr>Местные налоги  (Бабулька)</vt:lpstr>
      <vt:lpstr>Региональные налоги (Бизнесмен)</vt:lpstr>
      <vt:lpstr>Задания ЕГЭ  №6 Установите соответствие между примерами и видами налогов и сборов в РФ (в соответствии с Налоговым кодексом РФ): к каждой позиции, данной в первом столбце, подберите соответствующую позицию из второго столбца.   </vt:lpstr>
      <vt:lpstr>Задание ЕГЭ №1 </vt:lpstr>
      <vt:lpstr>Функции налогов</vt:lpstr>
      <vt:lpstr>Функции налогов. Задание ЕГЭ №19 </vt:lpstr>
      <vt:lpstr>Задание ЕГЭ №24 Используя обществоведческие знания, составьте сложный план, позволяющий раскрыть по существу тему «Налоги и налоговая система РФ». План должен содержать не менее трёх пунктов, из которых два или более детализированы в подпунктах.</vt:lpstr>
      <vt:lpstr>Личность Учителя!</vt:lpstr>
      <vt:lpstr>Результаты ЕГЭ по обществознанию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Oleg Griban</dc:creator>
  <cp:lastModifiedBy>1</cp:lastModifiedBy>
  <cp:revision>37</cp:revision>
  <dcterms:created xsi:type="dcterms:W3CDTF">2018-01-08T14:19:34Z</dcterms:created>
  <dcterms:modified xsi:type="dcterms:W3CDTF">2022-03-31T15:25:03Z</dcterms:modified>
</cp:coreProperties>
</file>