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t>22.03.2022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t>22.03.2022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Прямоугольник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6506E9A3-1561-45B7-908B-DACC52528ABB}" type="datetime1">
              <a:rPr lang="ru-RU" smtClean="0"/>
              <a:t>22.03.2022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92B999-6CB2-48D4-8AF6-3D1A5D13436B}" type="datetime1">
              <a:rPr lang="ru-RU" smtClean="0"/>
              <a:t>22.03.2022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2C98DB-1092-48C4-AD4E-BD3E9D2E2345}" type="datetime1">
              <a:rPr lang="ru-RU" smtClean="0"/>
              <a:t>22.03.2022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C2F20-7994-4D1E-A01C-96ECBA4612EB}" type="datetime1">
              <a:rPr lang="ru-RU" smtClean="0"/>
              <a:t>22.03.2022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Прямоугольник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Прямоугольник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7B2CE4EA-3B49-4A00-ADF3-7C7272A626C1}" type="datetime1">
              <a:rPr lang="ru-RU" smtClean="0"/>
              <a:t>22.03.2022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16848F-27AD-43B9-904C-1CF05D24EB3C}" type="datetime1">
              <a:rPr lang="ru-RU" smtClean="0"/>
              <a:t>22.03.2022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090412-2DE5-405A-816E-F08FB54EB168}" type="datetime1">
              <a:rPr lang="ru-RU" smtClean="0"/>
              <a:t>22.03.2022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4C2D7CB-4DC1-4BB7-BF00-4C36160857E0}" type="datetime1">
              <a:rPr lang="ru-RU" smtClean="0"/>
              <a:t>22.03.2022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60D38F-E364-4ED4-9BF4-D7F00FFBE76A}" type="datetime1">
              <a:rPr lang="ru-RU" smtClean="0"/>
              <a:t>22.03.2022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F183FEFD-AB08-4CB5-AE4D-2F6B12D8E3B0}" type="datetime1">
              <a:rPr lang="ru-RU" smtClean="0"/>
              <a:t>22.03.2022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EBEA1583-5CEF-4E36-A7FC-D34B7E954D76}" type="datetime1">
              <a:rPr lang="ru-RU" smtClean="0"/>
              <a:t>22.03.2022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Прямоугольник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t>22.03.2022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" TargetMode="External"/><Relationship Id="rId2" Type="http://schemas.openxmlformats.org/officeDocument/2006/relationships/hyperlink" Target="https://scratch.mit.edu/downloa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098766"/>
            <a:ext cx="4775075" cy="2508068"/>
          </a:xfrm>
        </p:spPr>
        <p:txBody>
          <a:bodyPr rtlCol="0">
            <a:noAutofit/>
          </a:bodyPr>
          <a:lstStyle/>
          <a:p>
            <a:r>
              <a:rPr lang="ru-RU" sz="2600" cap="none" dirty="0"/>
              <a:t>Формирование и развитие функциональной грамотности учащихся на уроках с применением среды программирования </a:t>
            </a:r>
            <a:r>
              <a:rPr lang="en-US" sz="2600" cap="none" dirty="0"/>
              <a:t>Scratch</a:t>
            </a:r>
            <a:endParaRPr lang="ru" sz="2600" cap="non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6F2A93-F6FE-4AF5-B0E4-D70D486EF8DC}"/>
              </a:ext>
            </a:extLst>
          </p:cNvPr>
          <p:cNvSpPr txBox="1"/>
          <p:nvPr/>
        </p:nvSpPr>
        <p:spPr>
          <a:xfrm>
            <a:off x="6503758" y="4484346"/>
            <a:ext cx="4560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Учитель информатики </a:t>
            </a:r>
            <a:r>
              <a:rPr lang="ru-RU" dirty="0" err="1"/>
              <a:t>Каракчиев</a:t>
            </a:r>
            <a:r>
              <a:rPr lang="ru-RU" dirty="0"/>
              <a:t> П.Г.</a:t>
            </a: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8116388" y="766242"/>
            <a:ext cx="3405052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 В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SCRATCH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Большая коллекция звуков и инструментов в Scratch, возможность записи голоса и собственных мелодий с микрофона позволяют сделать уроки музыки очень увлекательными!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BC1769-1F2F-4D9F-AEC6-851E888424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86" t="1637" r="16143"/>
          <a:stretch/>
        </p:blipFill>
        <p:spPr>
          <a:xfrm>
            <a:off x="510865" y="696240"/>
            <a:ext cx="7344266" cy="57909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F25682-2D28-4D34-A61F-2EF763425DE9}"/>
              </a:ext>
            </a:extLst>
          </p:cNvPr>
          <p:cNvSpPr txBox="1"/>
          <p:nvPr/>
        </p:nvSpPr>
        <p:spPr>
          <a:xfrm>
            <a:off x="8116388" y="3077894"/>
            <a:ext cx="340505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видите, Scratch помогает по-новому взглянуть на учебный материал. Scratch даёт возможность совмещать занятие программированием с изучением чего угодно. При разработке викторины ученик твёрдо запомнит ответы на вопросы. При создании физической формулы из разноцветных блоков формула станет понятной и родной.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405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A3A3768-FAA5-48F6-B245-B36076A22FB4}"/>
              </a:ext>
            </a:extLst>
          </p:cNvPr>
          <p:cNvGrpSpPr/>
          <p:nvPr/>
        </p:nvGrpSpPr>
        <p:grpSpPr>
          <a:xfrm>
            <a:off x="807406" y="1129591"/>
            <a:ext cx="5256000" cy="5059281"/>
            <a:chOff x="807406" y="1129591"/>
            <a:chExt cx="5256000" cy="505928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5411D1-38DF-4F15-A8EF-825B7AF0873E}"/>
                </a:ext>
              </a:extLst>
            </p:cNvPr>
            <p:cNvSpPr txBox="1"/>
            <p:nvPr/>
          </p:nvSpPr>
          <p:spPr>
            <a:xfrm>
              <a:off x="807406" y="5265542"/>
              <a:ext cx="52560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800"/>
                </a:spcAft>
              </a:pPr>
              <a:r>
                <a:rPr lang="ru-RU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Голиков Д.В. </a:t>
              </a:r>
              <a:r>
                <a:rPr lang="ru-RU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Scratch 3 для юных программистов</a:t>
              </a:r>
              <a:r>
                <a:rPr lang="ru-RU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– СПб.: БХВ-Петербург, 2020. – 168 с.: ил. – ISBN 978-5-9775-6591-2</a:t>
              </a:r>
              <a:endParaRPr lang="ru-RU" dirty="0"/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9252BCA-3B85-42DE-94D6-72AA7B671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5768" y="1129591"/>
              <a:ext cx="3139277" cy="4021420"/>
            </a:xfrm>
            <a:prstGeom prst="rect">
              <a:avLst/>
            </a:prstGeom>
            <a:ln w="127000" cap="rnd">
              <a:noFill/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09C6AEA-768A-49F7-87D3-49ED73FCC80A}"/>
              </a:ext>
            </a:extLst>
          </p:cNvPr>
          <p:cNvGrpSpPr/>
          <p:nvPr/>
        </p:nvGrpSpPr>
        <p:grpSpPr>
          <a:xfrm>
            <a:off x="6128596" y="1130793"/>
            <a:ext cx="5256000" cy="5058079"/>
            <a:chOff x="6128596" y="1130793"/>
            <a:chExt cx="5256000" cy="5058079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92B2E58-37DE-43F4-9757-F31D3DB03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6957" y="1130793"/>
              <a:ext cx="3139200" cy="4020218"/>
            </a:xfrm>
            <a:prstGeom prst="rect">
              <a:avLst/>
            </a:prstGeom>
            <a:ln w="127000" cap="rnd">
              <a:noFill/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978084-FE9C-484F-866C-D3286D57618E}"/>
                </a:ext>
              </a:extLst>
            </p:cNvPr>
            <p:cNvSpPr txBox="1"/>
            <p:nvPr/>
          </p:nvSpPr>
          <p:spPr>
            <a:xfrm>
              <a:off x="6128596" y="5265542"/>
              <a:ext cx="52560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800"/>
                </a:spcAft>
              </a:pPr>
              <a:r>
                <a:rPr lang="ru-RU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Голиков Д.В. </a:t>
              </a:r>
              <a:r>
                <a:rPr lang="ru-RU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42  проекта на Scratch 3 для юных программистов</a:t>
              </a:r>
              <a:r>
                <a:rPr lang="ru-RU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 – СПб.: БХВ-Петербург, 2019. – 184 с.: ил. – ISBN 978-5-9775-4121-3</a:t>
              </a:r>
              <a:endParaRPr lang="ru-RU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B1B707D-7692-4DB8-94B1-EDF64C1ACDDC}"/>
              </a:ext>
            </a:extLst>
          </p:cNvPr>
          <p:cNvSpPr txBox="1"/>
          <p:nvPr/>
        </p:nvSpPr>
        <p:spPr>
          <a:xfrm>
            <a:off x="3675819" y="462861"/>
            <a:ext cx="48403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Рекомендуемая литература</a:t>
            </a:r>
          </a:p>
        </p:txBody>
      </p:sp>
    </p:spTree>
    <p:extLst>
      <p:ext uri="{BB962C8B-B14F-4D97-AF65-F5344CB8AC3E}">
        <p14:creationId xmlns:p14="http://schemas.microsoft.com/office/powerpoint/2010/main" val="4246478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57646" y="2967335"/>
            <a:ext cx="1067670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89189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8C11AA5-9C77-4515-B066-4DED89F253BD}"/>
              </a:ext>
            </a:extLst>
          </p:cNvPr>
          <p:cNvSpPr txBox="1"/>
          <p:nvPr/>
        </p:nvSpPr>
        <p:spPr>
          <a:xfrm>
            <a:off x="783771" y="653032"/>
            <a:ext cx="108595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cratch. Скретч — это бесплатный язык программирования и одновременно программа, предоставляющая визуальный интерфейс для создания игр и анимаций. Одним из главных достоинств среды программирования Scratch, является доступность и понятность абсолютно всем. Основная целевая аудитория это дети от 8 до 16 лет.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A30A1B-3765-4BA1-8E18-79A4DFE28C88}"/>
              </a:ext>
            </a:extLst>
          </p:cNvPr>
          <p:cNvSpPr txBox="1"/>
          <p:nvPr/>
        </p:nvSpPr>
        <p:spPr>
          <a:xfrm>
            <a:off x="783771" y="1937317"/>
            <a:ext cx="53122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Можно скачать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Scratch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последней версии с официального сайта и использовать локально на своем компьютере без подключения к Интернету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https://scratch.mit.edu/download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CCDD0C-EC26-4C0F-83CF-7809B931DE11}"/>
              </a:ext>
            </a:extLst>
          </p:cNvPr>
          <p:cNvSpPr txBox="1"/>
          <p:nvPr/>
        </p:nvSpPr>
        <p:spPr>
          <a:xfrm>
            <a:off x="6096000" y="1937317"/>
            <a:ext cx="53122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Можно создавать проекты в он-лайн режиме, вступить в сообщество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Scratch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публиковать свои мультфильмы и игры для общего доступа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https://scratch.mit.edu/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77C8FF9-3566-4B75-8C93-3518C2BCC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3565" y="3331359"/>
            <a:ext cx="5094515" cy="275952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A6DF966-A0DC-4711-A4EE-DCC3877BA5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628" y="3331359"/>
            <a:ext cx="5094516" cy="275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ADDD1C-D681-490B-9E3D-8BAACDFBF2AE}"/>
              </a:ext>
            </a:extLst>
          </p:cNvPr>
          <p:cNvSpPr txBox="1"/>
          <p:nvPr/>
        </p:nvSpPr>
        <p:spPr>
          <a:xfrm>
            <a:off x="783771" y="653032"/>
            <a:ext cx="10859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Язык программирования Scratch создавался специально для детей. Но это вовсе не значит, что он пригодится только на уроках информатики!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5FBCBA-EE2E-4926-A8C9-ADD0D97295F6}"/>
              </a:ext>
            </a:extLst>
          </p:cNvPr>
          <p:cNvSpPr txBox="1"/>
          <p:nvPr/>
        </p:nvSpPr>
        <p:spPr>
          <a:xfrm>
            <a:off x="4101736" y="3865816"/>
            <a:ext cx="74371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Программирование на Scratch происходит путем перемещения разноцветных блоков, и соединения их как в конструкторе Лего. Программа получается очень наглядной и выглядит как красивый алгоритм, чем, по сути, она и является.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2ECB40-E4BC-4308-ABAB-BC87D8FE3F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383"/>
          <a:stretch/>
        </p:blipFill>
        <p:spPr>
          <a:xfrm>
            <a:off x="905692" y="3163862"/>
            <a:ext cx="2699657" cy="3136900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6F160CF-56C1-4F52-A6BF-C1337074A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154" y="1284940"/>
            <a:ext cx="2699657" cy="179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83771" y="1270516"/>
            <a:ext cx="79073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Scratch задумывался как простой и наглядный язык программирования для знакомства учеников младших классов с основами программирования. Его создатель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Митчел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Резник считает, что активное познание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познание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через моделирование окружающего мира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является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наиболее эффективным способом обучения. Так мы учим наших детей создавать и трансформировать мир вокруг себя, не останавливаясь на уровне «обычного пользователя».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179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85FBCBA-EE2E-4926-A8C9-ADD0D97295F6}"/>
              </a:ext>
            </a:extLst>
          </p:cNvPr>
          <p:cNvSpPr txBox="1"/>
          <p:nvPr/>
        </p:nvSpPr>
        <p:spPr>
          <a:xfrm>
            <a:off x="4937761" y="3282341"/>
            <a:ext cx="6470467" cy="2687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Обычно Scratch не выходит за пределы кабинета информатики, однако этот язык программирования имеет такие большие возможности, что позволяет использовать его и в рамках других школьных дисциплин. Язык Scratch является доступнейшим средством моделирования физических явлений. Может наглядно представить законы математики.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примерами применения Scratch на уроках физики, математики, геометрии, музыки, географии и даже литературы мы с вами познакомимся.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83771" y="653032"/>
            <a:ext cx="725423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Несмотря на кажущуюся простоту. Scratch позволяет создавать достаточно сложные проекты с применением переменных, списков, циклов, условных операторов и многого другого из арсеналов «взрослых» языков программирования. Заниматься программированием на Scratch можно уже с 7 лет. Даже не владея понятиями о переменных и координатной плоскости, ребенок сможет сделать свои первые проекты.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E038BF-7451-47E8-9CE4-FF9EFF29A4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804" b="15400"/>
          <a:stretch/>
        </p:blipFill>
        <p:spPr>
          <a:xfrm>
            <a:off x="8316686" y="674629"/>
            <a:ext cx="3091542" cy="2434332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BF8DC972-6BBA-473C-A6A4-2CD41C019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3181678"/>
            <a:ext cx="3818209" cy="288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113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83771" y="653032"/>
            <a:ext cx="5085806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РЕАКТИВНАЯ МАТЕМАТИКА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известно, в наш век повсеместного распространения телефонов со встроенными калькуляторами устный счёт у детей «не в почёте», однако, выполнение в уме математических операций ещё со времен Древней Греции считалось отличной гимнастикой для ума.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 приведён проект на Scratch, целью которого является тренировка способностей к устному счёту. Задача ученика – решить как можно больше примеров за отведённый промежуток времени.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данном проекте нужно перемножить как можно больше чисел от 2 до 12 за 30 секунд.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AE8023-7B9B-4763-8352-A1534C4F65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43" t="1901" r="16143"/>
          <a:stretch/>
        </p:blipFill>
        <p:spPr>
          <a:xfrm>
            <a:off x="5869577" y="725032"/>
            <a:ext cx="5421086" cy="42540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14C20-0F51-4D46-A38D-01353405DA6C}"/>
              </a:ext>
            </a:extLst>
          </p:cNvPr>
          <p:cNvSpPr txBox="1"/>
          <p:nvPr/>
        </p:nvSpPr>
        <p:spPr>
          <a:xfrm>
            <a:off x="783771" y="5027029"/>
            <a:ext cx="1077250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этом интервал времени нужно соответственно увеличить. Затем можно добавить операции деления, вычитания и сложения. Это позволит «размять мозги» ещё качественнее. Так на одном уроке дети и тренируют скоростной счёт, и с удовольствием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кодят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На основе подобных проектов можно проводить соревнования по «спортивной математике» в рамках образовательного заведения, или на вечеринке, в веселой компании, между шахматами и нардами.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86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6359435" y="748935"/>
            <a:ext cx="5085806" cy="1856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НАГЛЯДНАЯ ГЕОМЕТРИЯ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среды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Scratch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уроках геометрии позволит учителю наглядно продемонстрировать, а детям исследовать, как построить графики тригонометрических функций: у=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x, y=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cos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x, y=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tg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и прочих.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114C20-0F51-4D46-A38D-01353405DA6C}"/>
              </a:ext>
            </a:extLst>
          </p:cNvPr>
          <p:cNvSpPr txBox="1"/>
          <p:nvPr/>
        </p:nvSpPr>
        <p:spPr>
          <a:xfrm>
            <a:off x="783771" y="5027029"/>
            <a:ext cx="55756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Возможно построение графиков любых математических функций, например y=x</a:t>
            </a:r>
            <a:r>
              <a:rPr lang="ru-RU" sz="18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 у = х</a:t>
            </a:r>
            <a:r>
              <a:rPr lang="ru-RU" sz="18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aseline="30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298263-1A4B-4C70-AE80-07D85E0E41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00" t="1242" r="15928"/>
          <a:stretch/>
        </p:blipFill>
        <p:spPr>
          <a:xfrm>
            <a:off x="915540" y="748935"/>
            <a:ext cx="5208401" cy="40930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C5E4E7-573B-4395-946A-FC16309A18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57" t="1636" r="16286" b="11293"/>
          <a:stretch/>
        </p:blipFill>
        <p:spPr>
          <a:xfrm>
            <a:off x="6359435" y="2605855"/>
            <a:ext cx="5208400" cy="36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65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83771" y="653032"/>
            <a:ext cx="4720558" cy="4175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НАГЛЯДНАЯ ФИЗИКА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Следующий проект моделирует простейший закон физики – полёт тела по параболе. Это позволяет вместо скучных уравнений представить полёт в виде небольшого мультфильма. Изменяя угол наклона и начальную скорость снаряда, ученик может смоделировать различные ситуации и почувствовать, как работает закон.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минимальной доработки этого проекта получается отличная игра для тренировки юных артиллеристов. Необходимо попасть в злыдня, который появляется в случайном месте экрана.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114C20-0F51-4D46-A38D-01353405DA6C}"/>
              </a:ext>
            </a:extLst>
          </p:cNvPr>
          <p:cNvSpPr txBox="1"/>
          <p:nvPr/>
        </p:nvSpPr>
        <p:spPr>
          <a:xfrm>
            <a:off x="783771" y="5125458"/>
            <a:ext cx="10772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Игроку необходимо задать начальную скорость снаряда и угол наклона ствола. Чем-то игра неуловимо напоминает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Angry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Birds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Если пушку заменить на рогатку, а снаряд на птичку, то отправить детей на перемену будет непросто!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99A6283-8C61-4921-B8B1-2B05932B03D4}"/>
              </a:ext>
            </a:extLst>
          </p:cNvPr>
          <p:cNvGrpSpPr/>
          <p:nvPr/>
        </p:nvGrpSpPr>
        <p:grpSpPr>
          <a:xfrm>
            <a:off x="5869577" y="1015516"/>
            <a:ext cx="5470776" cy="4066176"/>
            <a:chOff x="5869577" y="1015516"/>
            <a:chExt cx="5470776" cy="4066176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EA448BE6-A4CE-416A-A315-D4B11F8A6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072" t="1505" r="28147"/>
            <a:stretch/>
          </p:blipFill>
          <p:spPr>
            <a:xfrm>
              <a:off x="5869577" y="1015516"/>
              <a:ext cx="5470776" cy="4066176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3DCA46AC-4964-404E-885E-3D8ADB019B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4" t="91201" r="33576"/>
            <a:stretch/>
          </p:blipFill>
          <p:spPr>
            <a:xfrm>
              <a:off x="6563105" y="4410635"/>
              <a:ext cx="4777248" cy="363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863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8116388" y="766242"/>
            <a:ext cx="3405052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ИНТЕРАКТИВНАЯ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ГЕОГРАФИЯ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Ещё один пример использования Scratch – создание тестов и викторин. Это может пригодиться на географии, истории, биологии… Вот пример викторины по географии. В ней всего десять вопросов о столицах государств.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Изменить этот проект совсем несложно. Достаточно изменить вопросы и правильные ответы. Это под силу даже ученикам начальных классов.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3AA486-882E-48D7-95FA-1EE0C3B149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43" t="978" r="16143"/>
          <a:stretch/>
        </p:blipFill>
        <p:spPr>
          <a:xfrm>
            <a:off x="502156" y="653032"/>
            <a:ext cx="7344266" cy="581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0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5411D1-38DF-4F15-A8EF-825B7AF0873E}"/>
              </a:ext>
            </a:extLst>
          </p:cNvPr>
          <p:cNvSpPr txBox="1"/>
          <p:nvPr/>
        </p:nvSpPr>
        <p:spPr>
          <a:xfrm>
            <a:off x="783771" y="653032"/>
            <a:ext cx="4720558" cy="4452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ПОЭТИЧЕСКАЯ ВИКТОРИНА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Следующий пример - Scratch можно использовать даже на уроках литературы!</a:t>
            </a:r>
          </a:p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этом проекте ученику предстоит проверить, как он выучил стихотворение. Помимо знания самого стихотворного произведения потребуется умение быстро читать и анализировать прочитанное. Три персонажа этого проекта будут произносить по одной строке стихотворения, причём правильную сроку произносит только один из них, а двое других — с ошибками. Ученик должен быстро прочитать три варианта и кликнуть на персонажа, который говорит верно.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114C20-0F51-4D46-A38D-01353405DA6C}"/>
              </a:ext>
            </a:extLst>
          </p:cNvPr>
          <p:cNvSpPr txBox="1"/>
          <p:nvPr/>
        </p:nvSpPr>
        <p:spPr>
          <a:xfrm>
            <a:off x="783771" y="5125458"/>
            <a:ext cx="10772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Предлагаем детям доработать или изменить этот проект. Это потребует не только умения программировать, но и умения сочинять стихи. На основе нескольких подобных проектов можно устроить весёлое литературное соревнование между учениками.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5C08D4-8BE4-449E-B15F-C7E36647A0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28" t="1505" r="16000"/>
          <a:stretch/>
        </p:blipFill>
        <p:spPr>
          <a:xfrm>
            <a:off x="5513037" y="653032"/>
            <a:ext cx="5773271" cy="452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384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89_TF78438558" id="{9E57F44F-DA93-4254-91DF-B1426C3EFFA1}" vid="{65451059-DDF1-4B5B-9523-2E5E6136842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{C28521C9-DDED-4782-8CC9-F2D02854E173}tf78438558_win32</Template>
  <TotalTime>296</TotalTime>
  <Words>995</Words>
  <Application>Microsoft Office PowerPoint</Application>
  <PresentationFormat>Широкоэкранный</PresentationFormat>
  <Paragraphs>38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Garamond</vt:lpstr>
      <vt:lpstr>Times New Roman</vt:lpstr>
      <vt:lpstr>СавонVTI</vt:lpstr>
      <vt:lpstr>Формирование и развитие функциональной грамотности учащихся на уроках с применением среды программирования Scratch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функциональной грамотности учащихся на уроках с применением среды программирования Scratch</dc:title>
  <dc:creator>Пользователь</dc:creator>
  <cp:lastModifiedBy>Пользователь</cp:lastModifiedBy>
  <cp:revision>21</cp:revision>
  <dcterms:created xsi:type="dcterms:W3CDTF">2022-03-22T07:27:59Z</dcterms:created>
  <dcterms:modified xsi:type="dcterms:W3CDTF">2022-03-22T12:24:57Z</dcterms:modified>
</cp:coreProperties>
</file>