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6" r:id="rId6"/>
    <p:sldId id="272" r:id="rId7"/>
    <p:sldId id="273" r:id="rId8"/>
    <p:sldId id="274" r:id="rId9"/>
    <p:sldId id="275" r:id="rId10"/>
    <p:sldId id="276" r:id="rId11"/>
    <p:sldId id="278" r:id="rId12"/>
    <p:sldId id="279" r:id="rId13"/>
    <p:sldId id="280" r:id="rId14"/>
    <p:sldId id="283" r:id="rId15"/>
    <p:sldId id="285" r:id="rId16"/>
    <p:sldId id="286" r:id="rId17"/>
    <p:sldId id="28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8B5A8-D112-4BF8-80A0-9CB7731E5621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6333B-1C78-4FA0-BAB6-6FBBDD94A3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8B5A8-D112-4BF8-80A0-9CB7731E5621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6333B-1C78-4FA0-BAB6-6FBBDD94A3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8B5A8-D112-4BF8-80A0-9CB7731E5621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6333B-1C78-4FA0-BAB6-6FBBDD94A3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8B5A8-D112-4BF8-80A0-9CB7731E5621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6333B-1C78-4FA0-BAB6-6FBBDD94A3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8B5A8-D112-4BF8-80A0-9CB7731E5621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6333B-1C78-4FA0-BAB6-6FBBDD94A3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8B5A8-D112-4BF8-80A0-9CB7731E5621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6333B-1C78-4FA0-BAB6-6FBBDD94A3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8B5A8-D112-4BF8-80A0-9CB7731E5621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6333B-1C78-4FA0-BAB6-6FBBDD94A3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8B5A8-D112-4BF8-80A0-9CB7731E5621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6333B-1C78-4FA0-BAB6-6FBBDD94A3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8B5A8-D112-4BF8-80A0-9CB7731E5621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6333B-1C78-4FA0-BAB6-6FBBDD94A3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8B5A8-D112-4BF8-80A0-9CB7731E5621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6333B-1C78-4FA0-BAB6-6FBBDD94A3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8B5A8-D112-4BF8-80A0-9CB7731E5621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046333B-1C78-4FA0-BAB6-6FBBDD94A3F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BC8B5A8-D112-4BF8-80A0-9CB7731E5621}" type="datetimeFigureOut">
              <a:rPr lang="ru-RU" smtClean="0"/>
              <a:pPr/>
              <a:t>21.03.2022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046333B-1C78-4FA0-BAB6-6FBBDD94A3FF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2857519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rgbClr val="FFFF00"/>
                </a:solidFill>
              </a:rPr>
              <a:t>Методы формирования функциональной грамотности в начальной школе</a:t>
            </a:r>
            <a:endParaRPr lang="ru-RU" sz="44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500438"/>
            <a:ext cx="7854696" cy="2500330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Учитель начальных классов</a:t>
            </a:r>
          </a:p>
          <a:p>
            <a:r>
              <a:rPr lang="ru-RU" sz="2000" b="1" dirty="0" smtClean="0"/>
              <a:t> МБОУ СОШ № 8 </a:t>
            </a:r>
          </a:p>
          <a:p>
            <a:r>
              <a:rPr lang="ru-RU" sz="2000" b="1" dirty="0" smtClean="0"/>
              <a:t>им. </a:t>
            </a:r>
            <a:r>
              <a:rPr lang="ru-RU" sz="2000" b="1" dirty="0" err="1" smtClean="0"/>
              <a:t>П.Н.Стратиенко</a:t>
            </a:r>
            <a:r>
              <a:rPr lang="ru-RU" sz="2000" b="1" dirty="0" smtClean="0"/>
              <a:t> </a:t>
            </a:r>
          </a:p>
          <a:p>
            <a:r>
              <a:rPr lang="ru-RU" sz="2000" b="1" dirty="0" smtClean="0"/>
              <a:t>ст. Новопластуновской</a:t>
            </a:r>
          </a:p>
          <a:p>
            <a:r>
              <a:rPr lang="ru-RU" sz="2000" b="1" dirty="0" smtClean="0"/>
              <a:t>Мельникова С.В.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1691"/>
            <a:ext cx="8229600" cy="1568393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  <a:latin typeface="Georgia" panose="02040502050405020303" pitchFamily="18" charset="0"/>
              </a:rPr>
              <a:t>Методы и приемы</a:t>
            </a:r>
            <a:r>
              <a:rPr lang="ru-RU" sz="2800" dirty="0">
                <a:solidFill>
                  <a:srgbClr val="0070C0"/>
                </a:solidFill>
                <a:latin typeface="Georgia" panose="02040502050405020303" pitchFamily="18" charset="0"/>
              </a:rPr>
              <a:t> </a:t>
            </a:r>
            <a:r>
              <a:rPr lang="ru-RU" sz="2800" b="1" dirty="0">
                <a:solidFill>
                  <a:srgbClr val="0070C0"/>
                </a:solidFill>
                <a:latin typeface="Georgia" panose="02040502050405020303" pitchFamily="18" charset="0"/>
              </a:rPr>
              <a:t>для формирования читательской грамотности</a:t>
            </a:r>
            <a:r>
              <a:rPr lang="ru-RU" sz="2800" dirty="0">
                <a:solidFill>
                  <a:srgbClr val="0070C0"/>
                </a:solidFill>
                <a:latin typeface="Georgia" panose="02040502050405020303" pitchFamily="18" charset="0"/>
              </a:rPr>
              <a:t> </a:t>
            </a:r>
            <a:r>
              <a:rPr lang="ru-RU" sz="2800" dirty="0">
                <a:latin typeface="Georgia" panose="02040502050405020303" pitchFamily="18" charset="0"/>
              </a:rPr>
              <a:t/>
            </a:r>
            <a:br>
              <a:rPr lang="ru-RU" sz="2800" dirty="0">
                <a:latin typeface="Georgia" panose="02040502050405020303" pitchFamily="18" charset="0"/>
              </a:rPr>
            </a:br>
            <a:endParaRPr lang="ru-RU" sz="2800" dirty="0">
              <a:latin typeface="Georgia" panose="02040502050405020303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4"/>
            <a:ext cx="4038600" cy="4434841"/>
          </a:xfrm>
        </p:spPr>
        <p:txBody>
          <a:bodyPr/>
          <a:lstStyle/>
          <a:p>
            <a:pPr algn="ctr"/>
            <a:endParaRPr lang="ru-RU" sz="2000" b="1" dirty="0" smtClean="0">
              <a:solidFill>
                <a:srgbClr val="0070C0"/>
              </a:solidFill>
              <a:latin typeface="Georgia" panose="02040502050405020303" pitchFamily="18" charset="0"/>
            </a:endParaRPr>
          </a:p>
          <a:p>
            <a:pPr algn="ctr"/>
            <a:endParaRPr lang="ru-RU" sz="2000" b="1" dirty="0">
              <a:solidFill>
                <a:srgbClr val="0070C0"/>
              </a:solidFill>
              <a:latin typeface="Georgia" panose="02040502050405020303" pitchFamily="18" charset="0"/>
            </a:endParaRPr>
          </a:p>
          <a:p>
            <a:r>
              <a:rPr lang="ru-RU" sz="2400" b="1" dirty="0" smtClean="0">
                <a:solidFill>
                  <a:srgbClr val="0070C0"/>
                </a:solidFill>
                <a:latin typeface="Georgia" panose="02040502050405020303" pitchFamily="18" charset="0"/>
              </a:rPr>
              <a:t>1. «Чтение с остановками» 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Georgia" panose="02040502050405020303" pitchFamily="18" charset="0"/>
              </a:rPr>
              <a:t>2. «</a:t>
            </a:r>
            <a:r>
              <a:rPr lang="ru-RU" sz="2400" b="1" dirty="0" err="1" smtClean="0">
                <a:solidFill>
                  <a:srgbClr val="0070C0"/>
                </a:solidFill>
                <a:latin typeface="Georgia" panose="02040502050405020303" pitchFamily="18" charset="0"/>
              </a:rPr>
              <a:t>Синквейн</a:t>
            </a:r>
            <a:r>
              <a:rPr lang="ru-RU" sz="2400" b="1" dirty="0" smtClean="0">
                <a:solidFill>
                  <a:srgbClr val="0070C0"/>
                </a:solidFill>
                <a:latin typeface="Georgia" panose="02040502050405020303" pitchFamily="18" charset="0"/>
              </a:rPr>
              <a:t>» 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Georgia" panose="02040502050405020303" pitchFamily="18" charset="0"/>
              </a:rPr>
              <a:t>3. «Работа с вопросником» </a:t>
            </a:r>
          </a:p>
          <a:p>
            <a:endParaRPr lang="ru-RU" sz="2800" dirty="0"/>
          </a:p>
        </p:txBody>
      </p:sp>
      <p:pic>
        <p:nvPicPr>
          <p:cNvPr id="5" name="Объект 4"/>
          <p:cNvPicPr>
            <a:picLocks noGrp="1"/>
          </p:cNvPicPr>
          <p:nvPr>
            <p:ph sz="half" idx="1"/>
          </p:nvPr>
        </p:nvPicPr>
        <p:blipFill rotWithShape="1">
          <a:blip r:embed="rId2"/>
          <a:srcRect l="51849" t="34400" r="28808" b="48186"/>
          <a:stretch/>
        </p:blipFill>
        <p:spPr bwMode="auto">
          <a:xfrm>
            <a:off x="500034" y="2071678"/>
            <a:ext cx="3783934" cy="271464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620688"/>
            <a:ext cx="8229600" cy="936104"/>
          </a:xfrm>
        </p:spPr>
        <p:txBody>
          <a:bodyPr>
            <a:normAutofit/>
          </a:bodyPr>
          <a:lstStyle/>
          <a:p>
            <a:pPr algn="ctr"/>
            <a:r>
              <a:rPr lang="ru-RU" sz="2200" b="1" dirty="0" smtClean="0">
                <a:solidFill>
                  <a:srgbClr val="0070C0"/>
                </a:solidFill>
                <a:latin typeface="Georgia" panose="02040502050405020303" pitchFamily="18" charset="0"/>
              </a:rPr>
              <a:t>МЕТОДЫ </a:t>
            </a:r>
            <a:r>
              <a:rPr lang="ru-RU" sz="2200" b="1" dirty="0">
                <a:solidFill>
                  <a:srgbClr val="0070C0"/>
                </a:solidFill>
                <a:latin typeface="Georgia" panose="02040502050405020303" pitchFamily="18" charset="0"/>
              </a:rPr>
              <a:t>И ПРИЕМЫ</a:t>
            </a:r>
            <a:r>
              <a:rPr lang="ru-RU" sz="2200" dirty="0">
                <a:solidFill>
                  <a:srgbClr val="0070C0"/>
                </a:solidFill>
                <a:latin typeface="Georgia" panose="02040502050405020303" pitchFamily="18" charset="0"/>
              </a:rPr>
              <a:t> </a:t>
            </a:r>
            <a:r>
              <a:rPr lang="ru-RU" sz="2200" b="1" dirty="0">
                <a:solidFill>
                  <a:srgbClr val="0070C0"/>
                </a:solidFill>
                <a:latin typeface="Georgia" panose="02040502050405020303" pitchFamily="18" charset="0"/>
              </a:rPr>
              <a:t>ДЛЯ ФОРМИРОВАНИЯ ЧИТАТЕЛЬСКОЙ ГРАМОТНОСТИ</a:t>
            </a:r>
            <a:r>
              <a:rPr lang="ru-RU" sz="2200" dirty="0">
                <a:solidFill>
                  <a:srgbClr val="0070C0"/>
                </a:solidFill>
                <a:latin typeface="Georgia" panose="02040502050405020303" pitchFamily="18" charset="0"/>
              </a:rPr>
              <a:t> </a:t>
            </a:r>
            <a:endParaRPr lang="ru-RU" sz="2200" dirty="0">
              <a:solidFill>
                <a:srgbClr val="0070C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2200" b="1" dirty="0">
                <a:solidFill>
                  <a:srgbClr val="0070C0"/>
                </a:solidFill>
                <a:latin typeface="Georgia" panose="02040502050405020303" pitchFamily="18" charset="0"/>
              </a:rPr>
              <a:t>4. «Знаю, узнал, хочу узнать» </a:t>
            </a:r>
          </a:p>
          <a:p>
            <a:r>
              <a:rPr lang="ru-RU" sz="2200" b="1" dirty="0">
                <a:solidFill>
                  <a:srgbClr val="0070C0"/>
                </a:solidFill>
                <a:latin typeface="Georgia" panose="02040502050405020303" pitchFamily="18" charset="0"/>
              </a:rPr>
              <a:t>5. «Мозговой штурм» </a:t>
            </a:r>
          </a:p>
          <a:p>
            <a:r>
              <a:rPr lang="ru-RU" sz="2200" b="1" dirty="0">
                <a:solidFill>
                  <a:srgbClr val="0070C0"/>
                </a:solidFill>
                <a:latin typeface="Georgia" panose="02040502050405020303" pitchFamily="18" charset="0"/>
              </a:rPr>
              <a:t>6. «Уголки» </a:t>
            </a:r>
          </a:p>
          <a:p>
            <a:r>
              <a:rPr lang="ru-RU" sz="2200" b="1" dirty="0">
                <a:solidFill>
                  <a:srgbClr val="0070C0"/>
                </a:solidFill>
                <a:latin typeface="Georgia" panose="02040502050405020303" pitchFamily="18" charset="0"/>
              </a:rPr>
              <a:t>7. «Написание творческих работ» </a:t>
            </a:r>
          </a:p>
          <a:p>
            <a:r>
              <a:rPr lang="ru-RU" sz="2200" b="1" dirty="0">
                <a:solidFill>
                  <a:srgbClr val="0070C0"/>
                </a:solidFill>
                <a:latin typeface="Georgia" panose="02040502050405020303" pitchFamily="18" charset="0"/>
              </a:rPr>
              <a:t>8. «Создание викторины» </a:t>
            </a:r>
          </a:p>
          <a:p>
            <a:r>
              <a:rPr lang="ru-RU" sz="2200" b="1" dirty="0">
                <a:solidFill>
                  <a:srgbClr val="0070C0"/>
                </a:solidFill>
                <a:latin typeface="Georgia" panose="02040502050405020303" pitchFamily="18" charset="0"/>
              </a:rPr>
              <a:t>9. «Логическая цепочка»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Объект 4"/>
          <p:cNvPicPr>
            <a:picLocks noGrp="1"/>
          </p:cNvPicPr>
          <p:nvPr>
            <p:ph sz="half" idx="1"/>
          </p:nvPr>
        </p:nvPicPr>
        <p:blipFill rotWithShape="1">
          <a:blip r:embed="rId2"/>
          <a:srcRect l="45536" t="25253" r="26244" b="40874"/>
          <a:stretch/>
        </p:blipFill>
        <p:spPr bwMode="auto">
          <a:xfrm>
            <a:off x="533400" y="2060848"/>
            <a:ext cx="3822576" cy="38884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333429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8069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sz="3600" b="1" dirty="0">
                <a:solidFill>
                  <a:srgbClr val="0070C0"/>
                </a:solidFill>
                <a:latin typeface="Georgia" panose="02040502050405020303" pitchFamily="18" charset="0"/>
              </a:rPr>
              <a:t>Математическая грамотность</a:t>
            </a:r>
            <a:r>
              <a:rPr lang="ru-RU" sz="3600" dirty="0">
                <a:solidFill>
                  <a:srgbClr val="0070C0"/>
                </a:solidFill>
                <a:latin typeface="Georgia" panose="02040502050405020303" pitchFamily="18" charset="0"/>
              </a:rPr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>
                <a:solidFill>
                  <a:srgbClr val="0070C0"/>
                </a:solidFill>
                <a:latin typeface="Georgia" panose="02040502050405020303" pitchFamily="18" charset="0"/>
              </a:rPr>
              <a:t>Это способность человека определять и понимать роль математики в мире, в котором он живет, </a:t>
            </a:r>
            <a:endParaRPr lang="ru-RU" b="1" dirty="0" smtClean="0">
              <a:solidFill>
                <a:srgbClr val="0070C0"/>
              </a:solidFill>
              <a:latin typeface="Georgia" panose="02040502050405020303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  <a:latin typeface="Georgia" panose="02040502050405020303" pitchFamily="18" charset="0"/>
              </a:rPr>
              <a:t> </a:t>
            </a:r>
            <a:r>
              <a:rPr lang="ru-RU" b="1" dirty="0" smtClean="0">
                <a:solidFill>
                  <a:srgbClr val="0070C0"/>
                </a:solidFill>
                <a:latin typeface="Georgia" panose="02040502050405020303" pitchFamily="18" charset="0"/>
              </a:rPr>
              <a:t>   </a:t>
            </a:r>
            <a:r>
              <a:rPr lang="ru-RU" b="1" dirty="0" smtClean="0">
                <a:solidFill>
                  <a:srgbClr val="0070C0"/>
                </a:solidFill>
                <a:latin typeface="Georgia" panose="02040502050405020303" pitchFamily="18" charset="0"/>
              </a:rPr>
              <a:t>высказывать </a:t>
            </a:r>
            <a:r>
              <a:rPr lang="ru-RU" b="1" dirty="0">
                <a:solidFill>
                  <a:srgbClr val="0070C0"/>
                </a:solidFill>
                <a:latin typeface="Georgia" panose="02040502050405020303" pitchFamily="18" charset="0"/>
              </a:rPr>
              <a:t>хорошо обоснованные математические суждения и использовать математику так, чтобы удовлетворять в настоящем и будущем потребности, присущие созидательному,</a:t>
            </a:r>
            <a:r>
              <a:rPr lang="ru-RU" dirty="0">
                <a:solidFill>
                  <a:srgbClr val="0070C0"/>
                </a:solidFill>
                <a:latin typeface="Georgia" panose="02040502050405020303" pitchFamily="18" charset="0"/>
              </a:rPr>
              <a:t> </a:t>
            </a:r>
            <a:r>
              <a:rPr lang="ru-RU" b="1" dirty="0">
                <a:solidFill>
                  <a:srgbClr val="0070C0"/>
                </a:solidFill>
                <a:latin typeface="Georgia" panose="02040502050405020303" pitchFamily="18" charset="0"/>
              </a:rPr>
              <a:t>заинтересованному и мыслящему гражданину</a:t>
            </a:r>
            <a:r>
              <a:rPr lang="ru-RU" dirty="0">
                <a:solidFill>
                  <a:srgbClr val="0070C0"/>
                </a:solidFill>
                <a:latin typeface="Georgia" panose="02040502050405020303" pitchFamily="18" charset="0"/>
              </a:rPr>
              <a:t> </a:t>
            </a:r>
          </a:p>
          <a:p>
            <a:endParaRPr lang="ru-RU" dirty="0"/>
          </a:p>
        </p:txBody>
      </p:sp>
      <p:pic>
        <p:nvPicPr>
          <p:cNvPr id="5" name="Объект 4"/>
          <p:cNvPicPr>
            <a:picLocks noGrp="1"/>
          </p:cNvPicPr>
          <p:nvPr>
            <p:ph sz="half" idx="2"/>
          </p:nvPr>
        </p:nvPicPr>
        <p:blipFill rotWithShape="1">
          <a:blip r:embed="rId2"/>
          <a:srcRect l="24854" t="20644" r="26393" b="34661"/>
          <a:stretch/>
        </p:blipFill>
        <p:spPr bwMode="auto">
          <a:xfrm>
            <a:off x="4648200" y="1920085"/>
            <a:ext cx="4038600" cy="424521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2127436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5270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Georgia" panose="02040502050405020303" pitchFamily="18" charset="0"/>
              </a:rPr>
              <a:t>Логические задачи на уроках</a:t>
            </a:r>
            <a:endParaRPr lang="ru-RU" sz="2800" b="1" dirty="0">
              <a:solidFill>
                <a:srgbClr val="0070C0"/>
              </a:solidFill>
              <a:latin typeface="Georgia" panose="02040502050405020303" pitchFamily="18" charset="0"/>
            </a:endParaRPr>
          </a:p>
        </p:txBody>
      </p:sp>
      <p:pic>
        <p:nvPicPr>
          <p:cNvPr id="5" name="Объект 4"/>
          <p:cNvPicPr>
            <a:picLocks noGrp="1"/>
          </p:cNvPicPr>
          <p:nvPr>
            <p:ph sz="half" idx="1"/>
          </p:nvPr>
        </p:nvPicPr>
        <p:blipFill rotWithShape="1">
          <a:blip r:embed="rId2"/>
          <a:srcRect l="24853" t="11625" r="26243" b="46486"/>
          <a:stretch/>
        </p:blipFill>
        <p:spPr bwMode="auto">
          <a:xfrm>
            <a:off x="457200" y="2204864"/>
            <a:ext cx="4038600" cy="439248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6" name="Объект 5"/>
          <p:cNvPicPr>
            <a:picLocks noGrp="1"/>
          </p:cNvPicPr>
          <p:nvPr>
            <p:ph sz="half" idx="2"/>
          </p:nvPr>
        </p:nvPicPr>
        <p:blipFill rotWithShape="1">
          <a:blip r:embed="rId3"/>
          <a:srcRect l="24693" t="16435" r="27044" b="40072"/>
          <a:stretch/>
        </p:blipFill>
        <p:spPr bwMode="auto">
          <a:xfrm>
            <a:off x="4648200" y="2204864"/>
            <a:ext cx="4038600" cy="439248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3287712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20882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dirty="0" smtClean="0">
                <a:latin typeface="Georgia" panose="02040502050405020303" pitchFamily="18" charset="0"/>
              </a:rPr>
              <a:t/>
            </a:r>
            <a:br>
              <a:rPr lang="ru-RU" sz="2200" b="1" dirty="0" smtClean="0">
                <a:latin typeface="Georgia" panose="02040502050405020303" pitchFamily="18" charset="0"/>
              </a:rPr>
            </a:br>
            <a:r>
              <a:rPr lang="ru-RU" sz="2200" b="1" dirty="0">
                <a:latin typeface="Georgia" panose="02040502050405020303" pitchFamily="18" charset="0"/>
              </a:rPr>
              <a:t/>
            </a:r>
            <a:br>
              <a:rPr lang="ru-RU" sz="2200" b="1" dirty="0">
                <a:latin typeface="Georgia" panose="02040502050405020303" pitchFamily="18" charset="0"/>
              </a:rPr>
            </a:br>
            <a:r>
              <a:rPr lang="ru-RU" sz="2200" b="1" dirty="0" smtClean="0">
                <a:latin typeface="Georgia" panose="02040502050405020303" pitchFamily="18" charset="0"/>
              </a:rPr>
              <a:t/>
            </a:r>
            <a:br>
              <a:rPr lang="ru-RU" sz="2200" b="1" dirty="0" smtClean="0">
                <a:latin typeface="Georgia" panose="02040502050405020303" pitchFamily="18" charset="0"/>
              </a:rPr>
            </a:br>
            <a:r>
              <a:rPr lang="ru-RU" sz="2200" b="1" dirty="0">
                <a:latin typeface="Georgia" panose="02040502050405020303" pitchFamily="18" charset="0"/>
              </a:rPr>
              <a:t/>
            </a:r>
            <a:br>
              <a:rPr lang="ru-RU" sz="2200" b="1" dirty="0">
                <a:latin typeface="Georgia" panose="02040502050405020303" pitchFamily="18" charset="0"/>
              </a:rPr>
            </a:br>
            <a:r>
              <a:rPr lang="ru-RU" sz="2200" b="1" dirty="0" smtClean="0">
                <a:latin typeface="Georgia" panose="02040502050405020303" pitchFamily="18" charset="0"/>
              </a:rPr>
              <a:t/>
            </a:r>
            <a:br>
              <a:rPr lang="ru-RU" sz="2200" b="1" dirty="0" smtClean="0">
                <a:latin typeface="Georgia" panose="02040502050405020303" pitchFamily="18" charset="0"/>
              </a:rPr>
            </a:br>
            <a:r>
              <a:rPr lang="ru-RU" sz="2200" b="1" dirty="0" smtClean="0">
                <a:latin typeface="Georgia" panose="02040502050405020303" pitchFamily="18" charset="0"/>
              </a:rPr>
              <a:t/>
            </a:r>
            <a:br>
              <a:rPr lang="ru-RU" sz="2200" b="1" dirty="0" smtClean="0">
                <a:latin typeface="Georgia" panose="02040502050405020303" pitchFamily="18" charset="0"/>
              </a:rPr>
            </a:br>
            <a:r>
              <a:rPr lang="ru-RU" sz="2200" b="1" dirty="0">
                <a:latin typeface="Georgia" panose="02040502050405020303" pitchFamily="18" charset="0"/>
              </a:rPr>
              <a:t/>
            </a:r>
            <a:br>
              <a:rPr lang="ru-RU" sz="2200" b="1" dirty="0">
                <a:latin typeface="Georgia" panose="02040502050405020303" pitchFamily="18" charset="0"/>
              </a:rPr>
            </a:br>
            <a:r>
              <a:rPr lang="ru-RU" sz="2200" b="1" dirty="0" smtClean="0">
                <a:latin typeface="Georgia" panose="02040502050405020303" pitchFamily="18" charset="0"/>
              </a:rPr>
              <a:t/>
            </a:r>
            <a:br>
              <a:rPr lang="ru-RU" sz="2200" b="1" dirty="0" smtClean="0">
                <a:latin typeface="Georgia" panose="02040502050405020303" pitchFamily="18" charset="0"/>
              </a:rPr>
            </a:br>
            <a:r>
              <a:rPr lang="ru-RU" sz="2200" b="1" dirty="0">
                <a:latin typeface="Georgia" panose="02040502050405020303" pitchFamily="18" charset="0"/>
              </a:rPr>
              <a:t/>
            </a:r>
            <a:br>
              <a:rPr lang="ru-RU" sz="2200" b="1" dirty="0">
                <a:latin typeface="Georgia" panose="02040502050405020303" pitchFamily="18" charset="0"/>
              </a:rPr>
            </a:br>
            <a:r>
              <a:rPr lang="ru-RU" sz="2200" b="1" dirty="0" smtClean="0">
                <a:latin typeface="Georgia" panose="02040502050405020303" pitchFamily="18" charset="0"/>
              </a:rPr>
              <a:t/>
            </a:r>
            <a:br>
              <a:rPr lang="ru-RU" sz="2200" b="1" dirty="0" smtClean="0">
                <a:latin typeface="Georgia" panose="02040502050405020303" pitchFamily="18" charset="0"/>
              </a:rPr>
            </a:br>
            <a:r>
              <a:rPr lang="ru-RU" sz="3100" b="1" dirty="0" smtClean="0">
                <a:solidFill>
                  <a:srgbClr val="0070C0"/>
                </a:solidFill>
                <a:latin typeface="Georgia" panose="02040502050405020303" pitchFamily="18" charset="0"/>
              </a:rPr>
              <a:t>Различные формы работы над задачей</a:t>
            </a:r>
            <a:r>
              <a:rPr lang="ru-RU" sz="3100" dirty="0" smtClean="0">
                <a:solidFill>
                  <a:srgbClr val="0070C0"/>
                </a:solidFill>
                <a:latin typeface="Georgia" panose="02040502050405020303" pitchFamily="18" charset="0"/>
              </a:rPr>
              <a:t> </a:t>
            </a:r>
            <a:r>
              <a:rPr lang="ru-RU" sz="2400" dirty="0" smtClean="0">
                <a:latin typeface="Georgia" panose="02040502050405020303" pitchFamily="18" charset="0"/>
              </a:rPr>
              <a:t/>
            </a:r>
            <a:br>
              <a:rPr lang="ru-RU" sz="2400" dirty="0" smtClean="0">
                <a:latin typeface="Georgia" panose="02040502050405020303" pitchFamily="18" charset="0"/>
              </a:rPr>
            </a:br>
            <a:r>
              <a:rPr lang="ru-RU" sz="2400" dirty="0" smtClean="0">
                <a:latin typeface="Georgia" panose="02040502050405020303" pitchFamily="18" charset="0"/>
              </a:rPr>
              <a:t/>
            </a:r>
            <a:br>
              <a:rPr lang="ru-RU" sz="2400" dirty="0" smtClean="0">
                <a:latin typeface="Georgia" panose="02040502050405020303" pitchFamily="18" charset="0"/>
              </a:rPr>
            </a:br>
            <a:r>
              <a:rPr lang="ru-RU" sz="2200" b="1" dirty="0" smtClean="0">
                <a:latin typeface="Georgia" panose="02040502050405020303" pitchFamily="18" charset="0"/>
              </a:rPr>
              <a:t/>
            </a:r>
            <a:br>
              <a:rPr lang="ru-RU" sz="2200" b="1" dirty="0" smtClean="0">
                <a:latin typeface="Georgia" panose="02040502050405020303" pitchFamily="18" charset="0"/>
              </a:rPr>
            </a:br>
            <a:r>
              <a:rPr lang="ru-RU" sz="2200" b="1" dirty="0">
                <a:latin typeface="Georgia" panose="02040502050405020303" pitchFamily="18" charset="0"/>
              </a:rPr>
              <a:t/>
            </a:r>
            <a:br>
              <a:rPr lang="ru-RU" sz="2200" b="1" dirty="0">
                <a:latin typeface="Georgia" panose="02040502050405020303" pitchFamily="18" charset="0"/>
              </a:rPr>
            </a:br>
            <a:endParaRPr lang="ru-RU" sz="3100" dirty="0">
              <a:latin typeface="Georgia" panose="02040502050405020303" pitchFamily="18" charset="0"/>
            </a:endParaRPr>
          </a:p>
        </p:txBody>
      </p:sp>
      <p:pic>
        <p:nvPicPr>
          <p:cNvPr id="5" name="Объект 4"/>
          <p:cNvPicPr>
            <a:picLocks noGrp="1"/>
          </p:cNvPicPr>
          <p:nvPr>
            <p:ph sz="half" idx="1"/>
          </p:nvPr>
        </p:nvPicPr>
        <p:blipFill rotWithShape="1">
          <a:blip r:embed="rId2"/>
          <a:srcRect l="25173" t="22247" r="26403" b="48490"/>
          <a:stretch/>
        </p:blipFill>
        <p:spPr bwMode="auto">
          <a:xfrm>
            <a:off x="457200" y="2204865"/>
            <a:ext cx="4038600" cy="386734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8" name="Объект 7"/>
          <p:cNvPicPr>
            <a:picLocks noGrp="1"/>
          </p:cNvPicPr>
          <p:nvPr>
            <p:ph sz="half" idx="2"/>
          </p:nvPr>
        </p:nvPicPr>
        <p:blipFill rotWithShape="1">
          <a:blip r:embed="rId3"/>
          <a:srcRect l="25494" t="12226" r="27044" b="47088"/>
          <a:stretch/>
        </p:blipFill>
        <p:spPr bwMode="auto">
          <a:xfrm>
            <a:off x="4648200" y="2204864"/>
            <a:ext cx="4038600" cy="415006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393933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19"/>
            <a:ext cx="8229600" cy="101136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sz="4400" b="1" dirty="0">
                <a:solidFill>
                  <a:srgbClr val="0070C0"/>
                </a:solidFill>
                <a:latin typeface="Georgia" panose="02040502050405020303" pitchFamily="18" charset="0"/>
              </a:rPr>
              <a:t>Естественнонаучная грамотность</a:t>
            </a:r>
            <a:r>
              <a:rPr lang="ru-RU" sz="4400" dirty="0">
                <a:solidFill>
                  <a:srgbClr val="0070C0"/>
                </a:solidFill>
                <a:latin typeface="Georgia" panose="02040502050405020303" pitchFamily="18" charset="0"/>
              </a:rPr>
              <a:t> </a:t>
            </a:r>
            <a:endParaRPr lang="ru-RU" sz="4400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060847"/>
            <a:ext cx="4038600" cy="4294077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>
                <a:solidFill>
                  <a:srgbClr val="0070C0"/>
                </a:solidFill>
                <a:latin typeface="Georgia" panose="02040502050405020303" pitchFamily="18" charset="0"/>
              </a:rPr>
              <a:t>Это способность человека осваивать и использовать естественнонаучные знания для распознания и постановки вопросов, для освоения новых знаний, для объяснения естественнонаучных явлений и формулирования основанных на научных доказательствах выводов в связи с естественнонаучной</a:t>
            </a:r>
            <a:r>
              <a:rPr lang="ru-RU" dirty="0">
                <a:solidFill>
                  <a:srgbClr val="0070C0"/>
                </a:solidFill>
                <a:latin typeface="Georgia" panose="02040502050405020303" pitchFamily="18" charset="0"/>
              </a:rPr>
              <a:t> </a:t>
            </a:r>
            <a:r>
              <a:rPr lang="ru-RU" b="1" dirty="0">
                <a:solidFill>
                  <a:srgbClr val="0070C0"/>
                </a:solidFill>
                <a:latin typeface="Georgia" panose="02040502050405020303" pitchFamily="18" charset="0"/>
              </a:rPr>
              <a:t>проблематикой</a:t>
            </a:r>
            <a:r>
              <a:rPr lang="ru-RU" dirty="0">
                <a:solidFill>
                  <a:srgbClr val="0070C0"/>
                </a:solidFill>
                <a:latin typeface="Georgia" panose="02040502050405020303" pitchFamily="18" charset="0"/>
              </a:rPr>
              <a:t> </a:t>
            </a:r>
          </a:p>
          <a:p>
            <a:endParaRPr lang="ru-RU" dirty="0"/>
          </a:p>
        </p:txBody>
      </p:sp>
      <p:pic>
        <p:nvPicPr>
          <p:cNvPr id="5" name="Объект 4"/>
          <p:cNvPicPr>
            <a:picLocks noGrp="1"/>
          </p:cNvPicPr>
          <p:nvPr>
            <p:ph sz="half" idx="2"/>
          </p:nvPr>
        </p:nvPicPr>
        <p:blipFill rotWithShape="1">
          <a:blip r:embed="rId2"/>
          <a:srcRect l="25013" t="20644" r="26403" b="34661"/>
          <a:stretch/>
        </p:blipFill>
        <p:spPr bwMode="auto">
          <a:xfrm>
            <a:off x="4648200" y="1920085"/>
            <a:ext cx="4038600" cy="44348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3333866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rgbClr val="0070C0"/>
                </a:solidFill>
                <a:latin typeface="Georgia" panose="02040502050405020303" pitchFamily="18" charset="0"/>
              </a:rPr>
              <a:t>Естественнонаучная грамотность</a:t>
            </a:r>
            <a:endParaRPr lang="ru-RU" sz="4000" dirty="0">
              <a:solidFill>
                <a:srgbClr val="0070C0"/>
              </a:solidFill>
            </a:endParaRPr>
          </a:p>
        </p:txBody>
      </p:sp>
      <p:pic>
        <p:nvPicPr>
          <p:cNvPr id="5" name="Объект 4"/>
          <p:cNvPicPr>
            <a:picLocks noGrp="1"/>
          </p:cNvPicPr>
          <p:nvPr>
            <p:ph sz="half" idx="1"/>
          </p:nvPr>
        </p:nvPicPr>
        <p:blipFill rotWithShape="1">
          <a:blip r:embed="rId2"/>
          <a:srcRect l="25013" t="21847" r="26724" b="33458"/>
          <a:stretch/>
        </p:blipFill>
        <p:spPr bwMode="auto">
          <a:xfrm>
            <a:off x="457200" y="2204864"/>
            <a:ext cx="4038600" cy="40816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6" name="Объект 5"/>
          <p:cNvPicPr>
            <a:picLocks noGrp="1"/>
          </p:cNvPicPr>
          <p:nvPr>
            <p:ph sz="half" idx="2"/>
          </p:nvPr>
        </p:nvPicPr>
        <p:blipFill rotWithShape="1">
          <a:blip r:embed="rId3"/>
          <a:srcRect l="25014" t="21245" r="26884" b="38269"/>
          <a:stretch/>
        </p:blipFill>
        <p:spPr bwMode="auto">
          <a:xfrm>
            <a:off x="4648200" y="2204864"/>
            <a:ext cx="4038600" cy="40816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369752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2432712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Georgia" panose="02040502050405020303" pitchFamily="18" charset="0"/>
              </a:rPr>
              <a:t>за</a:t>
            </a:r>
          </a:p>
          <a:p>
            <a:pPr algn="ctr"/>
            <a:r>
              <a:rPr lang="ru-RU" sz="6000" dirty="0">
                <a:solidFill>
                  <a:schemeClr val="accent3">
                    <a:lumMod val="60000"/>
                    <a:lumOff val="40000"/>
                  </a:schemeClr>
                </a:solidFill>
                <a:latin typeface="Georgia" panose="02040502050405020303" pitchFamily="18" charset="0"/>
              </a:rPr>
              <a:t>в</a:t>
            </a:r>
            <a:r>
              <a:rPr lang="ru-RU" sz="6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Georgia" panose="02040502050405020303" pitchFamily="18" charset="0"/>
              </a:rPr>
              <a:t>нимание!</a:t>
            </a:r>
          </a:p>
          <a:p>
            <a:pPr algn="ctr"/>
            <a:endParaRPr lang="ru-RU" sz="6000" dirty="0">
              <a:latin typeface="Georgia" panose="02040502050405020303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>
                <a:latin typeface="Georgia" panose="02040502050405020303" pitchFamily="18" charset="0"/>
              </a:rPr>
              <a:t>С</a:t>
            </a:r>
            <a:r>
              <a:rPr lang="ru-RU" sz="6000" dirty="0" smtClean="0">
                <a:latin typeface="Georgia" panose="02040502050405020303" pitchFamily="18" charset="0"/>
              </a:rPr>
              <a:t>пасибо</a:t>
            </a:r>
            <a:endParaRPr lang="ru-RU" sz="60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373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181616"/>
          </a:xfrm>
        </p:spPr>
        <p:txBody>
          <a:bodyPr/>
          <a:lstStyle/>
          <a:p>
            <a:pPr>
              <a:buNone/>
            </a:pPr>
            <a:endParaRPr lang="ru-RU" b="1" dirty="0" smtClean="0">
              <a:solidFill>
                <a:srgbClr val="0070C0"/>
              </a:solidFill>
              <a:latin typeface="Georgia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  <a:latin typeface="Georgia" pitchFamily="18" charset="0"/>
              </a:rPr>
              <a:t>Функционально грамотный человек – это человек, способный использовать все постоянно приобретаемые в течение жизни знания, умения и навыки для решения максимально широкого диапазона жизненных задач в различных сферах человеческой деятельности, общения и социальных отношений. </a:t>
            </a:r>
          </a:p>
          <a:p>
            <a:pPr algn="r">
              <a:buNone/>
            </a:pPr>
            <a:r>
              <a:rPr lang="ru-RU" b="1" i="1" dirty="0" smtClean="0">
                <a:solidFill>
                  <a:srgbClr val="0070C0"/>
                </a:solidFill>
                <a:latin typeface="Georgia" pitchFamily="18" charset="0"/>
              </a:rPr>
              <a:t>А.А. Леонтьев</a:t>
            </a:r>
            <a:r>
              <a:rPr lang="ru-RU" b="1" dirty="0" smtClean="0">
                <a:solidFill>
                  <a:srgbClr val="0070C0"/>
                </a:solidFill>
                <a:latin typeface="Georgia" pitchFamily="18" charset="0"/>
              </a:rPr>
              <a:t>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65334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solidFill>
                  <a:srgbClr val="0070C0"/>
                </a:solidFill>
                <a:latin typeface="Georgia" pitchFamily="18" charset="0"/>
              </a:rPr>
              <a:t/>
            </a:r>
            <a:br>
              <a:rPr lang="ru-RU" sz="3100" b="1" dirty="0" smtClean="0">
                <a:solidFill>
                  <a:srgbClr val="0070C0"/>
                </a:solidFill>
                <a:latin typeface="Georgia" pitchFamily="18" charset="0"/>
              </a:rPr>
            </a:br>
            <a:r>
              <a:rPr lang="ru-RU" sz="3100" b="1" dirty="0" smtClean="0">
                <a:solidFill>
                  <a:srgbClr val="0070C0"/>
                </a:solidFill>
                <a:latin typeface="Georgia" pitchFamily="18" charset="0"/>
              </a:rPr>
              <a:t/>
            </a:r>
            <a:br>
              <a:rPr lang="ru-RU" sz="3100" b="1" dirty="0" smtClean="0">
                <a:solidFill>
                  <a:srgbClr val="0070C0"/>
                </a:solidFill>
                <a:latin typeface="Georgia" pitchFamily="18" charset="0"/>
              </a:rPr>
            </a:br>
            <a:r>
              <a:rPr lang="ru-RU" sz="3100" b="1" dirty="0" smtClean="0">
                <a:solidFill>
                  <a:srgbClr val="0070C0"/>
                </a:solidFill>
                <a:latin typeface="Georgia" pitchFamily="18" charset="0"/>
              </a:rPr>
              <a:t/>
            </a:r>
            <a:br>
              <a:rPr lang="ru-RU" sz="3100" b="1" dirty="0" smtClean="0">
                <a:solidFill>
                  <a:srgbClr val="0070C0"/>
                </a:solidFill>
                <a:latin typeface="Georgia" pitchFamily="18" charset="0"/>
              </a:rPr>
            </a:br>
            <a:r>
              <a:rPr lang="ru-RU" sz="3100" b="1" dirty="0" smtClean="0">
                <a:solidFill>
                  <a:srgbClr val="0070C0"/>
                </a:solidFill>
                <a:latin typeface="Georgia" pitchFamily="18" charset="0"/>
              </a:rPr>
              <a:t/>
            </a:r>
            <a:br>
              <a:rPr lang="ru-RU" sz="3100" b="1" dirty="0" smtClean="0">
                <a:solidFill>
                  <a:srgbClr val="0070C0"/>
                </a:solidFill>
                <a:latin typeface="Georgia" pitchFamily="18" charset="0"/>
              </a:rPr>
            </a:br>
            <a:r>
              <a:rPr lang="ru-RU" sz="3100" b="1" dirty="0" smtClean="0">
                <a:solidFill>
                  <a:srgbClr val="0070C0"/>
                </a:solidFill>
                <a:latin typeface="Georgia" pitchFamily="18" charset="0"/>
              </a:rPr>
              <a:t>Функциональная грамотность младшего школьника </a:t>
            </a:r>
            <a:r>
              <a:rPr lang="ru-RU" b="1" dirty="0" smtClean="0">
                <a:solidFill>
                  <a:srgbClr val="0070C0"/>
                </a:solidFill>
                <a:latin typeface="Georgia" pitchFamily="18" charset="0"/>
              </a:rPr>
              <a:t/>
            </a:r>
            <a:br>
              <a:rPr lang="ru-RU" b="1" dirty="0" smtClean="0">
                <a:solidFill>
                  <a:srgbClr val="0070C0"/>
                </a:solidFill>
                <a:latin typeface="Georgia" pitchFamily="18" charset="0"/>
              </a:rPr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endParaRPr lang="ru-RU" b="1" dirty="0" smtClean="0">
              <a:solidFill>
                <a:srgbClr val="0070C0"/>
              </a:solidFill>
              <a:latin typeface="Georgia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  <a:latin typeface="Georgia" pitchFamily="18" charset="0"/>
              </a:rPr>
              <a:t>готовность успешно взаимодействовать с изменяющимся окружающим миром, используя свои способности для его совершенствования; </a:t>
            </a:r>
          </a:p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  <a:latin typeface="Georgia" pitchFamily="18" charset="0"/>
              </a:rPr>
              <a:t>возможность решать различные (в т.ч. нестандартные) учебные и жизненные задачи, обладать сформированными умениями строить алгоритмы основных видов деятельности; </a:t>
            </a:r>
          </a:p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  <a:latin typeface="Georgia" pitchFamily="18" charset="0"/>
              </a:rPr>
              <a:t>способность строить социальные отношения в соответствии с нравственно-этическими ценностями социума, правилами партнерства и сотрудничества; </a:t>
            </a:r>
          </a:p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  <a:latin typeface="Georgia" pitchFamily="18" charset="0"/>
              </a:rPr>
              <a:t>совокупность рефлексивных умений, обеспечивающих оценку своей грамотности, стремление к дальнейшему образованию, самообразованию и духовному развитию; умением прогнозировать свое будущее. </a:t>
            </a:r>
            <a:endParaRPr lang="ru-RU" b="1" dirty="0">
              <a:solidFill>
                <a:srgbClr val="0070C0"/>
              </a:solidFill>
              <a:latin typeface="Georgia" pitchFamily="18" charset="0"/>
            </a:endParaRPr>
          </a:p>
        </p:txBody>
      </p:sp>
      <p:pic>
        <p:nvPicPr>
          <p:cNvPr id="7" name="Содержимое 6"/>
          <p:cNvPicPr>
            <a:picLocks noGrp="1"/>
          </p:cNvPicPr>
          <p:nvPr>
            <p:ph sz="half" idx="2"/>
          </p:nvPr>
        </p:nvPicPr>
        <p:blipFill>
          <a:blip r:embed="rId2"/>
          <a:srcRect l="51791" t="49900" r="29770" b="27455"/>
          <a:stretch>
            <a:fillRect/>
          </a:stretch>
        </p:blipFill>
        <p:spPr bwMode="auto">
          <a:xfrm>
            <a:off x="4786314" y="2285992"/>
            <a:ext cx="3643338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57163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400" b="1" dirty="0" smtClean="0">
                <a:solidFill>
                  <a:srgbClr val="0070C0"/>
                </a:solidFill>
                <a:latin typeface="Georgia" pitchFamily="18" charset="0"/>
              </a:rPr>
              <a:t>Педагогические технологии</a:t>
            </a:r>
            <a:r>
              <a:rPr lang="ru-RU" sz="4400" dirty="0" smtClean="0">
                <a:solidFill>
                  <a:srgbClr val="0070C0"/>
                </a:solidFill>
                <a:latin typeface="Georgia" pitchFamily="18" charset="0"/>
              </a:rPr>
              <a:t> </a:t>
            </a:r>
            <a:br>
              <a:rPr lang="ru-RU" sz="4400" dirty="0" smtClean="0">
                <a:solidFill>
                  <a:srgbClr val="0070C0"/>
                </a:solidFill>
                <a:latin typeface="Georgia" pitchFamily="18" charset="0"/>
              </a:rPr>
            </a:br>
            <a:endParaRPr lang="ru-RU" sz="4400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проблемно-диалогическая технология освоения новых знаний; 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технология формирования типа правильной читательской деятельности; 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технология проектной деятельности; 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обучение на основе «учебных ситуаций»; 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уровневая дифференциация обучения; 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Информационные и коммуникационные технологии; 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технология оценивания учебных достижений учащихся и др. </a:t>
            </a:r>
          </a:p>
          <a:p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10" name="Содержимое 9"/>
          <p:cNvPicPr>
            <a:picLocks noGrp="1"/>
          </p:cNvPicPr>
          <p:nvPr>
            <p:ph sz="half" idx="2"/>
          </p:nvPr>
        </p:nvPicPr>
        <p:blipFill>
          <a:blip r:embed="rId2"/>
          <a:srcRect l="28221" t="51703" r="58471" b="32265"/>
          <a:stretch>
            <a:fillRect/>
          </a:stretch>
        </p:blipFill>
        <p:spPr bwMode="auto">
          <a:xfrm>
            <a:off x="4572000" y="2143116"/>
            <a:ext cx="4000528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Georgia" pitchFamily="18" charset="0"/>
              </a:rPr>
              <a:t>Сущность функциональной грамотности младшего школьника </a:t>
            </a:r>
            <a:br>
              <a:rPr lang="ru-RU" sz="2800" b="1" dirty="0" smtClean="0">
                <a:solidFill>
                  <a:srgbClr val="0070C0"/>
                </a:solidFill>
                <a:latin typeface="Georgia" pitchFamily="18" charset="0"/>
              </a:rPr>
            </a:br>
            <a:endParaRPr lang="ru-RU" sz="2800" b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 flipH="1">
            <a:off x="411482" y="1920085"/>
            <a:ext cx="45719" cy="4434840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2"/>
          </p:nvPr>
        </p:nvPicPr>
        <p:blipFill>
          <a:blip r:embed="rId2"/>
          <a:srcRect l="36718" t="47696" r="39390" b="21643"/>
          <a:stretch>
            <a:fillRect/>
          </a:stretch>
        </p:blipFill>
        <p:spPr bwMode="auto">
          <a:xfrm>
            <a:off x="457200" y="1785926"/>
            <a:ext cx="8043889" cy="4739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48992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latin typeface="Georgia" pitchFamily="18" charset="0"/>
              </a:rPr>
              <a:t/>
            </a:r>
            <a:br>
              <a:rPr lang="ru-RU" sz="3100" b="1" dirty="0" smtClean="0">
                <a:latin typeface="Georgia" pitchFamily="18" charset="0"/>
              </a:rPr>
            </a:br>
            <a:r>
              <a:rPr lang="ru-RU" sz="3100" b="1" dirty="0" smtClean="0">
                <a:solidFill>
                  <a:srgbClr val="0070C0"/>
                </a:solidFill>
                <a:latin typeface="Georgia" pitchFamily="18" charset="0"/>
              </a:rPr>
              <a:t>Формы и методы, способствующие развитию функциональной грамотности</a:t>
            </a:r>
            <a:r>
              <a:rPr lang="ru-RU" sz="3100" dirty="0" smtClean="0">
                <a:solidFill>
                  <a:srgbClr val="0070C0"/>
                </a:solidFill>
                <a:latin typeface="Georgia" pitchFamily="18" charset="0"/>
              </a:rPr>
              <a:t> </a:t>
            </a: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Georgia" pitchFamily="18" charset="0"/>
              </a:rPr>
              <a:t>Групповая форма работы; </a:t>
            </a:r>
          </a:p>
          <a:p>
            <a:r>
              <a:rPr lang="ru-RU" b="1" dirty="0" smtClean="0">
                <a:solidFill>
                  <a:srgbClr val="0070C0"/>
                </a:solidFill>
                <a:latin typeface="Georgia" pitchFamily="18" charset="0"/>
              </a:rPr>
              <a:t>Игровая форма работы; </a:t>
            </a:r>
          </a:p>
          <a:p>
            <a:r>
              <a:rPr lang="ru-RU" b="1" dirty="0" smtClean="0">
                <a:solidFill>
                  <a:srgbClr val="0070C0"/>
                </a:solidFill>
                <a:latin typeface="Georgia" pitchFamily="18" charset="0"/>
              </a:rPr>
              <a:t>Творческие задания; </a:t>
            </a:r>
          </a:p>
          <a:p>
            <a:r>
              <a:rPr lang="ru-RU" b="1" dirty="0" smtClean="0">
                <a:solidFill>
                  <a:srgbClr val="0070C0"/>
                </a:solidFill>
                <a:latin typeface="Georgia" pitchFamily="18" charset="0"/>
              </a:rPr>
              <a:t>Тестовые задания; </a:t>
            </a:r>
          </a:p>
          <a:p>
            <a:r>
              <a:rPr lang="ru-RU" b="1" dirty="0" smtClean="0">
                <a:solidFill>
                  <a:srgbClr val="0070C0"/>
                </a:solidFill>
                <a:latin typeface="Georgia" pitchFamily="18" charset="0"/>
              </a:rPr>
              <a:t>Практическая работа; </a:t>
            </a:r>
          </a:p>
          <a:p>
            <a:r>
              <a:rPr lang="ru-RU" b="1" dirty="0" smtClean="0">
                <a:solidFill>
                  <a:srgbClr val="0070C0"/>
                </a:solidFill>
                <a:latin typeface="Georgia" pitchFamily="18" charset="0"/>
              </a:rPr>
              <a:t>Ролевые и деловые игры; </a:t>
            </a:r>
          </a:p>
          <a:p>
            <a:r>
              <a:rPr lang="ru-RU" b="1" dirty="0" smtClean="0">
                <a:solidFill>
                  <a:srgbClr val="0070C0"/>
                </a:solidFill>
                <a:latin typeface="Georgia" pitchFamily="18" charset="0"/>
              </a:rPr>
              <a:t>Исследовательская деятельность.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Georgia" pitchFamily="18" charset="0"/>
              </a:rPr>
              <a:t>ИНТЕГРАТИВНЫЕ И ПРЕДМЕТНЫЕ КОМПОНЕНТЫ </a:t>
            </a:r>
            <a:br>
              <a:rPr lang="ru-RU" sz="2000" b="1" dirty="0" smtClean="0">
                <a:solidFill>
                  <a:srgbClr val="0070C0"/>
                </a:solidFill>
                <a:latin typeface="Georgia" pitchFamily="18" charset="0"/>
              </a:rPr>
            </a:br>
            <a:r>
              <a:rPr lang="ru-RU" sz="2000" b="1" dirty="0" smtClean="0">
                <a:solidFill>
                  <a:srgbClr val="0070C0"/>
                </a:solidFill>
                <a:latin typeface="Georgia" pitchFamily="18" charset="0"/>
              </a:rPr>
              <a:t>ФУНКЦИОНАЛЬНОЙ ГРАМОТНОСТИ </a:t>
            </a:r>
            <a:br>
              <a:rPr lang="ru-RU" sz="2000" b="1" dirty="0" smtClean="0">
                <a:solidFill>
                  <a:srgbClr val="0070C0"/>
                </a:solidFill>
                <a:latin typeface="Georgia" pitchFamily="18" charset="0"/>
              </a:rPr>
            </a:br>
            <a:endParaRPr lang="ru-RU" sz="2000" b="1" dirty="0">
              <a:solidFill>
                <a:srgbClr val="0070C0"/>
              </a:solidFill>
              <a:latin typeface="Georgia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818777460"/>
              </p:ext>
            </p:extLst>
          </p:nvPr>
        </p:nvGraphicFramePr>
        <p:xfrm>
          <a:off x="857224" y="1935161"/>
          <a:ext cx="7429552" cy="41581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47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1477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65972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Интегративные компоненты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Предметные компоненты</a:t>
                      </a:r>
                    </a:p>
                    <a:p>
                      <a:r>
                        <a:rPr lang="ru-RU" b="1" dirty="0" smtClean="0"/>
                        <a:t>(предметы учебного плана)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659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0070C0"/>
                          </a:solidFill>
                          <a:latin typeface="Georgia" pitchFamily="18" charset="0"/>
                        </a:rPr>
                        <a:t>Читательская</a:t>
                      </a:r>
                      <a:r>
                        <a:rPr lang="ru-RU" b="1" baseline="0" dirty="0" smtClean="0">
                          <a:solidFill>
                            <a:srgbClr val="0070C0"/>
                          </a:solidFill>
                          <a:latin typeface="Georgia" pitchFamily="18" charset="0"/>
                        </a:rPr>
                        <a:t> </a:t>
                      </a:r>
                      <a:r>
                        <a:rPr lang="ru-RU" b="1" dirty="0" smtClean="0">
                          <a:solidFill>
                            <a:srgbClr val="0070C0"/>
                          </a:solidFill>
                          <a:latin typeface="Georgia" pitchFamily="18" charset="0"/>
                        </a:rPr>
                        <a:t> грамотность </a:t>
                      </a:r>
                    </a:p>
                    <a:p>
                      <a:endParaRPr lang="ru-RU" b="1" dirty="0">
                        <a:solidFill>
                          <a:srgbClr val="0070C0"/>
                        </a:solidFill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70C0"/>
                          </a:solidFill>
                          <a:latin typeface="Georgia" pitchFamily="18" charset="0"/>
                        </a:rPr>
                        <a:t>Литературная грамотность </a:t>
                      </a:r>
                    </a:p>
                    <a:p>
                      <a:r>
                        <a:rPr lang="ru-RU" b="1" dirty="0" smtClean="0">
                          <a:solidFill>
                            <a:srgbClr val="0070C0"/>
                          </a:solidFill>
                          <a:latin typeface="Georgia" pitchFamily="18" charset="0"/>
                        </a:rPr>
                        <a:t> </a:t>
                      </a:r>
                      <a:endParaRPr lang="ru-RU" b="1" dirty="0">
                        <a:solidFill>
                          <a:srgbClr val="0070C0"/>
                        </a:solidFill>
                        <a:latin typeface="Georgia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659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0070C0"/>
                          </a:solidFill>
                          <a:latin typeface="Georgia" pitchFamily="18" charset="0"/>
                        </a:rPr>
                        <a:t>Коммуникативная грамотность </a:t>
                      </a:r>
                      <a:endParaRPr lang="ru-RU" b="1" dirty="0">
                        <a:solidFill>
                          <a:srgbClr val="0070C0"/>
                        </a:solidFill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0070C0"/>
                          </a:solidFill>
                          <a:latin typeface="Georgia" pitchFamily="18" charset="0"/>
                        </a:rPr>
                        <a:t>Языковая грамотность </a:t>
                      </a:r>
                    </a:p>
                    <a:p>
                      <a:endParaRPr lang="ru-RU" b="1" dirty="0">
                        <a:solidFill>
                          <a:srgbClr val="0070C0"/>
                        </a:solidFill>
                        <a:latin typeface="Georgia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942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0070C0"/>
                          </a:solidFill>
                          <a:latin typeface="Georgia" pitchFamily="18" charset="0"/>
                        </a:rPr>
                        <a:t>Информационная грамотность </a:t>
                      </a:r>
                    </a:p>
                    <a:p>
                      <a:endParaRPr lang="ru-RU" b="1" dirty="0">
                        <a:solidFill>
                          <a:srgbClr val="0070C0"/>
                        </a:solidFill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0070C0"/>
                          </a:solidFill>
                          <a:latin typeface="Georgia" pitchFamily="18" charset="0"/>
                        </a:rPr>
                        <a:t>Математическая грамотность </a:t>
                      </a:r>
                      <a:endParaRPr lang="ru-RU" b="1" dirty="0">
                        <a:solidFill>
                          <a:srgbClr val="0070C0"/>
                        </a:solidFill>
                        <a:latin typeface="Georgia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659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0070C0"/>
                          </a:solidFill>
                          <a:latin typeface="Georgia" pitchFamily="18" charset="0"/>
                        </a:rPr>
                        <a:t>Социальная грамотность </a:t>
                      </a:r>
                    </a:p>
                    <a:p>
                      <a:endParaRPr lang="ru-RU" b="1" dirty="0">
                        <a:solidFill>
                          <a:srgbClr val="0070C0"/>
                        </a:solidFill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0070C0"/>
                          </a:solidFill>
                          <a:latin typeface="Georgia" pitchFamily="18" charset="0"/>
                        </a:rPr>
                        <a:t>Естественнонаучная грамотность </a:t>
                      </a:r>
                      <a:endParaRPr lang="ru-RU" b="1" dirty="0">
                        <a:solidFill>
                          <a:srgbClr val="0070C0"/>
                        </a:solidFill>
                        <a:latin typeface="Georgia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332655"/>
            <a:ext cx="8229600" cy="158742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sz="3100" b="1" dirty="0">
                <a:solidFill>
                  <a:srgbClr val="0070C0"/>
                </a:solidFill>
                <a:latin typeface="Georgia" panose="02040502050405020303" pitchFamily="18" charset="0"/>
              </a:rPr>
              <a:t>ЧИТАТЕЛЬСКАЯ ГРАМОТНОСТЬ</a:t>
            </a:r>
            <a:r>
              <a:rPr lang="ru-RU" sz="3100" dirty="0">
                <a:solidFill>
                  <a:srgbClr val="0070C0"/>
                </a:solidFill>
                <a:latin typeface="Georgia" panose="02040502050405020303" pitchFamily="18" charset="0"/>
              </a:rPr>
              <a:t> </a:t>
            </a:r>
            <a:br>
              <a:rPr lang="ru-RU" sz="3100" dirty="0">
                <a:solidFill>
                  <a:srgbClr val="0070C0"/>
                </a:solidFill>
                <a:latin typeface="Georgia" panose="02040502050405020303" pitchFamily="18" charset="0"/>
              </a:rPr>
            </a:br>
            <a:r>
              <a:rPr lang="ru-RU" sz="3100" b="1" u="sng" dirty="0">
                <a:solidFill>
                  <a:srgbClr val="0070C0"/>
                </a:solidFill>
                <a:latin typeface="Georgia" panose="02040502050405020303" pitchFamily="18" charset="0"/>
              </a:rPr>
              <a:t>Базовый навык функциональной грамотности</a:t>
            </a:r>
            <a:r>
              <a:rPr lang="ru-RU" sz="3100" dirty="0">
                <a:solidFill>
                  <a:srgbClr val="0070C0"/>
                </a:solidFill>
                <a:latin typeface="Georgia" panose="02040502050405020303" pitchFamily="18" charset="0"/>
              </a:rPr>
              <a:t>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76871"/>
            <a:ext cx="4038600" cy="4078053"/>
          </a:xfrm>
        </p:spPr>
        <p:txBody>
          <a:bodyPr>
            <a:normAutofit/>
          </a:bodyPr>
          <a:lstStyle/>
          <a:p>
            <a:pPr lvl="0"/>
            <a:r>
              <a:rPr lang="ru-RU" sz="2000" b="1" dirty="0">
                <a:solidFill>
                  <a:srgbClr val="0070C0"/>
                </a:solidFill>
                <a:latin typeface="Georgia" panose="02040502050405020303" pitchFamily="18" charset="0"/>
              </a:rPr>
              <a:t>способность человека понимать и использовать письменные тексты; </a:t>
            </a:r>
          </a:p>
          <a:p>
            <a:pPr lvl="0"/>
            <a:r>
              <a:rPr lang="ru-RU" sz="2000" b="1" dirty="0">
                <a:solidFill>
                  <a:srgbClr val="0070C0"/>
                </a:solidFill>
                <a:latin typeface="Georgia" panose="02040502050405020303" pitchFamily="18" charset="0"/>
              </a:rPr>
              <a:t>размышлять о них и заниматься чтением для того, чтобы достигать своих целей; </a:t>
            </a:r>
          </a:p>
          <a:p>
            <a:endParaRPr lang="ru-RU" sz="2400" b="1" dirty="0">
              <a:solidFill>
                <a:srgbClr val="0070C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76871"/>
            <a:ext cx="4038600" cy="4078054"/>
          </a:xfrm>
        </p:spPr>
        <p:txBody>
          <a:bodyPr>
            <a:normAutofit/>
          </a:bodyPr>
          <a:lstStyle/>
          <a:p>
            <a:pPr lvl="0"/>
            <a:r>
              <a:rPr lang="ru-RU" sz="2000" b="1" dirty="0">
                <a:solidFill>
                  <a:srgbClr val="0070C0"/>
                </a:solidFill>
                <a:latin typeface="Georgia" panose="02040502050405020303" pitchFamily="18" charset="0"/>
              </a:rPr>
              <a:t>расширять свои знания и возможности; </a:t>
            </a:r>
          </a:p>
          <a:p>
            <a:pPr lvl="0"/>
            <a:r>
              <a:rPr lang="ru-RU" sz="2000" b="1" dirty="0">
                <a:solidFill>
                  <a:srgbClr val="0070C0"/>
                </a:solidFill>
                <a:latin typeface="Georgia" panose="02040502050405020303" pitchFamily="18" charset="0"/>
              </a:rPr>
              <a:t>участвовать в социальной жизни. </a:t>
            </a:r>
          </a:p>
          <a:p>
            <a:endParaRPr lang="ru-RU" sz="2000" b="1" dirty="0">
              <a:solidFill>
                <a:srgbClr val="0070C0"/>
              </a:solidFill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7"/>
            <a:ext cx="8229600" cy="1215997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  <a:latin typeface="Georgia" panose="02040502050405020303" pitchFamily="18" charset="0"/>
              </a:rPr>
              <a:t>Для формирования читательской грамотности очень важно организовать «читательское пространство»</a:t>
            </a:r>
            <a:r>
              <a:rPr lang="ru-RU" sz="2000" dirty="0">
                <a:solidFill>
                  <a:srgbClr val="0070C0"/>
                </a:solidFill>
                <a:latin typeface="Georgia" panose="02040502050405020303" pitchFamily="18" charset="0"/>
              </a:rPr>
              <a:t> </a:t>
            </a:r>
            <a:br>
              <a:rPr lang="ru-RU" sz="2000" dirty="0">
                <a:solidFill>
                  <a:srgbClr val="0070C0"/>
                </a:solidFill>
                <a:latin typeface="Georgia" panose="02040502050405020303" pitchFamily="18" charset="0"/>
              </a:rPr>
            </a:br>
            <a:endParaRPr lang="ru-RU" sz="2000" dirty="0">
              <a:solidFill>
                <a:srgbClr val="0070C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132857"/>
            <a:ext cx="4038600" cy="4222068"/>
          </a:xfrm>
        </p:spPr>
        <p:txBody>
          <a:bodyPr>
            <a:normAutofit/>
          </a:bodyPr>
          <a:lstStyle/>
          <a:p>
            <a:pPr lvl="0"/>
            <a:r>
              <a:rPr lang="ru-RU" sz="2000" b="1" dirty="0">
                <a:solidFill>
                  <a:srgbClr val="0070C0"/>
                </a:solidFill>
                <a:latin typeface="Georgia" panose="02040502050405020303" pitchFamily="18" charset="0"/>
              </a:rPr>
              <a:t>Пробно-поисковые ситуации; </a:t>
            </a:r>
          </a:p>
          <a:p>
            <a:pPr lvl="0"/>
            <a:r>
              <a:rPr lang="ru-RU" sz="2000" b="1" dirty="0">
                <a:solidFill>
                  <a:srgbClr val="0070C0"/>
                </a:solidFill>
                <a:latin typeface="Georgia" panose="02040502050405020303" pitchFamily="18" charset="0"/>
              </a:rPr>
              <a:t>Беседы-дискуссии; </a:t>
            </a:r>
          </a:p>
          <a:p>
            <a:pPr lvl="0"/>
            <a:r>
              <a:rPr lang="ru-RU" sz="2000" b="1" dirty="0">
                <a:solidFill>
                  <a:srgbClr val="0070C0"/>
                </a:solidFill>
                <a:latin typeface="Georgia" panose="02040502050405020303" pitchFamily="18" charset="0"/>
              </a:rPr>
              <a:t>Сам задай вопрос; </a:t>
            </a:r>
          </a:p>
          <a:p>
            <a:pPr lvl="0"/>
            <a:r>
              <a:rPr lang="ru-RU" sz="2000" b="1" dirty="0">
                <a:solidFill>
                  <a:srgbClr val="0070C0"/>
                </a:solidFill>
                <a:latin typeface="Georgia" panose="02040502050405020303" pitchFamily="18" charset="0"/>
              </a:rPr>
              <a:t>Личный пример учителя; </a:t>
            </a:r>
          </a:p>
          <a:p>
            <a:pPr lvl="0"/>
            <a:r>
              <a:rPr lang="ru-RU" sz="2000" b="1" dirty="0">
                <a:solidFill>
                  <a:srgbClr val="0070C0"/>
                </a:solidFill>
                <a:latin typeface="Georgia" panose="02040502050405020303" pitchFamily="18" charset="0"/>
              </a:rPr>
              <a:t>Приём устного словесного рисования; </a:t>
            </a:r>
          </a:p>
          <a:p>
            <a:pPr lvl="0"/>
            <a:r>
              <a:rPr lang="ru-RU" sz="2000" b="1" dirty="0">
                <a:solidFill>
                  <a:srgbClr val="0070C0"/>
                </a:solidFill>
                <a:latin typeface="Georgia" panose="02040502050405020303" pitchFamily="18" charset="0"/>
              </a:rPr>
              <a:t>Словарно-стилистическая работа; </a:t>
            </a:r>
          </a:p>
          <a:p>
            <a:pPr lvl="0"/>
            <a:r>
              <a:rPr lang="ru-RU" sz="2000" b="1" dirty="0">
                <a:solidFill>
                  <a:srgbClr val="0070C0"/>
                </a:solidFill>
                <a:latin typeface="Georgia" panose="02040502050405020303" pitchFamily="18" charset="0"/>
              </a:rPr>
              <a:t>Элементы драматизации. </a:t>
            </a:r>
          </a:p>
          <a:p>
            <a:endParaRPr lang="ru-RU" dirty="0"/>
          </a:p>
        </p:txBody>
      </p:sp>
      <p:pic>
        <p:nvPicPr>
          <p:cNvPr id="7" name="Объект 6"/>
          <p:cNvPicPr>
            <a:picLocks noGrp="1"/>
          </p:cNvPicPr>
          <p:nvPr>
            <p:ph sz="half" idx="1"/>
          </p:nvPr>
        </p:nvPicPr>
        <p:blipFill rotWithShape="1">
          <a:blip r:embed="rId2"/>
          <a:srcRect l="27103" t="24853" r="53894" b="57309"/>
          <a:stretch/>
        </p:blipFill>
        <p:spPr bwMode="auto">
          <a:xfrm>
            <a:off x="457200" y="2132857"/>
            <a:ext cx="3754760" cy="37250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166</TotalTime>
  <Words>472</Words>
  <Application>Microsoft Office PowerPoint</Application>
  <PresentationFormat>Экран (4:3)</PresentationFormat>
  <Paragraphs>83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Методы формирования функциональной грамотности в начальной школе</vt:lpstr>
      <vt:lpstr>Слайд 2</vt:lpstr>
      <vt:lpstr>    Функциональная грамотность младшего школьника  </vt:lpstr>
      <vt:lpstr>  Педагогические технологии  </vt:lpstr>
      <vt:lpstr>Сущность функциональной грамотности младшего школьника  </vt:lpstr>
      <vt:lpstr> Формы и методы, способствующие развитию функциональной грамотности  </vt:lpstr>
      <vt:lpstr>ИНТЕГРАТИВНЫЕ И ПРЕДМЕТНЫЕ КОМПОНЕНТЫ  ФУНКЦИОНАЛЬНОЙ ГРАМОТНОСТИ  </vt:lpstr>
      <vt:lpstr> ЧИТАТЕЛЬСКАЯ ГРАМОТНОСТЬ  Базовый навык функциональной грамотности </vt:lpstr>
      <vt:lpstr>Для формирования читательской грамотности очень важно организовать «читательское пространство»  </vt:lpstr>
      <vt:lpstr>Методы и приемы для формирования читательской грамотности  </vt:lpstr>
      <vt:lpstr>МЕТОДЫ И ПРИЕМЫ ДЛЯ ФОРМИРОВАНИЯ ЧИТАТЕЛЬСКОЙ ГРАМОТНОСТИ </vt:lpstr>
      <vt:lpstr> Математическая грамотность </vt:lpstr>
      <vt:lpstr>Логические задачи на уроках</vt:lpstr>
      <vt:lpstr>          Различные формы работы над задачей     </vt:lpstr>
      <vt:lpstr> Естественнонаучная грамотность </vt:lpstr>
      <vt:lpstr>Естественнонаучная грамотность</vt:lpstr>
      <vt:lpstr>Спасибо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Методы формирования функциональной грамотности в начальной школе</dc:title>
  <dc:creator>Учитель</dc:creator>
  <cp:lastModifiedBy>Учитель</cp:lastModifiedBy>
  <cp:revision>18</cp:revision>
  <dcterms:created xsi:type="dcterms:W3CDTF">2022-03-19T08:17:37Z</dcterms:created>
  <dcterms:modified xsi:type="dcterms:W3CDTF">2022-03-21T08:28:23Z</dcterms:modified>
</cp:coreProperties>
</file>