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00"/>
    <a:srgbClr val="663300"/>
    <a:srgbClr val="0033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BF271-8409-42B6-8D71-216D955172EC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A4984A-1783-4302-B17B-5C46935AAC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286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4984A-1783-4302-B17B-5C46935AACF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709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0A1-9486-4F11-A1A8-7D2821734C02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3E42D-AB5F-4648-90CC-F0B34AEE7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0A1-9486-4F11-A1A8-7D2821734C02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3E42D-AB5F-4648-90CC-F0B34AEE7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943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0A1-9486-4F11-A1A8-7D2821734C02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3E42D-AB5F-4648-90CC-F0B34AEE7228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97490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0A1-9486-4F11-A1A8-7D2821734C02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3E42D-AB5F-4648-90CC-F0B34AEE7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6647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0A1-9486-4F11-A1A8-7D2821734C02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3E42D-AB5F-4648-90CC-F0B34AEE722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074251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0A1-9486-4F11-A1A8-7D2821734C02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3E42D-AB5F-4648-90CC-F0B34AEE7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3047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0A1-9486-4F11-A1A8-7D2821734C02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3E42D-AB5F-4648-90CC-F0B34AEE7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1512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0A1-9486-4F11-A1A8-7D2821734C02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3E42D-AB5F-4648-90CC-F0B34AEE7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093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0A1-9486-4F11-A1A8-7D2821734C02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3E42D-AB5F-4648-90CC-F0B34AEE7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375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0A1-9486-4F11-A1A8-7D2821734C02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3E42D-AB5F-4648-90CC-F0B34AEE7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786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0A1-9486-4F11-A1A8-7D2821734C02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3E42D-AB5F-4648-90CC-F0B34AEE7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420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0A1-9486-4F11-A1A8-7D2821734C02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3E42D-AB5F-4648-90CC-F0B34AEE7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990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0A1-9486-4F11-A1A8-7D2821734C02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3E42D-AB5F-4648-90CC-F0B34AEE7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4257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0A1-9486-4F11-A1A8-7D2821734C02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3E42D-AB5F-4648-90CC-F0B34AEE7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477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0A1-9486-4F11-A1A8-7D2821734C02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3E42D-AB5F-4648-90CC-F0B34AEE7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253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FA0A1-9486-4F11-A1A8-7D2821734C02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3E42D-AB5F-4648-90CC-F0B34AEE7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008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FA0A1-9486-4F11-A1A8-7D2821734C02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453E42D-AB5F-4648-90CC-F0B34AEE7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751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5980" y="223025"/>
            <a:ext cx="100564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казённое общеобразовательное учреждение </a:t>
            </a:r>
          </a:p>
          <a:p>
            <a:r>
              <a:rPr lang="ru-RU" sz="2800" i="1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общеобразовательная школа №21 х. Первомайского</a:t>
            </a: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67991" y="1260088"/>
            <a:ext cx="6345043" cy="359069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/>
                <a:solidFill>
                  <a:schemeClr val="accent5">
                    <a:lumMod val="50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ФОРМИРОВАНИЕ КОММУНИКОТИВНЫХ ТЕХНОЛОГИЙ  НА УРОКАХ БИОЛОГИИ В 5 КЛАССЕ</a:t>
            </a:r>
            <a:endParaRPr lang="ru-RU" sz="3600" b="1" dirty="0">
              <a:ln/>
              <a:solidFill>
                <a:schemeClr val="accent5">
                  <a:lumMod val="50000"/>
                </a:schemeClr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84273" y="5430644"/>
            <a:ext cx="37691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учитель 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биологии</a:t>
            </a:r>
          </a:p>
          <a:p>
            <a:r>
              <a:rPr lang="ru-RU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Сытник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Е.А.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034" y="1260087"/>
            <a:ext cx="4189141" cy="35906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720807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2527" y="669072"/>
            <a:ext cx="10783229" cy="3957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 мой взгляд предложенные приемы позволяют сформировать коммуникативные универсальные учебные действия, что должно привести  к следующим  результатам:</a:t>
            </a: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большинство обучающихся  самостоятельно анализируют и контролируют свою работу на уроке, составляют план работы, исходя из целей и задач урока;</a:t>
            </a: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учитывают позицию собеседника; </a:t>
            </a: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Организуют  и осуществляют сотрудничество с учителем и членами группы; </a:t>
            </a:r>
          </a:p>
          <a:p>
            <a:pPr marL="800100" indent="-34290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Умеют выражать свою внутреннюю позицию; </a:t>
            </a: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-Умеют работать в паре, в группе и защищать результат этой работы;</a:t>
            </a: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сохраняют доброжелательное отношение друг к другу в ситуации спора и противоречия интересов;</a:t>
            </a: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-умеют договариваться между собой.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66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838" y="367991"/>
            <a:ext cx="11095463" cy="14797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Будет просто замечательно, если наши ученики,  заканчивая  школу, будут обладать этими коммуникативными умениями ,тогда в любой сфере деятельности они будут успешными и востребованными.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dirty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612" y="2430760"/>
            <a:ext cx="5597913" cy="40480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3366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22523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971377" y="646771"/>
            <a:ext cx="4471639" cy="5742878"/>
          </a:xfrm>
          <a:prstGeom prst="roundRect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200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200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Для меня очень важно чтобы   мои ученики могли  аргументировать, доказывать свою точку зрения, строя  красивые и правильные предложения.</a:t>
            </a:r>
            <a:endParaRPr lang="ru-RU" sz="2000" dirty="0">
              <a:solidFill>
                <a:schemeClr val="accent3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389649" y="646771"/>
            <a:ext cx="4694663" cy="574287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80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200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формирования коммуникативных УУД можно использовать работу в парах</a:t>
            </a:r>
          </a:p>
          <a:p>
            <a:endParaRPr lang="ru-RU" sz="2200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Работа в парах</a:t>
            </a:r>
          </a:p>
          <a:p>
            <a:r>
              <a:rPr lang="ru-RU" sz="2200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выделяют три вида пар: статистическая (пара постоянного состава), динамическая (пара сменного состава), вариационная.</a:t>
            </a:r>
          </a:p>
          <a:p>
            <a:endParaRPr lang="ru-RU" sz="2200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1015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0291" y="289932"/>
            <a:ext cx="20518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 </a:t>
            </a:r>
          </a:p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Грибы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137" y="705430"/>
            <a:ext cx="4843346" cy="545004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1167" y="289932"/>
            <a:ext cx="2971350" cy="22971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90654" y="3111190"/>
            <a:ext cx="5698274" cy="313932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урока </a:t>
            </a:r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:Изучение нового материала </a:t>
            </a:r>
          </a:p>
          <a:p>
            <a:r>
              <a:rPr lang="ru-RU" sz="2000" b="1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закрепления урока:</a:t>
            </a:r>
          </a:p>
          <a:p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примеров и аргументов, формулирование выводов.</a:t>
            </a:r>
          </a:p>
          <a:p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докажите, что сожительство гриба и дерева взаимовыгодно.</a:t>
            </a:r>
          </a:p>
          <a:p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2)используя текст параграфа14 составьте «Памятку грибнику».</a:t>
            </a:r>
          </a:p>
          <a:p>
            <a:r>
              <a:rPr lang="ru-RU" sz="200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докажите, что грибы не являются растениями.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61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780" y="312234"/>
            <a:ext cx="11095463" cy="132343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i="1" dirty="0">
                <a:solidFill>
                  <a:srgbClr val="66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динамической паре работа ведётся в режиме «коллективного взаимодействия», общее задание делится между членами </a:t>
            </a:r>
            <a:r>
              <a:rPr lang="ru-RU" sz="2000" i="1" dirty="0" err="1">
                <a:solidFill>
                  <a:srgbClr val="66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микрогруппы</a:t>
            </a:r>
            <a:r>
              <a:rPr lang="ru-RU" sz="2000" i="1" dirty="0">
                <a:solidFill>
                  <a:srgbClr val="66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 </a:t>
            </a:r>
            <a:r>
              <a:rPr lang="ru-RU" sz="2000" i="1" dirty="0" err="1">
                <a:solidFill>
                  <a:srgbClr val="66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микрогруппу</a:t>
            </a:r>
            <a:r>
              <a:rPr lang="ru-RU" sz="2000" i="1" dirty="0">
                <a:solidFill>
                  <a:srgbClr val="66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объединяются учащиеся двух соседних парт. Каждый работает с каждым, трижды меняя партнеров, каждый получает отдельный вопрос и опрашивает каждого. </a:t>
            </a:r>
            <a:endParaRPr lang="ru-RU" sz="2000" i="1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887" y="1795347"/>
            <a:ext cx="3802567" cy="41036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90294" y="1795347"/>
            <a:ext cx="21967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u="sng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Например </a:t>
            </a: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Тема: Бактерии</a:t>
            </a:r>
            <a:endParaRPr lang="ru-RU" sz="2400" dirty="0">
              <a:solidFill>
                <a:schemeClr val="accent5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91376" y="3311913"/>
            <a:ext cx="5765180" cy="3256156"/>
          </a:xfrm>
          <a:prstGeom prst="round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Ученики рассматривают микропрепарат, вступают в диалог; вспоминают царства живой природы, особенности строения клетки, отмечают повсеместность распространения бактерий, их маленькие размеры, называют науку бактериологию, предлагают варианты изготовления микропрепарата, предполагают наличие бактерий в организме человека, используя личностный опыт, называют болезнетворные бактерии.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2951" y="1635673"/>
            <a:ext cx="2365453" cy="14866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5240" y="1665713"/>
            <a:ext cx="2188654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812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6117" y="3404304"/>
            <a:ext cx="5196467" cy="31700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>
              <a:spcAft>
                <a:spcPts val="0"/>
              </a:spcAft>
            </a:pP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В вариационной паре работа ведётся в режиме «обработка разнообразных материалов». Такая  пара является одним из видов коллективного обучения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457200">
              <a:spcAft>
                <a:spcPts val="0"/>
              </a:spcAft>
            </a:pP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b="1" i="1" u="sng" dirty="0">
                <a:solidFill>
                  <a:srgbClr val="C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1 такт 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– работа с рядом сидящим. </a:t>
            </a:r>
          </a:p>
          <a:p>
            <a:pPr marL="457200">
              <a:spcAft>
                <a:spcPts val="0"/>
              </a:spcAft>
            </a:pPr>
            <a:r>
              <a:rPr lang="ru-RU" sz="2000" b="1" i="1" u="sng" dirty="0">
                <a:solidFill>
                  <a:srgbClr val="C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2 такт 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– работа с учеником, сидящим за соседней партой. </a:t>
            </a:r>
          </a:p>
          <a:p>
            <a:pPr marL="457200">
              <a:spcAft>
                <a:spcPts val="0"/>
              </a:spcAft>
            </a:pPr>
            <a:r>
              <a:rPr lang="ru-RU" sz="2000" b="1" i="1" u="sng" dirty="0">
                <a:solidFill>
                  <a:srgbClr val="C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3 такт 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– работа с прежним партнером, но по новой карточке.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87" y="367990"/>
            <a:ext cx="3850887" cy="26651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352584" y="367990"/>
            <a:ext cx="37914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u="sng" dirty="0">
                <a:solidFill>
                  <a:srgbClr val="C42F1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 </a:t>
            </a:r>
          </a:p>
          <a:p>
            <a:pPr lvl="0"/>
            <a:r>
              <a:rPr lang="ru-RU" sz="2400" b="1" dirty="0">
                <a:solidFill>
                  <a:srgbClr val="C42F1A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Грибы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1263" y="113787"/>
            <a:ext cx="3237257" cy="2426418"/>
          </a:xfrm>
          <a:prstGeom prst="ellipse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7" name="Прямоугольник 6"/>
          <p:cNvSpPr/>
          <p:nvPr/>
        </p:nvSpPr>
        <p:spPr>
          <a:xfrm>
            <a:off x="5004882" y="1198987"/>
            <a:ext cx="3936381" cy="2246769"/>
          </a:xfrm>
          <a:prstGeom prst="rect">
            <a:avLst/>
          </a:prstGeom>
          <a:ln>
            <a:solidFill>
              <a:srgbClr val="3366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 1</a:t>
            </a:r>
          </a:p>
          <a:p>
            <a:r>
              <a:rPr lang="ru-RU" sz="2000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 текст. Найдите верные утверждения:</a:t>
            </a:r>
          </a:p>
          <a:p>
            <a:r>
              <a:rPr lang="ru-RU" sz="2000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грибы- отдельное царство;</a:t>
            </a:r>
          </a:p>
          <a:p>
            <a:r>
              <a:rPr lang="ru-RU" sz="2000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2)основная часть  шляпочного  гриба-корень;</a:t>
            </a:r>
          </a:p>
          <a:p>
            <a:r>
              <a:rPr lang="ru-RU" sz="2000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sz="2000" dirty="0" err="1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мукор</a:t>
            </a:r>
            <a:r>
              <a:rPr lang="ru-RU" sz="2000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 плесневый гриб.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110867" y="3445756"/>
            <a:ext cx="585439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Школьники постепенно включаются в работу в парах, приучаются к самостоятельной деятельности, к пониманию того, что учеба – это настоящий труд, требующий максимальных усилий, таланта и творчества. Именно в коллективной работе они начинают понимать значимость каждого ученика своего класса, учатся говорить, отвечать, доказывать, слышать друг друга и помогать себе и другим преодолевать трудности.</a:t>
            </a:r>
          </a:p>
        </p:txBody>
      </p:sp>
    </p:spTree>
    <p:extLst>
      <p:ext uri="{BB962C8B-B14F-4D97-AF65-F5344CB8AC3E}">
        <p14:creationId xmlns:p14="http://schemas.microsoft.com/office/powerpoint/2010/main" val="3006422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9141" y="84275"/>
            <a:ext cx="11273883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2.Наиболее эффективна при формировании коммуникативных УУД игровая технология, независимо от уровня и возраста учащихся, так как является ведущей деятельностью человека от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рождения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 зрелых лет.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9141" y="1984917"/>
            <a:ext cx="5062653" cy="455509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«Инопланетянин» </a:t>
            </a:r>
          </a:p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теме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 помощи текста учебника нужно составить как можно больше вопросов, от лица группы  инопланетян, прилетевших на землю. Вопросы должны начинаться со слов «Почему…», или «Зачем…»</a:t>
            </a:r>
          </a:p>
          <a:p>
            <a:r>
              <a:rPr lang="ru-RU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 :</a:t>
            </a:r>
          </a:p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Строение и многообразие бактерий</a:t>
            </a:r>
          </a:p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1.Почему бактерии относят к отдельному царству?</a:t>
            </a:r>
          </a:p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2.Зачем бактериям нужны жгутики?</a:t>
            </a:r>
          </a:p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3.Почему бактерии можно встретить во льдах Антарктиды и  горячих источниках.</a:t>
            </a:r>
          </a:p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4.Почему без деятельности бактерий жизнь на Земле была бы невозможна?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990984" y="1738696"/>
            <a:ext cx="5096107" cy="480131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«Рассказ – небылица»</a:t>
            </a:r>
          </a:p>
          <a:p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</a:p>
          <a:p>
            <a:r>
              <a:rPr lang="ru-RU" b="1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ru-RU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«Многообразие покрытосеменных»</a:t>
            </a:r>
          </a:p>
          <a:p>
            <a:r>
              <a:rPr lang="ru-RU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Ребятам предлагается рассказ с заложенными биологическими ошибками, чтобы исправить их, необходимо изучить данную тему.</a:t>
            </a:r>
          </a:p>
          <a:p>
            <a:r>
              <a:rPr lang="ru-RU" u="sng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«Растения - самая мало-распространенная группа живых организмов нашей планеты. Практически все растения приспособились паразитировать в организме человека, но всего лишь 6% из них- непаразитирующие. У растений не бывает половое размножение, только </a:t>
            </a:r>
            <a:r>
              <a:rPr lang="ru-RU" u="sng" dirty="0" err="1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бесполовое</a:t>
            </a:r>
            <a:r>
              <a:rPr lang="ru-RU" u="sng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Самый распространённый отдел - голосеменные.  Также к растениям не относятся водоросли и папоротники, а они относятся к вирусам».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636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документ 2"/>
          <p:cNvSpPr/>
          <p:nvPr/>
        </p:nvSpPr>
        <p:spPr>
          <a:xfrm>
            <a:off x="312234" y="1505415"/>
            <a:ext cx="3891776" cy="5257032"/>
          </a:xfrm>
          <a:prstGeom prst="flowChartDocument">
            <a:avLst/>
          </a:prstGeom>
          <a:solidFill>
            <a:schemeClr val="accent4">
              <a:lumMod val="40000"/>
              <a:lumOff val="60000"/>
            </a:schemeClr>
          </a:solidFill>
          <a:ln w="38100">
            <a:solidFill>
              <a:srgbClr val="0033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31800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«Шляпная дискуссия».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3180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 учебнику каждый из 1 группы составляет один вопрос по теме, записывают его на листочек и складывает в шляпу. Из 2 группы один человек вытаскивает бумажку с вопросом. Ответил правильно. Следующий достаёт вопрос. При необходимости возникает обсуждение или комментарий учителя. Такие вопросы помогают развить у ребят, вызвать интерес к работе с учебником.</a:t>
            </a:r>
            <a:endParaRPr lang="ru-RU" sz="14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60488" y="1493208"/>
            <a:ext cx="7092175" cy="2322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«Внимание! Розыск»</a:t>
            </a:r>
            <a:endParaRPr lang="ru-RU" sz="14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3180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dirty="0">
                <a:solidFill>
                  <a:srgbClr val="66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Каждой группе предлагается по три описания и четыре  рисунка с изображениями растений. Предлагается по описанию («фотороботу») определить растение, а для четвертого  составить описание самому.</a:t>
            </a:r>
            <a:endParaRPr lang="ru-RU" sz="1400" dirty="0">
              <a:solidFill>
                <a:srgbClr val="6633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31800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Например</a:t>
            </a:r>
            <a:endParaRPr lang="ru-RU" sz="1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3180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66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Мхи, Папоротники, Плауны, Хвощи </a:t>
            </a:r>
            <a:endParaRPr lang="ru-RU" dirty="0">
              <a:solidFill>
                <a:srgbClr val="6633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Ð¿Ð»Ð°ÑÐ½Ñ ÑÐ²Ð¾ÑÐ¸ Ð¿Ð°Ð¿Ð¾ÑÐ¾ÑÐ½Ð¸ÐºÐ¸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488" y="3898281"/>
            <a:ext cx="2348230" cy="1447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ÑÐ²Ð¾ÑÐ¸ Ð¿Ð»Ð°ÑÐ½Ñ Ð¿Ð°Ð¿Ð¾ÑÐ¾ÑÐ½Ð¸ÐºÐ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3577" y="3898281"/>
            <a:ext cx="1724025" cy="14535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ÑÐ²Ð¾ÑÐ¸ Ð¿Ð»Ð°ÑÐ½Ñ Ð¿Ð°Ð¿Ð¾ÑÐ¾ÑÐ½Ð¸ÐºÐ¸ Ð¿ÑÐ¸Ð¼ÐµÑÑ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2461" y="3925501"/>
            <a:ext cx="1358265" cy="1466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Ð¿ÑÐµÐ´ÑÑÐ°Ð²Ð¸ÑÐµÐ»Ð¸ ÑÐ²Ð¾ÑÐ¸ Ð¿Ð»Ð°ÑÐ½Ñ Ð¿Ð°Ð¿Ð¾ÑÐ¾ÑÐ½Ð¸ÐºÐ¸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468" y="5428980"/>
            <a:ext cx="2152650" cy="12477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 rot="10800000" flipH="1" flipV="1">
            <a:off x="7415562" y="5735823"/>
            <a:ext cx="3323062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66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Описание (фоторобот)</a:t>
            </a:r>
            <a:endParaRPr lang="ru-RU" sz="1400" dirty="0">
              <a:solidFill>
                <a:srgbClr val="6633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941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1" y="323386"/>
            <a:ext cx="1083898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1800" algn="just">
              <a:lnSpc>
                <a:spcPct val="115000"/>
              </a:lnSpc>
              <a:spcAft>
                <a:spcPts val="0"/>
              </a:spcAft>
            </a:pPr>
            <a:r>
              <a:rPr lang="ru-RU" sz="2000" u="sng" dirty="0">
                <a:solidFill>
                  <a:srgbClr val="66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Традиционно учитель был обязан дать ученику глубокие и прочные знания по предметам. Жизнь меняется быстро и ни учитель, ни родитель, ни сам ученик не в состоянии предугадать какие знания и умения ему понадобятся в будущем. Отсюда возникает необходимость в умении обучаться и развиваться в течение всей жизни. </a:t>
            </a:r>
            <a:endParaRPr lang="ru-RU" sz="2000" u="sng" dirty="0">
              <a:solidFill>
                <a:srgbClr val="6633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с двумя скругленными соседними углами 2"/>
          <p:cNvSpPr/>
          <p:nvPr/>
        </p:nvSpPr>
        <p:spPr>
          <a:xfrm>
            <a:off x="245327" y="2108639"/>
            <a:ext cx="45719" cy="390684"/>
          </a:xfrm>
          <a:prstGeom prst="round2Same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37906" y="3099074"/>
            <a:ext cx="7095577" cy="25474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449580">
              <a:lnSpc>
                <a:spcPct val="115000"/>
              </a:lnSpc>
              <a:spcAft>
                <a:spcPts val="0"/>
              </a:spcAft>
              <a:tabLst>
                <a:tab pos="2033905" algn="l"/>
              </a:tabLs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более эффективной работы с текстом  учебника или других источников предлагаю использовать прием  свертывания информации в таблицу или схему, который позволяет вести поиск и выделение необходимой информации, умение структурировать знания, определять основную  и второстепенную информацию и выполнять знаково-символическое моделирование.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625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34898" y="-46433"/>
            <a:ext cx="10326029" cy="1159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tabLst>
                <a:tab pos="2033905" algn="l"/>
              </a:tabLst>
            </a:pPr>
            <a:r>
              <a:rPr lang="ru-RU" sz="2000" b="1" u="sng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Например</a:t>
            </a:r>
            <a:r>
              <a:rPr lang="ru-RU" b="1" u="sng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u="sng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  <a:tabLst>
                <a:tab pos="2033905" algn="l"/>
              </a:tabLst>
            </a:pPr>
            <a:r>
              <a:rPr lang="ru-RU" sz="2000" b="1" dirty="0">
                <a:solidFill>
                  <a:srgbClr val="66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 «Строение Клетки» п.8 стр.30-31</a:t>
            </a:r>
            <a:endParaRPr lang="ru-RU" sz="2000" dirty="0">
              <a:solidFill>
                <a:srgbClr val="6633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  <a:tabLst>
                <a:tab pos="2033905" algn="l"/>
              </a:tabLst>
            </a:pPr>
            <a:r>
              <a:rPr lang="ru-RU" sz="2000" b="1" dirty="0">
                <a:solidFill>
                  <a:srgbClr val="6633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Прочитайте параграф и составьте таблицу </a:t>
            </a:r>
            <a:endParaRPr lang="ru-RU" sz="2000" dirty="0">
              <a:solidFill>
                <a:srgbClr val="6633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062382"/>
              </p:ext>
            </p:extLst>
          </p:nvPr>
        </p:nvGraphicFramePr>
        <p:xfrm>
          <a:off x="329784" y="1672683"/>
          <a:ext cx="10096606" cy="36687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55868">
                  <a:extLst>
                    <a:ext uri="{9D8B030D-6E8A-4147-A177-3AD203B41FA5}">
                      <a16:colId xmlns:a16="http://schemas.microsoft.com/office/drawing/2014/main" val="2739278161"/>
                    </a:ext>
                  </a:extLst>
                </a:gridCol>
                <a:gridCol w="3167644">
                  <a:extLst>
                    <a:ext uri="{9D8B030D-6E8A-4147-A177-3AD203B41FA5}">
                      <a16:colId xmlns:a16="http://schemas.microsoft.com/office/drawing/2014/main" val="1572417580"/>
                    </a:ext>
                  </a:extLst>
                </a:gridCol>
                <a:gridCol w="3473094">
                  <a:extLst>
                    <a:ext uri="{9D8B030D-6E8A-4147-A177-3AD203B41FA5}">
                      <a16:colId xmlns:a16="http://schemas.microsoft.com/office/drawing/2014/main" val="1893147164"/>
                    </a:ext>
                  </a:extLst>
                </a:gridCol>
              </a:tblGrid>
              <a:tr h="9167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3390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Органоиды клетки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3390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Строение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3390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Выполняемые функции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146649"/>
                  </a:ext>
                </a:extLst>
              </a:tr>
              <a:tr h="4880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3390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Клеточная мембрана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3390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3390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1520539"/>
                  </a:ext>
                </a:extLst>
              </a:tr>
              <a:tr h="4431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3390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Цитоплазма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33905" algn="l"/>
                        </a:tabLs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3390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003698"/>
                  </a:ext>
                </a:extLst>
              </a:tr>
              <a:tr h="9343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3390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Генетический аппарат: Ядро, хромосомы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3390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3390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8645537"/>
                  </a:ext>
                </a:extLst>
              </a:tr>
              <a:tr h="4431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3390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Пластиды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3390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3390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8639977"/>
                  </a:ext>
                </a:extLst>
              </a:tr>
              <a:tr h="4431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3390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Вакуоль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33905" algn="l"/>
                        </a:tabLs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3390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0803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45331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202</TotalTime>
  <Words>917</Words>
  <Application>Microsoft Office PowerPoint</Application>
  <PresentationFormat>Широкоэкранный</PresentationFormat>
  <Paragraphs>105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25</cp:revision>
  <dcterms:created xsi:type="dcterms:W3CDTF">2019-03-25T16:42:12Z</dcterms:created>
  <dcterms:modified xsi:type="dcterms:W3CDTF">2019-03-26T18:49:05Z</dcterms:modified>
</cp:coreProperties>
</file>